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12192000" cy="6857142"/>
  <p:notesSz cx="12192000" cy="6858000"/>
  <p:defaultTextStyle>
    <a:defPPr>
      <a:defRPr kern="0"/>
    </a:def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550" b="0" i="0">
                <a:solidFill>
                  <a:schemeClr val="tx1"/>
                </a:solidFill>
                <a:latin typeface="SimSun"/>
                <a:cs typeface="SimSun"/>
              </a:defRPr>
            </a:lvl1pPr>
          </a:lstStyle>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550" b="0" i="1">
                <a:solidFill>
                  <a:srgbClr val="4A5462"/>
                </a:solidFill>
                <a:latin typeface="Meiryo"/>
                <a:cs typeface="Meiryo"/>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1050" b="0" i="0">
                <a:solidFill>
                  <a:srgbClr val="333333"/>
                </a:solidFill>
                <a:latin typeface="Liberation Sans"/>
                <a:cs typeface="Liberation Sans"/>
              </a:defRPr>
            </a:lvl1pPr>
          </a:lstStyle>
          <a:p>
            <a:pPr marL="12700">
              <a:lnSpc>
                <a:spcPct val="100000"/>
              </a:lnSpc>
              <a:spcBef>
                <a:spcPts val="50"/>
              </a:spcBef>
            </a:pPr>
            <a:fld id="{81D60167-4931-47E6-BA6A-407CBD079E47}" type="slidenum">
              <a:rPr dirty="0" spc="-25"/>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0" i="0">
                <a:solidFill>
                  <a:schemeClr val="tx1"/>
                </a:solidFill>
                <a:latin typeface="SimSun"/>
                <a:cs typeface="SimSun"/>
              </a:defRPr>
            </a:lvl1pPr>
          </a:lstStyle>
          <a:p/>
        </p:txBody>
      </p:sp>
      <p:sp>
        <p:nvSpPr>
          <p:cNvPr id="3" name="Holder 3"/>
          <p:cNvSpPr>
            <a:spLocks noGrp="1"/>
          </p:cNvSpPr>
          <p:nvPr>
            <p:ph type="body" idx="1"/>
          </p:nvPr>
        </p:nvSpPr>
        <p:spPr/>
        <p:txBody>
          <a:bodyPr lIns="0" tIns="0" rIns="0" bIns="0"/>
          <a:lstStyle>
            <a:lvl1pPr>
              <a:defRPr sz="1550" b="0" i="1">
                <a:solidFill>
                  <a:srgbClr val="4A5462"/>
                </a:solidFill>
                <a:latin typeface="Meiryo"/>
                <a:cs typeface="Meiryo"/>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1050" b="0" i="0">
                <a:solidFill>
                  <a:srgbClr val="333333"/>
                </a:solidFill>
                <a:latin typeface="Liberation Sans"/>
                <a:cs typeface="Liberation Sans"/>
              </a:defRPr>
            </a:lvl1pPr>
          </a:lstStyle>
          <a:p>
            <a:pPr marL="12700">
              <a:lnSpc>
                <a:spcPct val="100000"/>
              </a:lnSpc>
              <a:spcBef>
                <a:spcPts val="50"/>
              </a:spcBef>
            </a:pPr>
            <a:fld id="{81D60167-4931-47E6-BA6A-407CBD079E47}" type="slidenum">
              <a:rPr dirty="0" spc="-25"/>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0" i="0">
                <a:solidFill>
                  <a:schemeClr val="tx1"/>
                </a:solidFill>
                <a:latin typeface="SimSun"/>
                <a:cs typeface="SimSun"/>
              </a:defRPr>
            </a:lvl1pPr>
          </a:lstStyle>
          <a:p/>
        </p:txBody>
      </p:sp>
      <p:sp>
        <p:nvSpPr>
          <p:cNvPr id="3" name="Holder 3"/>
          <p:cNvSpPr>
            <a:spLocks noGrp="1"/>
          </p:cNvSpPr>
          <p:nvPr>
            <p:ph idx="2" sz="half"/>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defRPr sz="1050" b="0" i="0">
                <a:solidFill>
                  <a:srgbClr val="333333"/>
                </a:solidFill>
                <a:latin typeface="Liberation Sans"/>
                <a:cs typeface="Liberation Sans"/>
              </a:defRPr>
            </a:lvl1pPr>
          </a:lstStyle>
          <a:p>
            <a:pPr marL="12700">
              <a:lnSpc>
                <a:spcPct val="100000"/>
              </a:lnSpc>
              <a:spcBef>
                <a:spcPts val="50"/>
              </a:spcBef>
            </a:pPr>
            <a:fld id="{81D60167-4931-47E6-BA6A-407CBD079E47}" type="slidenum">
              <a:rPr dirty="0" spc="-25"/>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0" i="0">
                <a:solidFill>
                  <a:schemeClr val="tx1"/>
                </a:solidFill>
                <a:latin typeface="SimSun"/>
                <a:cs typeface="SimSun"/>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defRPr sz="1050" b="0" i="0">
                <a:solidFill>
                  <a:srgbClr val="333333"/>
                </a:solidFill>
                <a:latin typeface="Liberation Sans"/>
                <a:cs typeface="Liberation Sans"/>
              </a:defRPr>
            </a:lvl1pPr>
          </a:lstStyle>
          <a:p>
            <a:pPr marL="12700">
              <a:lnSpc>
                <a:spcPct val="100000"/>
              </a:lnSpc>
              <a:spcBef>
                <a:spcPts val="50"/>
              </a:spcBef>
            </a:pPr>
            <a:fld id="{81D60167-4931-47E6-BA6A-407CBD079E47}" type="slidenum">
              <a:rPr dirty="0" spc="-25"/>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showMasterSp="0">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12192000" h="6858000">
                <a:moveTo>
                  <a:pt x="12191999" y="6857999"/>
                </a:moveTo>
                <a:lnTo>
                  <a:pt x="0" y="6857999"/>
                </a:lnTo>
                <a:lnTo>
                  <a:pt x="0" y="0"/>
                </a:lnTo>
                <a:lnTo>
                  <a:pt x="12191999" y="0"/>
                </a:lnTo>
                <a:lnTo>
                  <a:pt x="12191999" y="6857999"/>
                </a:lnTo>
                <a:close/>
              </a:path>
            </a:pathLst>
          </a:custGeom>
          <a:solidFill>
            <a:srgbClr val="F5F9FF"/>
          </a:solidFill>
        </p:spPr>
        <p:txBody>
          <a:bodyPr wrap="square" lIns="0" tIns="0" rIns="0" bIns="0" rtlCol="0"/>
          <a:lstStyle/>
          <a:p/>
        </p:txBody>
      </p:sp>
      <p:sp>
        <p:nvSpPr>
          <p:cNvPr id="17" name="bg object 17"/>
          <p:cNvSpPr/>
          <p:nvPr/>
        </p:nvSpPr>
        <p:spPr>
          <a:xfrm>
            <a:off x="609599" y="1257299"/>
            <a:ext cx="666750" cy="38100"/>
          </a:xfrm>
          <a:custGeom>
            <a:avLst/>
            <a:gdLst/>
            <a:ahLst/>
            <a:cxnLst/>
            <a:rect l="l" t="t" r="r" b="b"/>
            <a:pathLst>
              <a:path w="666750" h="38100">
                <a:moveTo>
                  <a:pt x="666749" y="38099"/>
                </a:moveTo>
                <a:lnTo>
                  <a:pt x="0" y="38099"/>
                </a:lnTo>
                <a:lnTo>
                  <a:pt x="0" y="0"/>
                </a:lnTo>
                <a:lnTo>
                  <a:pt x="666749" y="0"/>
                </a:lnTo>
                <a:lnTo>
                  <a:pt x="666749" y="38099"/>
                </a:lnTo>
                <a:close/>
              </a:path>
            </a:pathLst>
          </a:custGeom>
          <a:solidFill>
            <a:srgbClr val="0081EC"/>
          </a:solidFill>
        </p:spPr>
        <p:txBody>
          <a:bodyPr wrap="square" lIns="0" tIns="0" rIns="0" bIns="0" rtlCol="0"/>
          <a:lstStyle/>
          <a:p/>
        </p:txBody>
      </p:sp>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defRPr sz="1050" b="0" i="0">
                <a:solidFill>
                  <a:srgbClr val="333333"/>
                </a:solidFill>
                <a:latin typeface="Liberation Sans"/>
                <a:cs typeface="Liberation Sans"/>
              </a:defRPr>
            </a:lvl1pPr>
          </a:lstStyle>
          <a:p>
            <a:pPr marL="12700">
              <a:lnSpc>
                <a:spcPct val="100000"/>
              </a:lnSpc>
              <a:spcBef>
                <a:spcPts val="50"/>
              </a:spcBef>
            </a:pPr>
            <a:fld id="{81D60167-4931-47E6-BA6A-407CBD079E47}" type="slidenum">
              <a:rPr dirty="0" spc="-25"/>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12192000" h="6858000">
                <a:moveTo>
                  <a:pt x="12191999" y="6857999"/>
                </a:moveTo>
                <a:lnTo>
                  <a:pt x="0" y="6857999"/>
                </a:lnTo>
                <a:lnTo>
                  <a:pt x="0" y="0"/>
                </a:lnTo>
                <a:lnTo>
                  <a:pt x="12191999" y="0"/>
                </a:lnTo>
                <a:lnTo>
                  <a:pt x="12191999" y="6857999"/>
                </a:lnTo>
                <a:close/>
              </a:path>
            </a:pathLst>
          </a:custGeom>
          <a:solidFill>
            <a:srgbClr val="F5F9FF"/>
          </a:solidFill>
        </p:spPr>
        <p:txBody>
          <a:bodyPr wrap="square" lIns="0" tIns="0" rIns="0" bIns="0" rtlCol="0"/>
          <a:lstStyle/>
          <a:p/>
        </p:txBody>
      </p:sp>
      <p:sp>
        <p:nvSpPr>
          <p:cNvPr id="17" name="bg object 17"/>
          <p:cNvSpPr/>
          <p:nvPr/>
        </p:nvSpPr>
        <p:spPr>
          <a:xfrm>
            <a:off x="609599" y="1028699"/>
            <a:ext cx="666750" cy="38100"/>
          </a:xfrm>
          <a:custGeom>
            <a:avLst/>
            <a:gdLst/>
            <a:ahLst/>
            <a:cxnLst/>
            <a:rect l="l" t="t" r="r" b="b"/>
            <a:pathLst>
              <a:path w="666750" h="38100">
                <a:moveTo>
                  <a:pt x="666749" y="38099"/>
                </a:moveTo>
                <a:lnTo>
                  <a:pt x="0" y="38099"/>
                </a:lnTo>
                <a:lnTo>
                  <a:pt x="0" y="0"/>
                </a:lnTo>
                <a:lnTo>
                  <a:pt x="666749" y="0"/>
                </a:lnTo>
                <a:lnTo>
                  <a:pt x="666749" y="38099"/>
                </a:lnTo>
                <a:close/>
              </a:path>
            </a:pathLst>
          </a:custGeom>
          <a:solidFill>
            <a:srgbClr val="0081EC"/>
          </a:solidFill>
        </p:spPr>
        <p:txBody>
          <a:bodyPr wrap="square" lIns="0" tIns="0" rIns="0" bIns="0" rtlCol="0"/>
          <a:lstStyle/>
          <a:p/>
        </p:txBody>
      </p:sp>
      <p:sp>
        <p:nvSpPr>
          <p:cNvPr id="18" name="bg object 18"/>
          <p:cNvSpPr/>
          <p:nvPr/>
        </p:nvSpPr>
        <p:spPr>
          <a:xfrm>
            <a:off x="609599" y="1257299"/>
            <a:ext cx="10972800" cy="419100"/>
          </a:xfrm>
          <a:custGeom>
            <a:avLst/>
            <a:gdLst/>
            <a:ahLst/>
            <a:cxnLst/>
            <a:rect l="l" t="t" r="r" b="b"/>
            <a:pathLst>
              <a:path w="10972800" h="419100">
                <a:moveTo>
                  <a:pt x="10919401" y="419099"/>
                </a:moveTo>
                <a:lnTo>
                  <a:pt x="53397" y="419099"/>
                </a:lnTo>
                <a:lnTo>
                  <a:pt x="49681" y="418733"/>
                </a:lnTo>
                <a:lnTo>
                  <a:pt x="14085" y="399707"/>
                </a:lnTo>
                <a:lnTo>
                  <a:pt x="0" y="365702"/>
                </a:lnTo>
                <a:lnTo>
                  <a:pt x="0" y="361949"/>
                </a:lnTo>
                <a:lnTo>
                  <a:pt x="0" y="53397"/>
                </a:lnTo>
                <a:lnTo>
                  <a:pt x="19392" y="14085"/>
                </a:lnTo>
                <a:lnTo>
                  <a:pt x="53397" y="0"/>
                </a:lnTo>
                <a:lnTo>
                  <a:pt x="10919401" y="0"/>
                </a:lnTo>
                <a:lnTo>
                  <a:pt x="10958712" y="19392"/>
                </a:lnTo>
                <a:lnTo>
                  <a:pt x="10972798" y="53397"/>
                </a:lnTo>
                <a:lnTo>
                  <a:pt x="10972798" y="365702"/>
                </a:lnTo>
                <a:lnTo>
                  <a:pt x="10953406" y="405014"/>
                </a:lnTo>
                <a:lnTo>
                  <a:pt x="10923117" y="418733"/>
                </a:lnTo>
                <a:lnTo>
                  <a:pt x="10919401" y="419099"/>
                </a:lnTo>
                <a:close/>
              </a:path>
            </a:pathLst>
          </a:custGeom>
          <a:solidFill>
            <a:srgbClr val="0081EC">
              <a:alpha val="3138"/>
            </a:srgbClr>
          </a:solidFill>
        </p:spPr>
        <p:txBody>
          <a:bodyPr wrap="square" lIns="0" tIns="0" rIns="0" bIns="0" rtlCol="0"/>
          <a:lstStyle/>
          <a:p/>
        </p:txBody>
      </p:sp>
      <p:sp>
        <p:nvSpPr>
          <p:cNvPr id="2" name="Holder 2"/>
          <p:cNvSpPr>
            <a:spLocks noGrp="1"/>
          </p:cNvSpPr>
          <p:nvPr>
            <p:ph type="title"/>
          </p:nvPr>
        </p:nvSpPr>
        <p:spPr>
          <a:xfrm>
            <a:off x="596899" y="459930"/>
            <a:ext cx="4025900" cy="418465"/>
          </a:xfrm>
          <a:prstGeom prst="rect">
            <a:avLst/>
          </a:prstGeom>
        </p:spPr>
        <p:txBody>
          <a:bodyPr wrap="square" lIns="0" tIns="0" rIns="0" bIns="0">
            <a:spAutoFit/>
          </a:bodyPr>
          <a:lstStyle>
            <a:lvl1pPr>
              <a:defRPr sz="2550" b="0" i="0">
                <a:solidFill>
                  <a:schemeClr val="tx1"/>
                </a:solidFill>
                <a:latin typeface="SimSun"/>
                <a:cs typeface="SimSun"/>
              </a:defRPr>
            </a:lvl1pPr>
          </a:lstStyle>
          <a:p/>
        </p:txBody>
      </p:sp>
      <p:sp>
        <p:nvSpPr>
          <p:cNvPr id="3" name="Holder 3"/>
          <p:cNvSpPr>
            <a:spLocks noGrp="1"/>
          </p:cNvSpPr>
          <p:nvPr>
            <p:ph type="body" idx="1"/>
          </p:nvPr>
        </p:nvSpPr>
        <p:spPr>
          <a:xfrm>
            <a:off x="742950" y="1308771"/>
            <a:ext cx="10706099" cy="3396615"/>
          </a:xfrm>
          <a:prstGeom prst="rect">
            <a:avLst/>
          </a:prstGeom>
        </p:spPr>
        <p:txBody>
          <a:bodyPr wrap="square" lIns="0" tIns="0" rIns="0" bIns="0">
            <a:spAutoFit/>
          </a:bodyPr>
          <a:lstStyle>
            <a:lvl1pPr>
              <a:defRPr sz="1550" b="0" i="1">
                <a:solidFill>
                  <a:srgbClr val="4A5462"/>
                </a:solidFill>
                <a:latin typeface="Meiryo"/>
                <a:cs typeface="Meiryo"/>
              </a:defRPr>
            </a:lvl1pPr>
          </a:lstStyle>
          <a:p/>
        </p:txBody>
      </p:sp>
      <p:sp>
        <p:nvSpPr>
          <p:cNvPr id="4" name="Holder 4"/>
          <p:cNvSpPr>
            <a:spLocks noGrp="1"/>
          </p:cNvSpPr>
          <p:nvPr>
            <p:ph type="ftr" idx="5" sz="quarter"/>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11741000" y="6413184"/>
            <a:ext cx="216534" cy="185420"/>
          </a:xfrm>
          <a:prstGeom prst="rect">
            <a:avLst/>
          </a:prstGeom>
        </p:spPr>
        <p:txBody>
          <a:bodyPr wrap="square" lIns="0" tIns="0" rIns="0" bIns="0">
            <a:spAutoFit/>
          </a:bodyPr>
          <a:lstStyle>
            <a:lvl1pPr>
              <a:defRPr sz="1050" b="0" i="0">
                <a:solidFill>
                  <a:srgbClr val="333333"/>
                </a:solidFill>
                <a:latin typeface="Liberation Sans"/>
                <a:cs typeface="Liberation Sans"/>
              </a:defRPr>
            </a:lvl1pPr>
          </a:lstStyle>
          <a:p>
            <a:pPr marL="12700">
              <a:lnSpc>
                <a:spcPct val="100000"/>
              </a:lnSpc>
              <a:spcBef>
                <a:spcPts val="50"/>
              </a:spcBef>
            </a:pPr>
            <a:fld id="{81D60167-4931-47E6-BA6A-407CBD079E47}" type="slidenum">
              <a:rPr dirty="0" spc="-25"/>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0" Type="http://schemas.openxmlformats.org/officeDocument/2006/relationships/image" Target="../media/image9.png"/><Relationship Id="rId11" Type="http://schemas.openxmlformats.org/officeDocument/2006/relationships/image" Target="../media/image10.png"/><Relationship Id="rId12" Type="http://schemas.openxmlformats.org/officeDocument/2006/relationships/image" Target="../media/image11.png"/><Relationship Id="rId13" Type="http://schemas.openxmlformats.org/officeDocument/2006/relationships/image" Target="../media/image12.png"/><Relationship Id="rId14" Type="http://schemas.openxmlformats.org/officeDocument/2006/relationships/hyperlink" Target="https://kurojica.com/ai-documen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hyperlink" Target="https://kurojica.com/ai-documen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 Id="rId3" Type="http://schemas.openxmlformats.org/officeDocument/2006/relationships/image" Target="../media/image15.png"/><Relationship Id="rId4" Type="http://schemas.openxmlformats.org/officeDocument/2006/relationships/hyperlink" Target="https://kurojica.com/ai-document" TargetMode="External"/><Relationship Id="rId5" Type="http://schemas.openxmlformats.org/officeDocument/2006/relationships/image" Target="../media/image16.png"/><Relationship Id="rId6" Type="http://schemas.openxmlformats.org/officeDocument/2006/relationships/hyperlink" Target="https://kurojica.com/" TargetMode="External"/><Relationship Id="rId7" Type="http://schemas.openxmlformats.org/officeDocument/2006/relationships/hyperlink" Target="https://kurojica.com/ai-docume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kurojica.com/ai-docume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kurojica.com/ai-documen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descr=""/>
          <p:cNvSpPr/>
          <p:nvPr/>
        </p:nvSpPr>
        <p:spPr>
          <a:xfrm>
            <a:off x="0" y="0"/>
            <a:ext cx="12192000" cy="6858000"/>
          </a:xfrm>
          <a:custGeom>
            <a:avLst/>
            <a:gdLst/>
            <a:ahLst/>
            <a:cxnLst/>
            <a:rect l="l" t="t" r="r" b="b"/>
            <a:pathLst>
              <a:path w="12192000" h="6858000">
                <a:moveTo>
                  <a:pt x="12191999" y="6857999"/>
                </a:moveTo>
                <a:lnTo>
                  <a:pt x="0" y="6857999"/>
                </a:lnTo>
                <a:lnTo>
                  <a:pt x="0" y="0"/>
                </a:lnTo>
                <a:lnTo>
                  <a:pt x="12191999" y="0"/>
                </a:lnTo>
                <a:lnTo>
                  <a:pt x="12191999" y="6857999"/>
                </a:lnTo>
                <a:close/>
              </a:path>
            </a:pathLst>
          </a:custGeom>
          <a:solidFill>
            <a:srgbClr val="F5F9FF"/>
          </a:solidFill>
        </p:spPr>
        <p:txBody>
          <a:bodyPr wrap="square" lIns="0" tIns="0" rIns="0" bIns="0" rtlCol="0"/>
          <a:lstStyle/>
          <a:p/>
        </p:txBody>
      </p:sp>
      <p:sp>
        <p:nvSpPr>
          <p:cNvPr id="3" name="object 3" descr=""/>
          <p:cNvSpPr/>
          <p:nvPr/>
        </p:nvSpPr>
        <p:spPr>
          <a:xfrm>
            <a:off x="5619749" y="3305174"/>
            <a:ext cx="952500" cy="57150"/>
          </a:xfrm>
          <a:custGeom>
            <a:avLst/>
            <a:gdLst/>
            <a:ahLst/>
            <a:cxnLst/>
            <a:rect l="l" t="t" r="r" b="b"/>
            <a:pathLst>
              <a:path w="952500" h="57150">
                <a:moveTo>
                  <a:pt x="952499" y="57149"/>
                </a:moveTo>
                <a:lnTo>
                  <a:pt x="0" y="57149"/>
                </a:lnTo>
                <a:lnTo>
                  <a:pt x="0" y="0"/>
                </a:lnTo>
                <a:lnTo>
                  <a:pt x="952499" y="0"/>
                </a:lnTo>
                <a:lnTo>
                  <a:pt x="952499" y="57149"/>
                </a:lnTo>
                <a:close/>
              </a:path>
            </a:pathLst>
          </a:custGeom>
          <a:solidFill>
            <a:srgbClr val="0081EC"/>
          </a:solidFill>
        </p:spPr>
        <p:txBody>
          <a:bodyPr wrap="square" lIns="0" tIns="0" rIns="0" bIns="0" rtlCol="0"/>
          <a:lstStyle/>
          <a:p/>
        </p:txBody>
      </p:sp>
      <p:sp>
        <p:nvSpPr>
          <p:cNvPr id="4" name="object 4"/>
          <p:cNvSpPr txBox="1">
            <a:spLocks noGrp="1"/>
          </p:cNvSpPr>
          <p:nvPr>
            <p:ph type="title"/>
          </p:nvPr>
        </p:nvSpPr>
        <p:spPr>
          <a:xfrm>
            <a:off x="4540101" y="2213711"/>
            <a:ext cx="3111500" cy="878205"/>
          </a:xfrm>
          <a:prstGeom prst="rect"/>
        </p:spPr>
        <p:txBody>
          <a:bodyPr wrap="square" lIns="0" tIns="100965" rIns="0" bIns="0" rtlCol="0" vert="horz">
            <a:spAutoFit/>
          </a:bodyPr>
          <a:lstStyle/>
          <a:p>
            <a:pPr marL="12700" marR="5080">
              <a:lnSpc>
                <a:spcPts val="3000"/>
              </a:lnSpc>
              <a:spcBef>
                <a:spcPts val="795"/>
              </a:spcBef>
            </a:pPr>
            <a:r>
              <a:rPr dirty="0" sz="3100" spc="-415">
                <a:solidFill>
                  <a:srgbClr val="0081EC"/>
                </a:solidFill>
              </a:rPr>
              <a:t>産業廃棄物の計量票スキャニングガイド</a:t>
            </a:r>
            <a:endParaRPr sz="3100"/>
          </a:p>
        </p:txBody>
      </p:sp>
      <p:sp>
        <p:nvSpPr>
          <p:cNvPr id="5" name="object 5" descr=""/>
          <p:cNvSpPr txBox="1"/>
          <p:nvPr/>
        </p:nvSpPr>
        <p:spPr>
          <a:xfrm>
            <a:off x="4140200" y="3563899"/>
            <a:ext cx="3911600" cy="340360"/>
          </a:xfrm>
          <a:prstGeom prst="rect">
            <a:avLst/>
          </a:prstGeom>
        </p:spPr>
        <p:txBody>
          <a:bodyPr wrap="square" lIns="0" tIns="13970" rIns="0" bIns="0" rtlCol="0" vert="horz">
            <a:spAutoFit/>
          </a:bodyPr>
          <a:lstStyle/>
          <a:p>
            <a:pPr marL="12700">
              <a:lnSpc>
                <a:spcPct val="100000"/>
              </a:lnSpc>
              <a:spcBef>
                <a:spcPts val="110"/>
              </a:spcBef>
            </a:pPr>
            <a:r>
              <a:rPr dirty="0" sz="2050" spc="-270">
                <a:latin typeface="PMingLiU"/>
                <a:cs typeface="PMingLiU"/>
              </a:rPr>
              <a:t>スキャナ</a:t>
            </a:r>
            <a:r>
              <a:rPr dirty="0" sz="2050" spc="-270">
                <a:latin typeface="SimSun"/>
                <a:cs typeface="SimSun"/>
              </a:rPr>
              <a:t>選び</a:t>
            </a:r>
            <a:r>
              <a:rPr dirty="0" sz="2050" spc="-270">
                <a:latin typeface="PMingLiU"/>
                <a:cs typeface="PMingLiU"/>
              </a:rPr>
              <a:t>‧</a:t>
            </a:r>
            <a:r>
              <a:rPr dirty="0" sz="2050" spc="-270">
                <a:latin typeface="SimSun"/>
                <a:cs typeface="SimSun"/>
              </a:rPr>
              <a:t>機器設定</a:t>
            </a:r>
            <a:r>
              <a:rPr dirty="0" sz="2050" spc="-270">
                <a:latin typeface="PMingLiU"/>
                <a:cs typeface="PMingLiU"/>
              </a:rPr>
              <a:t>‧</a:t>
            </a:r>
            <a:r>
              <a:rPr dirty="0" sz="2050" spc="-280">
                <a:latin typeface="SimSun"/>
                <a:cs typeface="SimSun"/>
              </a:rPr>
              <a:t>電帳法対応</a:t>
            </a:r>
            <a:endParaRPr sz="2050">
              <a:latin typeface="SimSun"/>
              <a:cs typeface="SimSun"/>
            </a:endParaRPr>
          </a:p>
        </p:txBody>
      </p:sp>
      <p:sp>
        <p:nvSpPr>
          <p:cNvPr id="6" name="object 6" descr=""/>
          <p:cNvSpPr txBox="1"/>
          <p:nvPr/>
        </p:nvSpPr>
        <p:spPr>
          <a:xfrm>
            <a:off x="5186758" y="4291837"/>
            <a:ext cx="1818639" cy="232410"/>
          </a:xfrm>
          <a:prstGeom prst="rect">
            <a:avLst/>
          </a:prstGeom>
        </p:spPr>
        <p:txBody>
          <a:bodyPr wrap="square" lIns="0" tIns="13335" rIns="0" bIns="0" rtlCol="0" vert="horz">
            <a:spAutoFit/>
          </a:bodyPr>
          <a:lstStyle/>
          <a:p>
            <a:pPr marL="12700">
              <a:lnSpc>
                <a:spcPct val="100000"/>
              </a:lnSpc>
              <a:spcBef>
                <a:spcPts val="105"/>
              </a:spcBef>
            </a:pPr>
            <a:r>
              <a:rPr dirty="0" sz="1350" spc="-170">
                <a:solidFill>
                  <a:srgbClr val="4A5462"/>
                </a:solidFill>
                <a:latin typeface="SimSun"/>
                <a:cs typeface="SimSun"/>
              </a:rPr>
              <a:t>最終更新</a:t>
            </a:r>
            <a:r>
              <a:rPr dirty="0" sz="1350" spc="-170">
                <a:solidFill>
                  <a:srgbClr val="4A5462"/>
                </a:solidFill>
                <a:latin typeface="Meiryo"/>
                <a:cs typeface="Meiryo"/>
              </a:rPr>
              <a:t>⽇</a:t>
            </a:r>
            <a:r>
              <a:rPr dirty="0" sz="1350" spc="-10">
                <a:solidFill>
                  <a:srgbClr val="4A5462"/>
                </a:solidFill>
                <a:latin typeface="SimSun"/>
                <a:cs typeface="SimSun"/>
              </a:rPr>
              <a:t>：</a:t>
            </a:r>
            <a:r>
              <a:rPr dirty="0" sz="1200" spc="-10">
                <a:solidFill>
                  <a:srgbClr val="4A5462"/>
                </a:solidFill>
                <a:latin typeface="DejaVu Sans"/>
                <a:cs typeface="DejaVu Sans"/>
              </a:rPr>
              <a:t>2025/07/28</a:t>
            </a:r>
            <a:endParaRPr sz="1200">
              <a:latin typeface="DejaVu Sans"/>
              <a:cs typeface="DejaVu Sans"/>
            </a:endParaRPr>
          </a:p>
        </p:txBody>
      </p:sp>
      <p:sp>
        <p:nvSpPr>
          <p:cNvPr id="7" name="object 7"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
        <p:nvSpPr>
          <p:cNvPr id="8" name="object 8" descr=""/>
          <p:cNvSpPr txBox="1"/>
          <p:nvPr/>
        </p:nvSpPr>
        <p:spPr>
          <a:xfrm>
            <a:off x="273050" y="6403339"/>
            <a:ext cx="1805939" cy="190500"/>
          </a:xfrm>
          <a:prstGeom prst="rect">
            <a:avLst/>
          </a:prstGeom>
        </p:spPr>
        <p:txBody>
          <a:bodyPr wrap="square" lIns="0" tIns="16510" rIns="0" bIns="0" rtlCol="0" vert="horz">
            <a:spAutoFit/>
          </a:bodyPr>
          <a:lstStyle/>
          <a:p>
            <a:pPr marL="12700">
              <a:lnSpc>
                <a:spcPct val="100000"/>
              </a:lnSpc>
              <a:spcBef>
                <a:spcPts val="130"/>
              </a:spcBef>
            </a:pPr>
            <a:r>
              <a:rPr dirty="0" sz="1050">
                <a:solidFill>
                  <a:srgbClr val="64738B"/>
                </a:solidFill>
                <a:latin typeface="DejaVu Sans"/>
                <a:cs typeface="DejaVu Sans"/>
                <a:hlinkClick r:id="rId2"/>
              </a:rPr>
              <a:t>kurojica.com/ai-</a:t>
            </a:r>
            <a:r>
              <a:rPr dirty="0" sz="1050" spc="-10">
                <a:solidFill>
                  <a:srgbClr val="64738B"/>
                </a:solidFill>
                <a:latin typeface="DejaVu Sans"/>
                <a:cs typeface="DejaVu Sans"/>
                <a:hlinkClick r:id="rId2"/>
              </a:rPr>
              <a:t>document</a:t>
            </a:r>
            <a:endParaRPr sz="1050">
              <a:latin typeface="DejaVu Sans"/>
              <a:cs typeface="DejaVu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descr=""/>
          <p:cNvGrpSpPr/>
          <p:nvPr/>
        </p:nvGrpSpPr>
        <p:grpSpPr>
          <a:xfrm>
            <a:off x="609599" y="1819275"/>
            <a:ext cx="10972800" cy="2962275"/>
            <a:chOff x="609599" y="1819275"/>
            <a:chExt cx="10972800" cy="2962275"/>
          </a:xfrm>
        </p:grpSpPr>
        <p:sp>
          <p:nvSpPr>
            <p:cNvPr id="3" name="object 3" descr=""/>
            <p:cNvSpPr/>
            <p:nvPr/>
          </p:nvSpPr>
          <p:spPr>
            <a:xfrm>
              <a:off x="609599" y="1819275"/>
              <a:ext cx="10972800" cy="2962275"/>
            </a:xfrm>
            <a:custGeom>
              <a:avLst/>
              <a:gdLst/>
              <a:ahLst/>
              <a:cxnLst/>
              <a:rect l="l" t="t" r="r" b="b"/>
              <a:pathLst>
                <a:path w="10972800" h="2962275">
                  <a:moveTo>
                    <a:pt x="10866004" y="2962274"/>
                  </a:moveTo>
                  <a:lnTo>
                    <a:pt x="106795" y="2962274"/>
                  </a:lnTo>
                  <a:lnTo>
                    <a:pt x="99362" y="2961541"/>
                  </a:lnTo>
                  <a:lnTo>
                    <a:pt x="57038" y="2947180"/>
                  </a:lnTo>
                  <a:lnTo>
                    <a:pt x="23432" y="2917715"/>
                  </a:lnTo>
                  <a:lnTo>
                    <a:pt x="3660" y="2877633"/>
                  </a:lnTo>
                  <a:lnTo>
                    <a:pt x="0" y="2855479"/>
                  </a:lnTo>
                  <a:lnTo>
                    <a:pt x="0" y="2847974"/>
                  </a:lnTo>
                  <a:lnTo>
                    <a:pt x="0" y="106794"/>
                  </a:lnTo>
                  <a:lnTo>
                    <a:pt x="11572" y="63624"/>
                  </a:lnTo>
                  <a:lnTo>
                    <a:pt x="38784" y="28170"/>
                  </a:lnTo>
                  <a:lnTo>
                    <a:pt x="77493" y="5828"/>
                  </a:lnTo>
                  <a:lnTo>
                    <a:pt x="106795" y="0"/>
                  </a:lnTo>
                  <a:lnTo>
                    <a:pt x="10866004" y="0"/>
                  </a:lnTo>
                  <a:lnTo>
                    <a:pt x="10909171" y="11572"/>
                  </a:lnTo>
                  <a:lnTo>
                    <a:pt x="10944626" y="38784"/>
                  </a:lnTo>
                  <a:lnTo>
                    <a:pt x="10966969" y="77492"/>
                  </a:lnTo>
                  <a:lnTo>
                    <a:pt x="10972798" y="106794"/>
                  </a:lnTo>
                  <a:lnTo>
                    <a:pt x="10972798" y="2855479"/>
                  </a:lnTo>
                  <a:lnTo>
                    <a:pt x="10961224" y="2898648"/>
                  </a:lnTo>
                  <a:lnTo>
                    <a:pt x="10934013" y="2934103"/>
                  </a:lnTo>
                  <a:lnTo>
                    <a:pt x="10895305" y="2956445"/>
                  </a:lnTo>
                  <a:lnTo>
                    <a:pt x="10873436" y="2961542"/>
                  </a:lnTo>
                  <a:lnTo>
                    <a:pt x="10866004" y="2962274"/>
                  </a:lnTo>
                  <a:close/>
                </a:path>
              </a:pathLst>
            </a:custGeom>
            <a:solidFill>
              <a:srgbClr val="FFFFFF"/>
            </a:solidFill>
          </p:spPr>
          <p:txBody>
            <a:bodyPr wrap="square" lIns="0" tIns="0" rIns="0" bIns="0" rtlCol="0"/>
            <a:lstStyle/>
            <a:p/>
          </p:txBody>
        </p:sp>
        <p:sp>
          <p:nvSpPr>
            <p:cNvPr id="4" name="object 4" descr=""/>
            <p:cNvSpPr/>
            <p:nvPr/>
          </p:nvSpPr>
          <p:spPr>
            <a:xfrm>
              <a:off x="761987" y="2743199"/>
              <a:ext cx="10668000" cy="9525"/>
            </a:xfrm>
            <a:custGeom>
              <a:avLst/>
              <a:gdLst/>
              <a:ahLst/>
              <a:cxnLst/>
              <a:rect l="l" t="t" r="r" b="b"/>
              <a:pathLst>
                <a:path w="10668000" h="9525">
                  <a:moveTo>
                    <a:pt x="10668000" y="0"/>
                  </a:moveTo>
                  <a:lnTo>
                    <a:pt x="10668000" y="0"/>
                  </a:lnTo>
                  <a:lnTo>
                    <a:pt x="0" y="0"/>
                  </a:lnTo>
                  <a:lnTo>
                    <a:pt x="0" y="9525"/>
                  </a:lnTo>
                  <a:lnTo>
                    <a:pt x="10668000" y="9525"/>
                  </a:lnTo>
                  <a:lnTo>
                    <a:pt x="10668000" y="0"/>
                  </a:lnTo>
                  <a:close/>
                </a:path>
              </a:pathLst>
            </a:custGeom>
            <a:solidFill>
              <a:srgbClr val="E4E7EB"/>
            </a:solidFill>
          </p:spPr>
          <p:txBody>
            <a:bodyPr wrap="square" lIns="0" tIns="0" rIns="0" bIns="0" rtlCol="0"/>
            <a:lstStyle/>
            <a:p/>
          </p:txBody>
        </p:sp>
        <p:sp>
          <p:nvSpPr>
            <p:cNvPr id="5" name="object 5" descr=""/>
            <p:cNvSpPr/>
            <p:nvPr/>
          </p:nvSpPr>
          <p:spPr>
            <a:xfrm>
              <a:off x="761999" y="4324349"/>
              <a:ext cx="10668000" cy="304800"/>
            </a:xfrm>
            <a:custGeom>
              <a:avLst/>
              <a:gdLst/>
              <a:ahLst/>
              <a:cxnLst/>
              <a:rect l="l" t="t" r="r" b="b"/>
              <a:pathLst>
                <a:path w="10668000" h="304800">
                  <a:moveTo>
                    <a:pt x="10634951" y="304799"/>
                  </a:moveTo>
                  <a:lnTo>
                    <a:pt x="33047" y="304799"/>
                  </a:lnTo>
                  <a:lnTo>
                    <a:pt x="28187" y="303832"/>
                  </a:lnTo>
                  <a:lnTo>
                    <a:pt x="966" y="276612"/>
                  </a:lnTo>
                  <a:lnTo>
                    <a:pt x="0" y="271752"/>
                  </a:lnTo>
                  <a:lnTo>
                    <a:pt x="0" y="266699"/>
                  </a:lnTo>
                  <a:lnTo>
                    <a:pt x="0" y="33047"/>
                  </a:lnTo>
                  <a:lnTo>
                    <a:pt x="28187" y="966"/>
                  </a:lnTo>
                  <a:lnTo>
                    <a:pt x="33047" y="0"/>
                  </a:lnTo>
                  <a:lnTo>
                    <a:pt x="10634951" y="0"/>
                  </a:lnTo>
                  <a:lnTo>
                    <a:pt x="10667030" y="28187"/>
                  </a:lnTo>
                  <a:lnTo>
                    <a:pt x="10667998" y="33047"/>
                  </a:lnTo>
                  <a:lnTo>
                    <a:pt x="10667998" y="271752"/>
                  </a:lnTo>
                  <a:lnTo>
                    <a:pt x="10639810" y="303832"/>
                  </a:lnTo>
                  <a:lnTo>
                    <a:pt x="10634951" y="304799"/>
                  </a:lnTo>
                  <a:close/>
                </a:path>
              </a:pathLst>
            </a:custGeom>
            <a:solidFill>
              <a:srgbClr val="FFFFFF">
                <a:alpha val="79998"/>
              </a:srgbClr>
            </a:solidFill>
          </p:spPr>
          <p:txBody>
            <a:bodyPr wrap="square" lIns="0" tIns="0" rIns="0" bIns="0" rtlCol="0"/>
            <a:lstStyle/>
            <a:p/>
          </p:txBody>
        </p:sp>
      </p:grpSp>
      <p:sp>
        <p:nvSpPr>
          <p:cNvPr id="6" name="object 6"/>
          <p:cNvSpPr txBox="1">
            <a:spLocks noGrp="1"/>
          </p:cNvSpPr>
          <p:nvPr>
            <p:ph type="title"/>
          </p:nvPr>
        </p:nvSpPr>
        <p:spPr>
          <a:xfrm>
            <a:off x="596899" y="459930"/>
            <a:ext cx="2597150" cy="418465"/>
          </a:xfrm>
          <a:prstGeom prst="rect"/>
        </p:spPr>
        <p:txBody>
          <a:bodyPr wrap="square" lIns="0" tIns="15875" rIns="0" bIns="0" rtlCol="0" vert="horz">
            <a:spAutoFit/>
          </a:bodyPr>
          <a:lstStyle/>
          <a:p>
            <a:pPr marL="12700">
              <a:lnSpc>
                <a:spcPct val="100000"/>
              </a:lnSpc>
              <a:spcBef>
                <a:spcPts val="125"/>
              </a:spcBef>
            </a:pPr>
            <a:r>
              <a:rPr dirty="0" spc="-310"/>
              <a:t>スキャン</a:t>
            </a:r>
            <a:r>
              <a:rPr dirty="0" spc="-310">
                <a:latin typeface="Meiryo"/>
                <a:cs typeface="Meiryo"/>
              </a:rPr>
              <a:t>⽅</a:t>
            </a:r>
            <a:r>
              <a:rPr dirty="0" spc="-310"/>
              <a:t>法の</a:t>
            </a:r>
            <a:r>
              <a:rPr dirty="0" spc="-310">
                <a:latin typeface="Meiryo"/>
                <a:cs typeface="Meiryo"/>
              </a:rPr>
              <a:t>⽐</a:t>
            </a:r>
            <a:r>
              <a:rPr dirty="0" spc="-360"/>
              <a:t>較</a:t>
            </a:r>
          </a:p>
        </p:txBody>
      </p:sp>
      <p:sp>
        <p:nvSpPr>
          <p:cNvPr id="7" name="object 7" descr=""/>
          <p:cNvSpPr txBox="1"/>
          <p:nvPr/>
        </p:nvSpPr>
        <p:spPr>
          <a:xfrm>
            <a:off x="768349" y="1311598"/>
            <a:ext cx="10443210" cy="265430"/>
          </a:xfrm>
          <a:prstGeom prst="rect">
            <a:avLst/>
          </a:prstGeom>
        </p:spPr>
        <p:txBody>
          <a:bodyPr wrap="square" lIns="0" tIns="15240" rIns="0" bIns="0" rtlCol="0" vert="horz">
            <a:spAutoFit/>
          </a:bodyPr>
          <a:lstStyle/>
          <a:p>
            <a:pPr marL="12700">
              <a:lnSpc>
                <a:spcPct val="100000"/>
              </a:lnSpc>
              <a:spcBef>
                <a:spcPts val="120"/>
              </a:spcBef>
            </a:pPr>
            <a:r>
              <a:rPr dirty="0" sz="1550" spc="-225" i="1">
                <a:solidFill>
                  <a:srgbClr val="4A5462"/>
                </a:solidFill>
                <a:latin typeface="Meiryo"/>
                <a:cs typeface="Meiryo"/>
              </a:rPr>
              <a:t>⽬的や予算、作業環境に合わせて最適なスキャニング⽅法を選ぶことが重要です。各⽅式の特徴を⽐較して、最適な選択をしましょう。</a:t>
            </a:r>
            <a:endParaRPr sz="1550">
              <a:latin typeface="Meiryo"/>
              <a:cs typeface="Meiryo"/>
            </a:endParaRPr>
          </a:p>
        </p:txBody>
      </p:sp>
      <p:sp>
        <p:nvSpPr>
          <p:cNvPr id="8" name="object 8" descr=""/>
          <p:cNvSpPr txBox="1"/>
          <p:nvPr/>
        </p:nvSpPr>
        <p:spPr>
          <a:xfrm>
            <a:off x="761999" y="1971674"/>
            <a:ext cx="10668000" cy="285750"/>
          </a:xfrm>
          <a:prstGeom prst="rect">
            <a:avLst/>
          </a:prstGeom>
          <a:solidFill>
            <a:srgbClr val="DAE9FE"/>
          </a:solidFill>
        </p:spPr>
        <p:txBody>
          <a:bodyPr wrap="square" lIns="0" tIns="28575" rIns="0" bIns="0" rtlCol="0" vert="horz">
            <a:spAutoFit/>
          </a:bodyPr>
          <a:lstStyle/>
          <a:p>
            <a:pPr marL="76200">
              <a:lnSpc>
                <a:spcPct val="100000"/>
              </a:lnSpc>
              <a:spcBef>
                <a:spcPts val="225"/>
              </a:spcBef>
              <a:tabLst>
                <a:tab pos="1650364" algn="l"/>
                <a:tab pos="3658870" algn="l"/>
                <a:tab pos="4516755" algn="l"/>
                <a:tab pos="5802630" algn="l"/>
                <a:tab pos="7268845" algn="l"/>
                <a:tab pos="8373745" algn="l"/>
              </a:tabLst>
            </a:pPr>
            <a:r>
              <a:rPr dirty="0" sz="1200" spc="-125">
                <a:solidFill>
                  <a:srgbClr val="4A5462"/>
                </a:solidFill>
                <a:latin typeface="SimSun"/>
                <a:cs typeface="SimSun"/>
              </a:rPr>
              <a:t>種</a:t>
            </a:r>
            <a:r>
              <a:rPr dirty="0" sz="1200" spc="-50">
                <a:solidFill>
                  <a:srgbClr val="4A5462"/>
                </a:solidFill>
                <a:latin typeface="SimSun"/>
                <a:cs typeface="SimSun"/>
              </a:rPr>
              <a:t>類</a:t>
            </a:r>
            <a:r>
              <a:rPr dirty="0" sz="1200">
                <a:solidFill>
                  <a:srgbClr val="4A5462"/>
                </a:solidFill>
                <a:latin typeface="SimSun"/>
                <a:cs typeface="SimSun"/>
              </a:rPr>
              <a:t>	</a:t>
            </a:r>
            <a:r>
              <a:rPr dirty="0" sz="1200" spc="-125">
                <a:solidFill>
                  <a:srgbClr val="4A5462"/>
                </a:solidFill>
                <a:latin typeface="SimSun"/>
                <a:cs typeface="SimSun"/>
              </a:rPr>
              <a:t>得意なこ</a:t>
            </a:r>
            <a:r>
              <a:rPr dirty="0" sz="1200" spc="-50">
                <a:solidFill>
                  <a:srgbClr val="4A5462"/>
                </a:solidFill>
                <a:latin typeface="SimSun"/>
                <a:cs typeface="SimSun"/>
              </a:rPr>
              <a:t>と</a:t>
            </a:r>
            <a:r>
              <a:rPr dirty="0" sz="1200">
                <a:solidFill>
                  <a:srgbClr val="4A5462"/>
                </a:solidFill>
                <a:latin typeface="SimSun"/>
                <a:cs typeface="SimSun"/>
              </a:rPr>
              <a:t>	</a:t>
            </a:r>
            <a:r>
              <a:rPr dirty="0" sz="1200" spc="-125">
                <a:solidFill>
                  <a:srgbClr val="4A5462"/>
                </a:solidFill>
                <a:latin typeface="SimSun"/>
                <a:cs typeface="SimSun"/>
              </a:rPr>
              <a:t>速</a:t>
            </a:r>
            <a:r>
              <a:rPr dirty="0" sz="1200" spc="-50">
                <a:solidFill>
                  <a:srgbClr val="4A5462"/>
                </a:solidFill>
                <a:latin typeface="SimSun"/>
                <a:cs typeface="SimSun"/>
              </a:rPr>
              <a:t>度</a:t>
            </a:r>
            <a:r>
              <a:rPr dirty="0" sz="1200">
                <a:solidFill>
                  <a:srgbClr val="4A5462"/>
                </a:solidFill>
                <a:latin typeface="SimSun"/>
                <a:cs typeface="SimSun"/>
              </a:rPr>
              <a:t>	</a:t>
            </a:r>
            <a:r>
              <a:rPr dirty="0" sz="1200" spc="-125">
                <a:solidFill>
                  <a:srgbClr val="4A5462"/>
                </a:solidFill>
                <a:latin typeface="SimSun"/>
                <a:cs typeface="SimSun"/>
              </a:rPr>
              <a:t>画</a:t>
            </a:r>
            <a:r>
              <a:rPr dirty="0" sz="1200" spc="-50">
                <a:solidFill>
                  <a:srgbClr val="4A5462"/>
                </a:solidFill>
                <a:latin typeface="SimSun"/>
                <a:cs typeface="SimSun"/>
              </a:rPr>
              <a:t>質</a:t>
            </a:r>
            <a:r>
              <a:rPr dirty="0" sz="1200">
                <a:solidFill>
                  <a:srgbClr val="4A5462"/>
                </a:solidFill>
                <a:latin typeface="SimSun"/>
                <a:cs typeface="SimSun"/>
              </a:rPr>
              <a:t>	</a:t>
            </a:r>
            <a:r>
              <a:rPr dirty="0" sz="1200" spc="-125">
                <a:solidFill>
                  <a:srgbClr val="4A5462"/>
                </a:solidFill>
                <a:latin typeface="SimSun"/>
                <a:cs typeface="SimSun"/>
              </a:rPr>
              <a:t>コス</a:t>
            </a:r>
            <a:r>
              <a:rPr dirty="0" sz="1200" spc="-50">
                <a:solidFill>
                  <a:srgbClr val="4A5462"/>
                </a:solidFill>
                <a:latin typeface="SimSun"/>
                <a:cs typeface="SimSun"/>
              </a:rPr>
              <a:t>ト</a:t>
            </a:r>
            <a:r>
              <a:rPr dirty="0" sz="1200">
                <a:solidFill>
                  <a:srgbClr val="4A5462"/>
                </a:solidFill>
                <a:latin typeface="SimSun"/>
                <a:cs typeface="SimSun"/>
              </a:rPr>
              <a:t>	</a:t>
            </a:r>
            <a:r>
              <a:rPr dirty="0" sz="1200" spc="-125">
                <a:solidFill>
                  <a:srgbClr val="4A5462"/>
                </a:solidFill>
                <a:latin typeface="SimSun"/>
                <a:cs typeface="SimSun"/>
              </a:rPr>
              <a:t>設置場</a:t>
            </a:r>
            <a:r>
              <a:rPr dirty="0" sz="1200" spc="-50">
                <a:solidFill>
                  <a:srgbClr val="4A5462"/>
                </a:solidFill>
                <a:latin typeface="SimSun"/>
                <a:cs typeface="SimSun"/>
              </a:rPr>
              <a:t>所</a:t>
            </a:r>
            <a:r>
              <a:rPr dirty="0" sz="1200">
                <a:solidFill>
                  <a:srgbClr val="4A5462"/>
                </a:solidFill>
                <a:latin typeface="SimSun"/>
                <a:cs typeface="SimSun"/>
              </a:rPr>
              <a:t>	</a:t>
            </a:r>
            <a:r>
              <a:rPr dirty="0" sz="1200" spc="-125">
                <a:solidFill>
                  <a:srgbClr val="4A5462"/>
                </a:solidFill>
                <a:latin typeface="SimSun"/>
                <a:cs typeface="SimSun"/>
              </a:rPr>
              <a:t>おすすめの職</a:t>
            </a:r>
            <a:r>
              <a:rPr dirty="0" sz="1200" spc="-50">
                <a:solidFill>
                  <a:srgbClr val="4A5462"/>
                </a:solidFill>
                <a:latin typeface="SimSun"/>
                <a:cs typeface="SimSun"/>
              </a:rPr>
              <a:t>場</a:t>
            </a:r>
            <a:endParaRPr sz="1200">
              <a:latin typeface="SimSun"/>
              <a:cs typeface="SimSun"/>
            </a:endParaRPr>
          </a:p>
        </p:txBody>
      </p:sp>
      <p:grpSp>
        <p:nvGrpSpPr>
          <p:cNvPr id="9" name="object 9" descr=""/>
          <p:cNvGrpSpPr/>
          <p:nvPr/>
        </p:nvGrpSpPr>
        <p:grpSpPr>
          <a:xfrm>
            <a:off x="838200" y="2314575"/>
            <a:ext cx="7328534" cy="276225"/>
            <a:chOff x="838200" y="2314575"/>
            <a:chExt cx="7328534" cy="276225"/>
          </a:xfrm>
        </p:grpSpPr>
        <p:pic>
          <p:nvPicPr>
            <p:cNvPr id="10" name="object 10" descr=""/>
            <p:cNvPicPr/>
            <p:nvPr/>
          </p:nvPicPr>
          <p:blipFill>
            <a:blip r:embed="rId2" cstate="print"/>
            <a:stretch>
              <a:fillRect/>
            </a:stretch>
          </p:blipFill>
          <p:spPr>
            <a:xfrm>
              <a:off x="838200" y="2400299"/>
              <a:ext cx="142874" cy="190499"/>
            </a:xfrm>
            <a:prstGeom prst="rect">
              <a:avLst/>
            </a:prstGeom>
          </p:spPr>
        </p:pic>
        <p:pic>
          <p:nvPicPr>
            <p:cNvPr id="11" name="object 11" descr=""/>
            <p:cNvPicPr/>
            <p:nvPr/>
          </p:nvPicPr>
          <p:blipFill>
            <a:blip r:embed="rId3" cstate="print"/>
            <a:stretch>
              <a:fillRect/>
            </a:stretch>
          </p:blipFill>
          <p:spPr>
            <a:xfrm>
              <a:off x="4419600" y="2314575"/>
              <a:ext cx="413295" cy="137070"/>
            </a:xfrm>
            <a:prstGeom prst="rect">
              <a:avLst/>
            </a:prstGeom>
          </p:spPr>
        </p:pic>
        <p:pic>
          <p:nvPicPr>
            <p:cNvPr id="12" name="object 12" descr=""/>
            <p:cNvPicPr/>
            <p:nvPr/>
          </p:nvPicPr>
          <p:blipFill>
            <a:blip r:embed="rId3" cstate="print"/>
            <a:stretch>
              <a:fillRect/>
            </a:stretch>
          </p:blipFill>
          <p:spPr>
            <a:xfrm>
              <a:off x="5276850" y="2314575"/>
              <a:ext cx="413295" cy="137070"/>
            </a:xfrm>
            <a:prstGeom prst="rect">
              <a:avLst/>
            </a:prstGeom>
          </p:spPr>
        </p:pic>
        <p:pic>
          <p:nvPicPr>
            <p:cNvPr id="13" name="object 13" descr=""/>
            <p:cNvPicPr/>
            <p:nvPr/>
          </p:nvPicPr>
          <p:blipFill>
            <a:blip r:embed="rId4" cstate="print"/>
            <a:stretch>
              <a:fillRect/>
            </a:stretch>
          </p:blipFill>
          <p:spPr>
            <a:xfrm>
              <a:off x="6562724" y="2314575"/>
              <a:ext cx="137070" cy="137070"/>
            </a:xfrm>
            <a:prstGeom prst="rect">
              <a:avLst/>
            </a:prstGeom>
          </p:spPr>
        </p:pic>
        <p:pic>
          <p:nvPicPr>
            <p:cNvPr id="14" name="object 14" descr=""/>
            <p:cNvPicPr/>
            <p:nvPr/>
          </p:nvPicPr>
          <p:blipFill>
            <a:blip r:embed="rId4" cstate="print"/>
            <a:stretch>
              <a:fillRect/>
            </a:stretch>
          </p:blipFill>
          <p:spPr>
            <a:xfrm>
              <a:off x="8029575" y="2314575"/>
              <a:ext cx="137070" cy="137070"/>
            </a:xfrm>
            <a:prstGeom prst="rect">
              <a:avLst/>
            </a:prstGeom>
          </p:spPr>
        </p:pic>
      </p:grpSp>
      <p:sp>
        <p:nvSpPr>
          <p:cNvPr id="15" name="object 15" descr=""/>
          <p:cNvSpPr txBox="1"/>
          <p:nvPr/>
        </p:nvSpPr>
        <p:spPr>
          <a:xfrm>
            <a:off x="1044575" y="2256673"/>
            <a:ext cx="848360" cy="425450"/>
          </a:xfrm>
          <a:prstGeom prst="rect">
            <a:avLst/>
          </a:prstGeom>
        </p:spPr>
        <p:txBody>
          <a:bodyPr wrap="square" lIns="0" tIns="12065" rIns="0" bIns="0" rtlCol="0" vert="horz">
            <a:spAutoFit/>
          </a:bodyPr>
          <a:lstStyle/>
          <a:p>
            <a:pPr marL="12700" marR="5080">
              <a:lnSpc>
                <a:spcPct val="109400"/>
              </a:lnSpc>
              <a:spcBef>
                <a:spcPts val="95"/>
              </a:spcBef>
            </a:pPr>
            <a:r>
              <a:rPr dirty="0" sz="1200" spc="-130">
                <a:solidFill>
                  <a:srgbClr val="374050"/>
                </a:solidFill>
                <a:latin typeface="SimSun"/>
                <a:cs typeface="SimSun"/>
              </a:rPr>
              <a:t>ドキュメント</a:t>
            </a:r>
            <a:r>
              <a:rPr dirty="0" sz="1200" spc="-110">
                <a:solidFill>
                  <a:srgbClr val="374050"/>
                </a:solidFill>
                <a:latin typeface="SimSun"/>
                <a:cs typeface="SimSun"/>
              </a:rPr>
              <a:t>スキャナー</a:t>
            </a:r>
            <a:endParaRPr sz="1200">
              <a:latin typeface="SimSun"/>
              <a:cs typeface="SimSun"/>
            </a:endParaRPr>
          </a:p>
        </p:txBody>
      </p:sp>
      <p:sp>
        <p:nvSpPr>
          <p:cNvPr id="16" name="object 16" descr=""/>
          <p:cNvSpPr txBox="1"/>
          <p:nvPr/>
        </p:nvSpPr>
        <p:spPr>
          <a:xfrm>
            <a:off x="2399952" y="2365959"/>
            <a:ext cx="7982584" cy="316230"/>
          </a:xfrm>
          <a:prstGeom prst="rect">
            <a:avLst/>
          </a:prstGeom>
        </p:spPr>
        <p:txBody>
          <a:bodyPr wrap="square" lIns="0" tIns="15240" rIns="0" bIns="0" rtlCol="0" vert="horz">
            <a:spAutoFit/>
          </a:bodyPr>
          <a:lstStyle/>
          <a:p>
            <a:pPr algn="ctr">
              <a:lnSpc>
                <a:spcPts val="1130"/>
              </a:lnSpc>
              <a:spcBef>
                <a:spcPts val="120"/>
              </a:spcBef>
              <a:tabLst>
                <a:tab pos="6722745" algn="l"/>
              </a:tabLst>
            </a:pPr>
            <a:r>
              <a:rPr dirty="0" sz="1200" spc="-125">
                <a:solidFill>
                  <a:srgbClr val="4A5462"/>
                </a:solidFill>
                <a:latin typeface="Meiryo"/>
                <a:cs typeface="Meiryo"/>
              </a:rPr>
              <a:t>⼤</a:t>
            </a:r>
            <a:r>
              <a:rPr dirty="0" sz="1200" spc="-125">
                <a:solidFill>
                  <a:srgbClr val="4A5462"/>
                </a:solidFill>
                <a:latin typeface="SimSun"/>
                <a:cs typeface="SimSun"/>
              </a:rPr>
              <a:t>量</a:t>
            </a:r>
            <a:r>
              <a:rPr dirty="0" sz="1200" spc="-125">
                <a:solidFill>
                  <a:srgbClr val="4A5462"/>
                </a:solidFill>
                <a:latin typeface="PMingLiU"/>
                <a:cs typeface="PMingLiU"/>
              </a:rPr>
              <a:t>‧</a:t>
            </a:r>
            <a:r>
              <a:rPr dirty="0" sz="1200" spc="-125">
                <a:solidFill>
                  <a:srgbClr val="4A5462"/>
                </a:solidFill>
                <a:latin typeface="Meiryo"/>
                <a:cs typeface="Meiryo"/>
              </a:rPr>
              <a:t>⾼</a:t>
            </a:r>
            <a:r>
              <a:rPr dirty="0" sz="1200" spc="-125">
                <a:solidFill>
                  <a:srgbClr val="4A5462"/>
                </a:solidFill>
                <a:latin typeface="SimSun"/>
                <a:cs typeface="SimSun"/>
              </a:rPr>
              <a:t>速</a:t>
            </a:r>
            <a:r>
              <a:rPr dirty="0" sz="1200" spc="-125">
                <a:solidFill>
                  <a:srgbClr val="4A5462"/>
                </a:solidFill>
                <a:latin typeface="PMingLiU"/>
                <a:cs typeface="PMingLiU"/>
              </a:rPr>
              <a:t>スキャ</a:t>
            </a:r>
            <a:r>
              <a:rPr dirty="0" sz="1200" spc="-50">
                <a:solidFill>
                  <a:srgbClr val="4A5462"/>
                </a:solidFill>
                <a:latin typeface="PMingLiU"/>
                <a:cs typeface="PMingLiU"/>
              </a:rPr>
              <a:t>ン</a:t>
            </a:r>
            <a:r>
              <a:rPr dirty="0" sz="1200">
                <a:solidFill>
                  <a:srgbClr val="4A5462"/>
                </a:solidFill>
                <a:latin typeface="PMingLiU"/>
                <a:cs typeface="PMingLiU"/>
              </a:rPr>
              <a:t>	</a:t>
            </a:r>
            <a:r>
              <a:rPr dirty="0" sz="1200" spc="-125">
                <a:solidFill>
                  <a:srgbClr val="4A5462"/>
                </a:solidFill>
                <a:latin typeface="SimSun"/>
                <a:cs typeface="SimSun"/>
              </a:rPr>
              <a:t>本社</a:t>
            </a:r>
            <a:r>
              <a:rPr dirty="0" sz="1200" spc="-125">
                <a:solidFill>
                  <a:srgbClr val="4A5462"/>
                </a:solidFill>
                <a:latin typeface="PMingLiU"/>
                <a:cs typeface="PMingLiU"/>
              </a:rPr>
              <a:t>‧</a:t>
            </a:r>
            <a:r>
              <a:rPr dirty="0" sz="1200" spc="-125">
                <a:solidFill>
                  <a:srgbClr val="4A5462"/>
                </a:solidFill>
                <a:latin typeface="Meiryo"/>
                <a:cs typeface="Meiryo"/>
              </a:rPr>
              <a:t>⽀</a:t>
            </a:r>
            <a:r>
              <a:rPr dirty="0" sz="1200" spc="-125">
                <a:solidFill>
                  <a:srgbClr val="4A5462"/>
                </a:solidFill>
                <a:latin typeface="SimSun"/>
                <a:cs typeface="SimSun"/>
              </a:rPr>
              <a:t>店の事務</a:t>
            </a:r>
            <a:r>
              <a:rPr dirty="0" sz="1200" spc="-50">
                <a:solidFill>
                  <a:srgbClr val="4A5462"/>
                </a:solidFill>
                <a:latin typeface="SimSun"/>
                <a:cs typeface="SimSun"/>
              </a:rPr>
              <a:t>所</a:t>
            </a:r>
            <a:endParaRPr sz="1200">
              <a:latin typeface="SimSun"/>
              <a:cs typeface="SimSun"/>
            </a:endParaRPr>
          </a:p>
          <a:p>
            <a:pPr algn="ctr" marR="47625">
              <a:lnSpc>
                <a:spcPts val="1130"/>
              </a:lnSpc>
              <a:tabLst>
                <a:tab pos="857885" algn="l"/>
                <a:tab pos="2143125" algn="l"/>
                <a:tab pos="3609340" algn="l"/>
              </a:tabLst>
            </a:pPr>
            <a:r>
              <a:rPr dirty="0" sz="1200" spc="-125">
                <a:solidFill>
                  <a:srgbClr val="4A5462"/>
                </a:solidFill>
                <a:latin typeface="SimSun"/>
                <a:cs typeface="SimSun"/>
              </a:rPr>
              <a:t>速</a:t>
            </a:r>
            <a:r>
              <a:rPr dirty="0" sz="1200" spc="-50">
                <a:solidFill>
                  <a:srgbClr val="4A5462"/>
                </a:solidFill>
                <a:latin typeface="SimSun"/>
                <a:cs typeface="SimSun"/>
              </a:rPr>
              <a:t>い</a:t>
            </a:r>
            <a:r>
              <a:rPr dirty="0" sz="1200">
                <a:solidFill>
                  <a:srgbClr val="4A5462"/>
                </a:solidFill>
                <a:latin typeface="SimSun"/>
                <a:cs typeface="SimSun"/>
              </a:rPr>
              <a:t>	</a:t>
            </a:r>
            <a:r>
              <a:rPr dirty="0" sz="1200" spc="-125">
                <a:solidFill>
                  <a:srgbClr val="4A5462"/>
                </a:solidFill>
                <a:latin typeface="Meiryo"/>
                <a:cs typeface="Meiryo"/>
              </a:rPr>
              <a:t>⾼</a:t>
            </a:r>
            <a:r>
              <a:rPr dirty="0" sz="1200" spc="-125">
                <a:solidFill>
                  <a:srgbClr val="4A5462"/>
                </a:solidFill>
                <a:latin typeface="SimSun"/>
                <a:cs typeface="SimSun"/>
              </a:rPr>
              <a:t>品質</a:t>
            </a:r>
            <a:r>
              <a:rPr dirty="0" sz="1200" spc="-125">
                <a:solidFill>
                  <a:srgbClr val="4A5462"/>
                </a:solidFill>
                <a:latin typeface="PMingLiU"/>
                <a:cs typeface="PMingLiU"/>
              </a:rPr>
              <a:t>‧</a:t>
            </a:r>
            <a:r>
              <a:rPr dirty="0" sz="1200" spc="-125">
                <a:solidFill>
                  <a:srgbClr val="4A5462"/>
                </a:solidFill>
                <a:latin typeface="SimSun"/>
                <a:cs typeface="SimSun"/>
              </a:rPr>
              <a:t>安</a:t>
            </a:r>
            <a:r>
              <a:rPr dirty="0" sz="1200" spc="-50">
                <a:solidFill>
                  <a:srgbClr val="4A5462"/>
                </a:solidFill>
                <a:latin typeface="SimSun"/>
                <a:cs typeface="SimSun"/>
              </a:rPr>
              <a:t>定</a:t>
            </a:r>
            <a:r>
              <a:rPr dirty="0" sz="1200">
                <a:solidFill>
                  <a:srgbClr val="4A5462"/>
                </a:solidFill>
                <a:latin typeface="SimSun"/>
                <a:cs typeface="SimSun"/>
              </a:rPr>
              <a:t>	</a:t>
            </a:r>
            <a:r>
              <a:rPr dirty="0" sz="1200" spc="-125">
                <a:solidFill>
                  <a:srgbClr val="4A5462"/>
                </a:solidFill>
                <a:latin typeface="SimSun"/>
                <a:cs typeface="SimSun"/>
              </a:rPr>
              <a:t>初期費</a:t>
            </a:r>
            <a:r>
              <a:rPr dirty="0" sz="1200" spc="-125">
                <a:solidFill>
                  <a:srgbClr val="4A5462"/>
                </a:solidFill>
                <a:latin typeface="Meiryo"/>
                <a:cs typeface="Meiryo"/>
              </a:rPr>
              <a:t>⽤</a:t>
            </a:r>
            <a:r>
              <a:rPr dirty="0" sz="1200" spc="-50">
                <a:solidFill>
                  <a:srgbClr val="4A5462"/>
                </a:solidFill>
                <a:latin typeface="Meiryo"/>
                <a:cs typeface="Meiryo"/>
              </a:rPr>
              <a:t>⾼</a:t>
            </a:r>
            <a:r>
              <a:rPr dirty="0" sz="1200">
                <a:solidFill>
                  <a:srgbClr val="4A5462"/>
                </a:solidFill>
                <a:latin typeface="Meiryo"/>
                <a:cs typeface="Meiryo"/>
              </a:rPr>
              <a:t>	</a:t>
            </a:r>
            <a:r>
              <a:rPr dirty="0" sz="1200" spc="-125">
                <a:solidFill>
                  <a:srgbClr val="4A5462"/>
                </a:solidFill>
                <a:latin typeface="SimSun"/>
                <a:cs typeface="SimSun"/>
              </a:rPr>
              <a:t>必</a:t>
            </a:r>
            <a:r>
              <a:rPr dirty="0" sz="1200" spc="-50">
                <a:solidFill>
                  <a:srgbClr val="4A5462"/>
                </a:solidFill>
                <a:latin typeface="SimSun"/>
                <a:cs typeface="SimSun"/>
              </a:rPr>
              <a:t>要</a:t>
            </a:r>
            <a:endParaRPr sz="1200">
              <a:latin typeface="SimSun"/>
              <a:cs typeface="SimSun"/>
            </a:endParaRPr>
          </a:p>
        </p:txBody>
      </p:sp>
      <p:pic>
        <p:nvPicPr>
          <p:cNvPr id="17" name="object 17" descr=""/>
          <p:cNvPicPr/>
          <p:nvPr/>
        </p:nvPicPr>
        <p:blipFill>
          <a:blip r:embed="rId5" cstate="print"/>
          <a:stretch>
            <a:fillRect/>
          </a:stretch>
        </p:blipFill>
        <p:spPr>
          <a:xfrm>
            <a:off x="838200" y="2800349"/>
            <a:ext cx="190499" cy="190499"/>
          </a:xfrm>
          <a:prstGeom prst="rect">
            <a:avLst/>
          </a:prstGeom>
        </p:spPr>
      </p:pic>
      <p:sp>
        <p:nvSpPr>
          <p:cNvPr id="18" name="object 18" descr=""/>
          <p:cNvSpPr txBox="1"/>
          <p:nvPr/>
        </p:nvSpPr>
        <p:spPr>
          <a:xfrm>
            <a:off x="1092200" y="2766009"/>
            <a:ext cx="436880" cy="211454"/>
          </a:xfrm>
          <a:prstGeom prst="rect">
            <a:avLst/>
          </a:prstGeom>
        </p:spPr>
        <p:txBody>
          <a:bodyPr wrap="square" lIns="0" tIns="15240" rIns="0" bIns="0" rtlCol="0" vert="horz">
            <a:spAutoFit/>
          </a:bodyPr>
          <a:lstStyle/>
          <a:p>
            <a:pPr marL="12700">
              <a:lnSpc>
                <a:spcPct val="100000"/>
              </a:lnSpc>
              <a:spcBef>
                <a:spcPts val="120"/>
              </a:spcBef>
            </a:pPr>
            <a:r>
              <a:rPr dirty="0" sz="1200" spc="-105">
                <a:solidFill>
                  <a:srgbClr val="374050"/>
                </a:solidFill>
                <a:latin typeface="SimSun"/>
                <a:cs typeface="SimSun"/>
              </a:rPr>
              <a:t>複合機</a:t>
            </a:r>
            <a:endParaRPr sz="1200">
              <a:latin typeface="SimSun"/>
              <a:cs typeface="SimSun"/>
            </a:endParaRPr>
          </a:p>
        </p:txBody>
      </p:sp>
      <p:graphicFrame>
        <p:nvGraphicFramePr>
          <p:cNvPr id="19" name="object 19" descr=""/>
          <p:cNvGraphicFramePr>
            <a:graphicFrameLocks noGrp="1"/>
          </p:cNvGraphicFramePr>
          <p:nvPr/>
        </p:nvGraphicFramePr>
        <p:xfrm>
          <a:off x="761999" y="2917774"/>
          <a:ext cx="10744200" cy="819785"/>
        </p:xfrm>
        <a:graphic>
          <a:graphicData uri="http://schemas.openxmlformats.org/drawingml/2006/table">
            <a:tbl>
              <a:tblPr firstRow="1" bandRow="1">
                <a:tableStyleId>{2D5ABB26-0587-4C30-8999-92F81FD0307C}</a:tableStyleId>
              </a:tblPr>
              <a:tblGrid>
                <a:gridCol w="4337685"/>
                <a:gridCol w="1165860"/>
                <a:gridCol w="1513204"/>
                <a:gridCol w="3652520"/>
              </a:tblGrid>
              <a:tr h="325120">
                <a:tc>
                  <a:txBody>
                    <a:bodyPr/>
                    <a:lstStyle/>
                    <a:p>
                      <a:pPr algn="ctr" marR="68580">
                        <a:lnSpc>
                          <a:spcPts val="844"/>
                        </a:lnSpc>
                      </a:pPr>
                      <a:r>
                        <a:rPr dirty="0" sz="1200" spc="-125">
                          <a:solidFill>
                            <a:srgbClr val="4A5462"/>
                          </a:solidFill>
                          <a:latin typeface="Meiryo"/>
                          <a:cs typeface="Meiryo"/>
                        </a:rPr>
                        <a:t>⼿</a:t>
                      </a:r>
                      <a:r>
                        <a:rPr dirty="0" sz="1200" spc="-125">
                          <a:solidFill>
                            <a:srgbClr val="4A5462"/>
                          </a:solidFill>
                          <a:latin typeface="SimSun"/>
                          <a:cs typeface="SimSun"/>
                        </a:rPr>
                        <a:t>軽な</a:t>
                      </a:r>
                      <a:r>
                        <a:rPr dirty="0" sz="1200" spc="-110">
                          <a:solidFill>
                            <a:srgbClr val="4A5462"/>
                          </a:solidFill>
                          <a:latin typeface="PMingLiU"/>
                          <a:cs typeface="PMingLiU"/>
                        </a:rPr>
                        <a:t>スキャン</a:t>
                      </a:r>
                      <a:endParaRPr sz="1200">
                        <a:latin typeface="PMingLiU"/>
                        <a:cs typeface="PMingLiU"/>
                      </a:endParaRPr>
                    </a:p>
                    <a:p>
                      <a:pPr algn="r" marR="396240">
                        <a:lnSpc>
                          <a:spcPts val="1095"/>
                        </a:lnSpc>
                      </a:pPr>
                      <a:r>
                        <a:rPr dirty="0" sz="1200" spc="-90">
                          <a:solidFill>
                            <a:srgbClr val="4A5462"/>
                          </a:solidFill>
                          <a:latin typeface="SimSun"/>
                          <a:cs typeface="SimSun"/>
                        </a:rPr>
                        <a:t>遅い</a:t>
                      </a:r>
                      <a:endParaRPr sz="1200">
                        <a:latin typeface="SimSun"/>
                        <a:cs typeface="SimSun"/>
                      </a:endParaRPr>
                    </a:p>
                  </a:txBody>
                  <a:tcPr marL="0" marR="0" marB="0" marT="0">
                    <a:lnB w="9525">
                      <a:solidFill>
                        <a:srgbClr val="E4E7EB"/>
                      </a:solidFill>
                      <a:prstDash val="solid"/>
                    </a:lnB>
                  </a:tcPr>
                </a:tc>
                <a:tc>
                  <a:txBody>
                    <a:bodyPr/>
                    <a:lstStyle/>
                    <a:p>
                      <a:pPr marL="179705">
                        <a:lnSpc>
                          <a:spcPct val="100000"/>
                        </a:lnSpc>
                        <a:spcBef>
                          <a:spcPts val="500"/>
                        </a:spcBef>
                      </a:pPr>
                      <a:r>
                        <a:rPr dirty="0" sz="1200" spc="-125">
                          <a:solidFill>
                            <a:srgbClr val="4A5462"/>
                          </a:solidFill>
                          <a:latin typeface="Meiryo"/>
                          <a:cs typeface="Meiryo"/>
                        </a:rPr>
                        <a:t>⽐</a:t>
                      </a:r>
                      <a:r>
                        <a:rPr dirty="0" sz="1200" spc="-110">
                          <a:solidFill>
                            <a:srgbClr val="4A5462"/>
                          </a:solidFill>
                          <a:latin typeface="SimSun"/>
                          <a:cs typeface="SimSun"/>
                        </a:rPr>
                        <a:t>較的安定</a:t>
                      </a:r>
                      <a:endParaRPr sz="1200">
                        <a:latin typeface="SimSun"/>
                        <a:cs typeface="SimSun"/>
                      </a:endParaRPr>
                    </a:p>
                  </a:txBody>
                  <a:tcPr marL="0" marR="0" marB="0" marT="63500">
                    <a:lnB w="9525">
                      <a:solidFill>
                        <a:srgbClr val="E4E7EB"/>
                      </a:solidFill>
                      <a:prstDash val="solid"/>
                    </a:lnB>
                  </a:tcPr>
                </a:tc>
                <a:tc>
                  <a:txBody>
                    <a:bodyPr/>
                    <a:lstStyle/>
                    <a:p>
                      <a:pPr marL="299720">
                        <a:lnSpc>
                          <a:spcPct val="100000"/>
                        </a:lnSpc>
                        <a:spcBef>
                          <a:spcPts val="500"/>
                        </a:spcBef>
                      </a:pPr>
                      <a:r>
                        <a:rPr dirty="0" sz="1200" spc="-125">
                          <a:solidFill>
                            <a:srgbClr val="4A5462"/>
                          </a:solidFill>
                          <a:latin typeface="SimSun"/>
                          <a:cs typeface="SimSun"/>
                        </a:rPr>
                        <a:t>既存資</a:t>
                      </a:r>
                      <a:r>
                        <a:rPr dirty="0" sz="1200" spc="-125">
                          <a:solidFill>
                            <a:srgbClr val="4A5462"/>
                          </a:solidFill>
                          <a:latin typeface="Meiryo"/>
                          <a:cs typeface="Meiryo"/>
                        </a:rPr>
                        <a:t>産</a:t>
                      </a:r>
                      <a:r>
                        <a:rPr dirty="0" sz="1200" spc="-125">
                          <a:solidFill>
                            <a:srgbClr val="4A5462"/>
                          </a:solidFill>
                          <a:latin typeface="SimSun"/>
                          <a:cs typeface="SimSun"/>
                        </a:rPr>
                        <a:t>活</a:t>
                      </a:r>
                      <a:r>
                        <a:rPr dirty="0" sz="1200" spc="-50">
                          <a:solidFill>
                            <a:srgbClr val="4A5462"/>
                          </a:solidFill>
                          <a:latin typeface="Meiryo"/>
                          <a:cs typeface="Meiryo"/>
                        </a:rPr>
                        <a:t>⽤</a:t>
                      </a:r>
                      <a:endParaRPr sz="1200">
                        <a:latin typeface="Meiryo"/>
                        <a:cs typeface="Meiryo"/>
                      </a:endParaRPr>
                    </a:p>
                  </a:txBody>
                  <a:tcPr marL="0" marR="0" marB="0" marT="63500">
                    <a:lnB w="9525">
                      <a:solidFill>
                        <a:srgbClr val="E4E7EB"/>
                      </a:solidFill>
                      <a:prstDash val="solid"/>
                    </a:lnB>
                  </a:tcPr>
                </a:tc>
                <a:tc>
                  <a:txBody>
                    <a:bodyPr/>
                    <a:lstStyle/>
                    <a:p>
                      <a:pPr marL="1357630">
                        <a:lnSpc>
                          <a:spcPts val="844"/>
                        </a:lnSpc>
                      </a:pPr>
                      <a:r>
                        <a:rPr dirty="0" sz="1200" spc="-125">
                          <a:solidFill>
                            <a:srgbClr val="4A5462"/>
                          </a:solidFill>
                          <a:latin typeface="PMingLiU"/>
                          <a:cs typeface="PMingLiU"/>
                        </a:rPr>
                        <a:t>スキャン</a:t>
                      </a:r>
                      <a:r>
                        <a:rPr dirty="0" sz="1200" spc="-125">
                          <a:solidFill>
                            <a:srgbClr val="4A5462"/>
                          </a:solidFill>
                          <a:latin typeface="SimSun"/>
                          <a:cs typeface="SimSun"/>
                        </a:rPr>
                        <a:t>枚</a:t>
                      </a:r>
                      <a:r>
                        <a:rPr dirty="0" sz="1200" spc="-125">
                          <a:solidFill>
                            <a:srgbClr val="4A5462"/>
                          </a:solidFill>
                          <a:latin typeface="Meiryo"/>
                          <a:cs typeface="Meiryo"/>
                        </a:rPr>
                        <a:t>数</a:t>
                      </a:r>
                      <a:r>
                        <a:rPr dirty="0" sz="1200" spc="-125">
                          <a:solidFill>
                            <a:srgbClr val="4A5462"/>
                          </a:solidFill>
                          <a:latin typeface="SimSun"/>
                          <a:cs typeface="SimSun"/>
                        </a:rPr>
                        <a:t>が少ない</a:t>
                      </a:r>
                      <a:r>
                        <a:rPr dirty="0" sz="1200" spc="-125">
                          <a:solidFill>
                            <a:srgbClr val="4A5462"/>
                          </a:solidFill>
                          <a:latin typeface="Meiryo"/>
                          <a:cs typeface="Meiryo"/>
                        </a:rPr>
                        <a:t>拠</a:t>
                      </a:r>
                      <a:r>
                        <a:rPr dirty="0" sz="1200" spc="-50">
                          <a:solidFill>
                            <a:srgbClr val="4A5462"/>
                          </a:solidFill>
                          <a:latin typeface="SimSun"/>
                          <a:cs typeface="SimSun"/>
                        </a:rPr>
                        <a:t>点</a:t>
                      </a:r>
                      <a:endParaRPr sz="1200">
                        <a:latin typeface="SimSun"/>
                        <a:cs typeface="SimSun"/>
                      </a:endParaRPr>
                    </a:p>
                    <a:p>
                      <a:pPr marL="252729">
                        <a:lnSpc>
                          <a:spcPts val="1095"/>
                        </a:lnSpc>
                      </a:pPr>
                      <a:r>
                        <a:rPr dirty="0" sz="1200" spc="-110">
                          <a:solidFill>
                            <a:srgbClr val="4A5462"/>
                          </a:solidFill>
                          <a:latin typeface="SimSun"/>
                          <a:cs typeface="SimSun"/>
                        </a:rPr>
                        <a:t>既存の場所</a:t>
                      </a:r>
                      <a:endParaRPr sz="1200">
                        <a:latin typeface="SimSun"/>
                        <a:cs typeface="SimSun"/>
                      </a:endParaRPr>
                    </a:p>
                  </a:txBody>
                  <a:tcPr marL="0" marR="0" marB="0" marT="0">
                    <a:lnB w="9525">
                      <a:solidFill>
                        <a:srgbClr val="E4E7EB"/>
                      </a:solidFill>
                      <a:prstDash val="solid"/>
                    </a:lnB>
                  </a:tcPr>
                </a:tc>
              </a:tr>
              <a:tr h="494665">
                <a:tc>
                  <a:txBody>
                    <a:bodyPr/>
                    <a:lstStyle/>
                    <a:p>
                      <a:pPr marL="295275">
                        <a:lnSpc>
                          <a:spcPts val="1130"/>
                        </a:lnSpc>
                        <a:spcBef>
                          <a:spcPts val="260"/>
                        </a:spcBef>
                      </a:pPr>
                      <a:r>
                        <a:rPr dirty="0" sz="1200" spc="-125">
                          <a:solidFill>
                            <a:srgbClr val="374050"/>
                          </a:solidFill>
                          <a:latin typeface="SimSun"/>
                          <a:cs typeface="SimSun"/>
                        </a:rPr>
                        <a:t>スマホアプリ</a:t>
                      </a:r>
                      <a:endParaRPr sz="1200">
                        <a:latin typeface="SimSun"/>
                        <a:cs typeface="SimSun"/>
                      </a:endParaRPr>
                    </a:p>
                    <a:p>
                      <a:pPr marL="1650364">
                        <a:lnSpc>
                          <a:spcPts val="825"/>
                        </a:lnSpc>
                      </a:pPr>
                      <a:r>
                        <a:rPr dirty="0" sz="1200" spc="-125">
                          <a:solidFill>
                            <a:srgbClr val="4A5462"/>
                          </a:solidFill>
                          <a:latin typeface="SimSun"/>
                          <a:cs typeface="SimSun"/>
                        </a:rPr>
                        <a:t>現場での即時</a:t>
                      </a:r>
                      <a:r>
                        <a:rPr dirty="0" sz="1200" spc="-110">
                          <a:solidFill>
                            <a:srgbClr val="4A5462"/>
                          </a:solidFill>
                          <a:latin typeface="PMingLiU"/>
                          <a:cs typeface="PMingLiU"/>
                        </a:rPr>
                        <a:t>スキャン</a:t>
                      </a:r>
                      <a:endParaRPr sz="1200">
                        <a:latin typeface="PMingLiU"/>
                        <a:cs typeface="PMingLiU"/>
                      </a:endParaRPr>
                    </a:p>
                    <a:p>
                      <a:pPr marL="3658870">
                        <a:lnSpc>
                          <a:spcPts val="1130"/>
                        </a:lnSpc>
                      </a:pPr>
                      <a:r>
                        <a:rPr dirty="0" sz="1050">
                          <a:solidFill>
                            <a:srgbClr val="4A5462"/>
                          </a:solidFill>
                          <a:latin typeface="DejaVu Sans"/>
                          <a:cs typeface="DejaVu Sans"/>
                        </a:rPr>
                        <a:t>1</a:t>
                      </a:r>
                      <a:r>
                        <a:rPr dirty="0" sz="1200" spc="-100">
                          <a:solidFill>
                            <a:srgbClr val="4A5462"/>
                          </a:solidFill>
                          <a:latin typeface="SimSun"/>
                          <a:cs typeface="SimSun"/>
                        </a:rPr>
                        <a:t>枚ずつ</a:t>
                      </a:r>
                      <a:endParaRPr sz="1200">
                        <a:latin typeface="SimSun"/>
                        <a:cs typeface="SimSun"/>
                      </a:endParaRPr>
                    </a:p>
                  </a:txBody>
                  <a:tcPr marL="0" marR="0" marB="0" marT="33020">
                    <a:lnT w="9525">
                      <a:solidFill>
                        <a:srgbClr val="E4E7EB"/>
                      </a:solidFill>
                      <a:prstDash val="solid"/>
                    </a:lnT>
                    <a:lnB w="9525">
                      <a:solidFill>
                        <a:srgbClr val="E4E7EB"/>
                      </a:solidFill>
                      <a:prstDash val="solid"/>
                    </a:lnB>
                  </a:tcPr>
                </a:tc>
                <a:tc>
                  <a:txBody>
                    <a:bodyPr/>
                    <a:lstStyle/>
                    <a:p>
                      <a:pPr>
                        <a:lnSpc>
                          <a:spcPct val="100000"/>
                        </a:lnSpc>
                        <a:spcBef>
                          <a:spcPts val="705"/>
                        </a:spcBef>
                      </a:pPr>
                      <a:endParaRPr sz="1050">
                        <a:latin typeface="Times New Roman"/>
                        <a:cs typeface="Times New Roman"/>
                      </a:endParaRPr>
                    </a:p>
                    <a:p>
                      <a:pPr marL="179705">
                        <a:lnSpc>
                          <a:spcPct val="100000"/>
                        </a:lnSpc>
                      </a:pPr>
                      <a:r>
                        <a:rPr dirty="0" sz="1200" spc="-110">
                          <a:solidFill>
                            <a:srgbClr val="4A5462"/>
                          </a:solidFill>
                          <a:latin typeface="SimSun"/>
                          <a:cs typeface="SimSun"/>
                        </a:rPr>
                        <a:t>環境に左右</a:t>
                      </a:r>
                      <a:endParaRPr sz="1200">
                        <a:latin typeface="SimSun"/>
                        <a:cs typeface="SimSun"/>
                      </a:endParaRPr>
                    </a:p>
                  </a:txBody>
                  <a:tcPr marL="0" marR="0" marB="0" marT="89535">
                    <a:lnT w="9525">
                      <a:solidFill>
                        <a:srgbClr val="E4E7EB"/>
                      </a:solidFill>
                      <a:prstDash val="solid"/>
                    </a:lnT>
                    <a:lnB w="9525">
                      <a:solidFill>
                        <a:srgbClr val="E4E7EB"/>
                      </a:solidFill>
                      <a:prstDash val="solid"/>
                    </a:lnB>
                  </a:tcPr>
                </a:tc>
                <a:tc>
                  <a:txBody>
                    <a:bodyPr/>
                    <a:lstStyle/>
                    <a:p>
                      <a:pPr>
                        <a:lnSpc>
                          <a:spcPct val="100000"/>
                        </a:lnSpc>
                        <a:spcBef>
                          <a:spcPts val="705"/>
                        </a:spcBef>
                      </a:pPr>
                      <a:endParaRPr sz="1050">
                        <a:latin typeface="Times New Roman"/>
                        <a:cs typeface="Times New Roman"/>
                      </a:endParaRPr>
                    </a:p>
                    <a:p>
                      <a:pPr marL="299720">
                        <a:lnSpc>
                          <a:spcPct val="100000"/>
                        </a:lnSpc>
                      </a:pPr>
                      <a:r>
                        <a:rPr dirty="0" sz="1200" spc="-125">
                          <a:solidFill>
                            <a:srgbClr val="4A5462"/>
                          </a:solidFill>
                          <a:latin typeface="PMingLiU"/>
                          <a:cs typeface="PMingLiU"/>
                        </a:rPr>
                        <a:t>アプリ</a:t>
                      </a:r>
                      <a:r>
                        <a:rPr dirty="0" sz="1200" spc="-125">
                          <a:solidFill>
                            <a:srgbClr val="4A5462"/>
                          </a:solidFill>
                          <a:latin typeface="SimSun"/>
                          <a:cs typeface="SimSun"/>
                        </a:rPr>
                        <a:t>費</a:t>
                      </a:r>
                      <a:r>
                        <a:rPr dirty="0" sz="1200" spc="-125">
                          <a:solidFill>
                            <a:srgbClr val="4A5462"/>
                          </a:solidFill>
                          <a:latin typeface="Meiryo"/>
                          <a:cs typeface="Meiryo"/>
                        </a:rPr>
                        <a:t>⽤</a:t>
                      </a:r>
                      <a:r>
                        <a:rPr dirty="0" sz="1200" spc="-90">
                          <a:solidFill>
                            <a:srgbClr val="4A5462"/>
                          </a:solidFill>
                          <a:latin typeface="SimSun"/>
                          <a:cs typeface="SimSun"/>
                        </a:rPr>
                        <a:t>のみ</a:t>
                      </a:r>
                      <a:endParaRPr sz="1200">
                        <a:latin typeface="SimSun"/>
                        <a:cs typeface="SimSun"/>
                      </a:endParaRPr>
                    </a:p>
                  </a:txBody>
                  <a:tcPr marL="0" marR="0" marB="0" marT="89535">
                    <a:lnT w="9525">
                      <a:solidFill>
                        <a:srgbClr val="E4E7EB"/>
                      </a:solidFill>
                      <a:prstDash val="solid"/>
                    </a:lnT>
                    <a:lnB w="9525">
                      <a:solidFill>
                        <a:srgbClr val="E4E7EB"/>
                      </a:solidFill>
                      <a:prstDash val="solid"/>
                    </a:lnB>
                  </a:tcPr>
                </a:tc>
                <a:tc>
                  <a:txBody>
                    <a:bodyPr/>
                    <a:lstStyle/>
                    <a:p>
                      <a:pPr algn="ctr" marL="22860">
                        <a:lnSpc>
                          <a:spcPts val="1130"/>
                        </a:lnSpc>
                        <a:spcBef>
                          <a:spcPts val="1085"/>
                        </a:spcBef>
                      </a:pPr>
                      <a:r>
                        <a:rPr dirty="0" sz="1200" spc="-125">
                          <a:solidFill>
                            <a:srgbClr val="4A5462"/>
                          </a:solidFill>
                          <a:latin typeface="SimSun"/>
                          <a:cs typeface="SimSun"/>
                        </a:rPr>
                        <a:t>各現場</a:t>
                      </a:r>
                      <a:r>
                        <a:rPr dirty="0" sz="1200" spc="-125">
                          <a:solidFill>
                            <a:srgbClr val="4A5462"/>
                          </a:solidFill>
                          <a:latin typeface="PMingLiU"/>
                          <a:cs typeface="PMingLiU"/>
                        </a:rPr>
                        <a:t>‧</a:t>
                      </a:r>
                      <a:r>
                        <a:rPr dirty="0" sz="1200" spc="-125">
                          <a:solidFill>
                            <a:srgbClr val="4A5462"/>
                          </a:solidFill>
                          <a:latin typeface="Meiryo"/>
                          <a:cs typeface="Meiryo"/>
                        </a:rPr>
                        <a:t>外</a:t>
                      </a:r>
                      <a:r>
                        <a:rPr dirty="0" sz="1200" spc="-90">
                          <a:solidFill>
                            <a:srgbClr val="4A5462"/>
                          </a:solidFill>
                          <a:latin typeface="SimSun"/>
                          <a:cs typeface="SimSun"/>
                        </a:rPr>
                        <a:t>出先</a:t>
                      </a:r>
                      <a:endParaRPr sz="1200">
                        <a:latin typeface="SimSun"/>
                        <a:cs typeface="SimSun"/>
                      </a:endParaRPr>
                    </a:p>
                    <a:p>
                      <a:pPr algn="ctr" marR="2863215">
                        <a:lnSpc>
                          <a:spcPts val="1130"/>
                        </a:lnSpc>
                      </a:pPr>
                      <a:r>
                        <a:rPr dirty="0" sz="1200" spc="-90">
                          <a:solidFill>
                            <a:srgbClr val="4A5462"/>
                          </a:solidFill>
                          <a:latin typeface="SimSun"/>
                          <a:cs typeface="SimSun"/>
                        </a:rPr>
                        <a:t>不要</a:t>
                      </a:r>
                      <a:endParaRPr sz="1200">
                        <a:latin typeface="SimSun"/>
                        <a:cs typeface="SimSun"/>
                      </a:endParaRPr>
                    </a:p>
                  </a:txBody>
                  <a:tcPr marL="0" marR="0" marB="0" marT="137795">
                    <a:lnT w="9525">
                      <a:solidFill>
                        <a:srgbClr val="E4E7EB"/>
                      </a:solidFill>
                      <a:prstDash val="solid"/>
                    </a:lnT>
                    <a:lnB w="9525">
                      <a:solidFill>
                        <a:srgbClr val="E4E7EB"/>
                      </a:solidFill>
                      <a:prstDash val="solid"/>
                    </a:lnB>
                  </a:tcPr>
                </a:tc>
              </a:tr>
            </a:tbl>
          </a:graphicData>
        </a:graphic>
      </p:graphicFrame>
      <p:grpSp>
        <p:nvGrpSpPr>
          <p:cNvPr id="20" name="object 20" descr=""/>
          <p:cNvGrpSpPr/>
          <p:nvPr/>
        </p:nvGrpSpPr>
        <p:grpSpPr>
          <a:xfrm>
            <a:off x="4419600" y="2809874"/>
            <a:ext cx="3747135" cy="137160"/>
            <a:chOff x="4419600" y="2809874"/>
            <a:chExt cx="3747135" cy="137160"/>
          </a:xfrm>
        </p:grpSpPr>
        <p:pic>
          <p:nvPicPr>
            <p:cNvPr id="21" name="object 21" descr=""/>
            <p:cNvPicPr/>
            <p:nvPr/>
          </p:nvPicPr>
          <p:blipFill>
            <a:blip r:embed="rId4" cstate="print"/>
            <a:stretch>
              <a:fillRect/>
            </a:stretch>
          </p:blipFill>
          <p:spPr>
            <a:xfrm>
              <a:off x="4419600" y="2809874"/>
              <a:ext cx="137070" cy="137070"/>
            </a:xfrm>
            <a:prstGeom prst="rect">
              <a:avLst/>
            </a:prstGeom>
          </p:spPr>
        </p:pic>
        <p:pic>
          <p:nvPicPr>
            <p:cNvPr id="22" name="object 22" descr=""/>
            <p:cNvPicPr/>
            <p:nvPr/>
          </p:nvPicPr>
          <p:blipFill>
            <a:blip r:embed="rId6" cstate="print"/>
            <a:stretch>
              <a:fillRect/>
            </a:stretch>
          </p:blipFill>
          <p:spPr>
            <a:xfrm>
              <a:off x="5276850" y="2809874"/>
              <a:ext cx="279945" cy="137070"/>
            </a:xfrm>
            <a:prstGeom prst="rect">
              <a:avLst/>
            </a:prstGeom>
          </p:spPr>
        </p:pic>
        <p:pic>
          <p:nvPicPr>
            <p:cNvPr id="23" name="object 23" descr=""/>
            <p:cNvPicPr/>
            <p:nvPr/>
          </p:nvPicPr>
          <p:blipFill>
            <a:blip r:embed="rId3" cstate="print"/>
            <a:stretch>
              <a:fillRect/>
            </a:stretch>
          </p:blipFill>
          <p:spPr>
            <a:xfrm>
              <a:off x="6562725" y="2809874"/>
              <a:ext cx="413295" cy="137070"/>
            </a:xfrm>
            <a:prstGeom prst="rect">
              <a:avLst/>
            </a:prstGeom>
          </p:spPr>
        </p:pic>
        <p:pic>
          <p:nvPicPr>
            <p:cNvPr id="24" name="object 24" descr=""/>
            <p:cNvPicPr/>
            <p:nvPr/>
          </p:nvPicPr>
          <p:blipFill>
            <a:blip r:embed="rId4" cstate="print"/>
            <a:stretch>
              <a:fillRect/>
            </a:stretch>
          </p:blipFill>
          <p:spPr>
            <a:xfrm>
              <a:off x="8029575" y="2809874"/>
              <a:ext cx="137070" cy="137070"/>
            </a:xfrm>
            <a:prstGeom prst="rect">
              <a:avLst/>
            </a:prstGeom>
          </p:spPr>
        </p:pic>
      </p:grpSp>
      <p:pic>
        <p:nvPicPr>
          <p:cNvPr id="25" name="object 25" descr=""/>
          <p:cNvPicPr/>
          <p:nvPr/>
        </p:nvPicPr>
        <p:blipFill>
          <a:blip r:embed="rId7" cstate="print"/>
          <a:stretch>
            <a:fillRect/>
          </a:stretch>
        </p:blipFill>
        <p:spPr>
          <a:xfrm>
            <a:off x="844153" y="3295650"/>
            <a:ext cx="130968" cy="190499"/>
          </a:xfrm>
          <a:prstGeom prst="rect">
            <a:avLst/>
          </a:prstGeom>
        </p:spPr>
      </p:pic>
      <p:pic>
        <p:nvPicPr>
          <p:cNvPr id="26" name="object 26" descr=""/>
          <p:cNvPicPr/>
          <p:nvPr/>
        </p:nvPicPr>
        <p:blipFill>
          <a:blip r:embed="rId4" cstate="print"/>
          <a:stretch>
            <a:fillRect/>
          </a:stretch>
        </p:blipFill>
        <p:spPr>
          <a:xfrm>
            <a:off x="4419600" y="3305175"/>
            <a:ext cx="137070" cy="137070"/>
          </a:xfrm>
          <a:prstGeom prst="rect">
            <a:avLst/>
          </a:prstGeom>
        </p:spPr>
      </p:pic>
      <p:pic>
        <p:nvPicPr>
          <p:cNvPr id="27" name="object 27" descr=""/>
          <p:cNvPicPr/>
          <p:nvPr/>
        </p:nvPicPr>
        <p:blipFill>
          <a:blip r:embed="rId4" cstate="print"/>
          <a:stretch>
            <a:fillRect/>
          </a:stretch>
        </p:blipFill>
        <p:spPr>
          <a:xfrm>
            <a:off x="5276849" y="3305175"/>
            <a:ext cx="137070" cy="137070"/>
          </a:xfrm>
          <a:prstGeom prst="rect">
            <a:avLst/>
          </a:prstGeom>
        </p:spPr>
      </p:pic>
      <p:pic>
        <p:nvPicPr>
          <p:cNvPr id="28" name="object 28" descr=""/>
          <p:cNvPicPr/>
          <p:nvPr/>
        </p:nvPicPr>
        <p:blipFill>
          <a:blip r:embed="rId8" cstate="print"/>
          <a:stretch>
            <a:fillRect/>
          </a:stretch>
        </p:blipFill>
        <p:spPr>
          <a:xfrm>
            <a:off x="6562725" y="3305175"/>
            <a:ext cx="279945" cy="137070"/>
          </a:xfrm>
          <a:prstGeom prst="rect">
            <a:avLst/>
          </a:prstGeom>
        </p:spPr>
      </p:pic>
      <p:pic>
        <p:nvPicPr>
          <p:cNvPr id="29" name="object 29" descr=""/>
          <p:cNvPicPr/>
          <p:nvPr/>
        </p:nvPicPr>
        <p:blipFill>
          <a:blip r:embed="rId3" cstate="print"/>
          <a:stretch>
            <a:fillRect/>
          </a:stretch>
        </p:blipFill>
        <p:spPr>
          <a:xfrm>
            <a:off x="8029575" y="3305175"/>
            <a:ext cx="413295" cy="137070"/>
          </a:xfrm>
          <a:prstGeom prst="rect">
            <a:avLst/>
          </a:prstGeom>
        </p:spPr>
      </p:pic>
      <p:grpSp>
        <p:nvGrpSpPr>
          <p:cNvPr id="30" name="object 30" descr=""/>
          <p:cNvGrpSpPr/>
          <p:nvPr/>
        </p:nvGrpSpPr>
        <p:grpSpPr>
          <a:xfrm>
            <a:off x="838200" y="3810000"/>
            <a:ext cx="3718560" cy="264795"/>
            <a:chOff x="838200" y="3810000"/>
            <a:chExt cx="3718560" cy="264795"/>
          </a:xfrm>
        </p:grpSpPr>
        <p:pic>
          <p:nvPicPr>
            <p:cNvPr id="31" name="object 31" descr=""/>
            <p:cNvPicPr/>
            <p:nvPr/>
          </p:nvPicPr>
          <p:blipFill>
            <a:blip r:embed="rId9" cstate="print"/>
            <a:stretch>
              <a:fillRect/>
            </a:stretch>
          </p:blipFill>
          <p:spPr>
            <a:xfrm>
              <a:off x="838200" y="3907631"/>
              <a:ext cx="238124" cy="166687"/>
            </a:xfrm>
            <a:prstGeom prst="rect">
              <a:avLst/>
            </a:prstGeom>
          </p:spPr>
        </p:pic>
        <p:pic>
          <p:nvPicPr>
            <p:cNvPr id="32" name="object 32" descr=""/>
            <p:cNvPicPr/>
            <p:nvPr/>
          </p:nvPicPr>
          <p:blipFill>
            <a:blip r:embed="rId4" cstate="print"/>
            <a:stretch>
              <a:fillRect/>
            </a:stretch>
          </p:blipFill>
          <p:spPr>
            <a:xfrm>
              <a:off x="4419600" y="3810000"/>
              <a:ext cx="137070" cy="137070"/>
            </a:xfrm>
            <a:prstGeom prst="rect">
              <a:avLst/>
            </a:prstGeom>
          </p:spPr>
        </p:pic>
      </p:grpSp>
      <p:sp>
        <p:nvSpPr>
          <p:cNvPr id="33" name="object 33" descr=""/>
          <p:cNvSpPr txBox="1"/>
          <p:nvPr/>
        </p:nvSpPr>
        <p:spPr>
          <a:xfrm>
            <a:off x="1139825" y="3733048"/>
            <a:ext cx="711200" cy="444500"/>
          </a:xfrm>
          <a:prstGeom prst="rect">
            <a:avLst/>
          </a:prstGeom>
        </p:spPr>
        <p:txBody>
          <a:bodyPr wrap="square" lIns="0" tIns="12065" rIns="0" bIns="0" rtlCol="0" vert="horz">
            <a:spAutoFit/>
          </a:bodyPr>
          <a:lstStyle/>
          <a:p>
            <a:pPr marL="12700" marR="5080">
              <a:lnSpc>
                <a:spcPct val="114599"/>
              </a:lnSpc>
              <a:spcBef>
                <a:spcPts val="95"/>
              </a:spcBef>
            </a:pPr>
            <a:r>
              <a:rPr dirty="0" sz="1200" spc="-130">
                <a:solidFill>
                  <a:srgbClr val="374050"/>
                </a:solidFill>
                <a:latin typeface="SimSun"/>
                <a:cs typeface="SimSun"/>
              </a:rPr>
              <a:t>ポータブルスキャナー</a:t>
            </a:r>
            <a:endParaRPr sz="1200">
              <a:latin typeface="SimSun"/>
              <a:cs typeface="SimSun"/>
            </a:endParaRPr>
          </a:p>
        </p:txBody>
      </p:sp>
      <p:sp>
        <p:nvSpPr>
          <p:cNvPr id="34" name="object 34" descr=""/>
          <p:cNvSpPr txBox="1"/>
          <p:nvPr/>
        </p:nvSpPr>
        <p:spPr>
          <a:xfrm>
            <a:off x="2399952" y="3861384"/>
            <a:ext cx="1115695" cy="211454"/>
          </a:xfrm>
          <a:prstGeom prst="rect">
            <a:avLst/>
          </a:prstGeom>
        </p:spPr>
        <p:txBody>
          <a:bodyPr wrap="square" lIns="0" tIns="15240" rIns="0" bIns="0" rtlCol="0" vert="horz">
            <a:spAutoFit/>
          </a:bodyPr>
          <a:lstStyle/>
          <a:p>
            <a:pPr marL="12700">
              <a:lnSpc>
                <a:spcPct val="100000"/>
              </a:lnSpc>
              <a:spcBef>
                <a:spcPts val="120"/>
              </a:spcBef>
            </a:pPr>
            <a:r>
              <a:rPr dirty="0" sz="1200" spc="-125">
                <a:solidFill>
                  <a:srgbClr val="4A5462"/>
                </a:solidFill>
                <a:latin typeface="SimSun"/>
                <a:cs typeface="SimSun"/>
              </a:rPr>
              <a:t>持ち運</a:t>
            </a:r>
            <a:r>
              <a:rPr dirty="0" sz="1200" spc="-175">
                <a:solidFill>
                  <a:srgbClr val="4A5462"/>
                </a:solidFill>
                <a:latin typeface="PMingLiU"/>
                <a:cs typeface="PMingLiU"/>
              </a:rPr>
              <a:t>ん</a:t>
            </a:r>
            <a:r>
              <a:rPr dirty="0" sz="1200" spc="-125">
                <a:solidFill>
                  <a:srgbClr val="4A5462"/>
                </a:solidFill>
                <a:latin typeface="SimSun"/>
                <a:cs typeface="SimSun"/>
              </a:rPr>
              <a:t>での利</a:t>
            </a:r>
            <a:r>
              <a:rPr dirty="0" sz="1200" spc="-50">
                <a:solidFill>
                  <a:srgbClr val="4A5462"/>
                </a:solidFill>
                <a:latin typeface="Meiryo"/>
                <a:cs typeface="Meiryo"/>
              </a:rPr>
              <a:t>⽤</a:t>
            </a:r>
            <a:endParaRPr sz="1200">
              <a:latin typeface="Meiryo"/>
              <a:cs typeface="Meiryo"/>
            </a:endParaRPr>
          </a:p>
        </p:txBody>
      </p:sp>
      <p:sp>
        <p:nvSpPr>
          <p:cNvPr id="35" name="object 35" descr=""/>
          <p:cNvSpPr txBox="1"/>
          <p:nvPr/>
        </p:nvSpPr>
        <p:spPr>
          <a:xfrm>
            <a:off x="4408388" y="3966159"/>
            <a:ext cx="524510" cy="211454"/>
          </a:xfrm>
          <a:prstGeom prst="rect">
            <a:avLst/>
          </a:prstGeom>
        </p:spPr>
        <p:txBody>
          <a:bodyPr wrap="square" lIns="0" tIns="15240" rIns="0" bIns="0" rtlCol="0" vert="horz">
            <a:spAutoFit/>
          </a:bodyPr>
          <a:lstStyle/>
          <a:p>
            <a:pPr marL="12700">
              <a:lnSpc>
                <a:spcPct val="100000"/>
              </a:lnSpc>
              <a:spcBef>
                <a:spcPts val="120"/>
              </a:spcBef>
            </a:pPr>
            <a:r>
              <a:rPr dirty="0" sz="1050">
                <a:solidFill>
                  <a:srgbClr val="4A5462"/>
                </a:solidFill>
                <a:latin typeface="DejaVu Sans"/>
                <a:cs typeface="DejaVu Sans"/>
              </a:rPr>
              <a:t>1</a:t>
            </a:r>
            <a:r>
              <a:rPr dirty="0" sz="1200" spc="-100">
                <a:solidFill>
                  <a:srgbClr val="4A5462"/>
                </a:solidFill>
                <a:latin typeface="SimSun"/>
                <a:cs typeface="SimSun"/>
              </a:rPr>
              <a:t>枚ずつ</a:t>
            </a:r>
            <a:endParaRPr sz="1200">
              <a:latin typeface="SimSun"/>
              <a:cs typeface="SimSun"/>
            </a:endParaRPr>
          </a:p>
        </p:txBody>
      </p:sp>
      <p:pic>
        <p:nvPicPr>
          <p:cNvPr id="36" name="object 36" descr=""/>
          <p:cNvPicPr/>
          <p:nvPr/>
        </p:nvPicPr>
        <p:blipFill>
          <a:blip r:embed="rId10" cstate="print"/>
          <a:stretch>
            <a:fillRect/>
          </a:stretch>
        </p:blipFill>
        <p:spPr>
          <a:xfrm>
            <a:off x="5276849" y="3810000"/>
            <a:ext cx="279945" cy="137070"/>
          </a:xfrm>
          <a:prstGeom prst="rect">
            <a:avLst/>
          </a:prstGeom>
        </p:spPr>
      </p:pic>
      <p:sp>
        <p:nvSpPr>
          <p:cNvPr id="37" name="object 37" descr=""/>
          <p:cNvSpPr txBox="1"/>
          <p:nvPr/>
        </p:nvSpPr>
        <p:spPr>
          <a:xfrm>
            <a:off x="5266530" y="3966159"/>
            <a:ext cx="711200" cy="211454"/>
          </a:xfrm>
          <a:prstGeom prst="rect">
            <a:avLst/>
          </a:prstGeom>
        </p:spPr>
        <p:txBody>
          <a:bodyPr wrap="square" lIns="0" tIns="15240" rIns="0" bIns="0" rtlCol="0" vert="horz">
            <a:spAutoFit/>
          </a:bodyPr>
          <a:lstStyle/>
          <a:p>
            <a:pPr marL="12700">
              <a:lnSpc>
                <a:spcPct val="100000"/>
              </a:lnSpc>
              <a:spcBef>
                <a:spcPts val="120"/>
              </a:spcBef>
            </a:pPr>
            <a:r>
              <a:rPr dirty="0" sz="1200" spc="-125">
                <a:solidFill>
                  <a:srgbClr val="4A5462"/>
                </a:solidFill>
                <a:latin typeface="Meiryo"/>
                <a:cs typeface="Meiryo"/>
              </a:rPr>
              <a:t>⽐</a:t>
            </a:r>
            <a:r>
              <a:rPr dirty="0" sz="1200" spc="-110">
                <a:solidFill>
                  <a:srgbClr val="4A5462"/>
                </a:solidFill>
                <a:latin typeface="SimSun"/>
                <a:cs typeface="SimSun"/>
              </a:rPr>
              <a:t>較的安定</a:t>
            </a:r>
            <a:endParaRPr sz="1200">
              <a:latin typeface="SimSun"/>
              <a:cs typeface="SimSun"/>
            </a:endParaRPr>
          </a:p>
        </p:txBody>
      </p:sp>
      <p:grpSp>
        <p:nvGrpSpPr>
          <p:cNvPr id="38" name="object 38" descr=""/>
          <p:cNvGrpSpPr/>
          <p:nvPr/>
        </p:nvGrpSpPr>
        <p:grpSpPr>
          <a:xfrm>
            <a:off x="6562725" y="3810000"/>
            <a:ext cx="1880235" cy="137160"/>
            <a:chOff x="6562725" y="3810000"/>
            <a:chExt cx="1880235" cy="137160"/>
          </a:xfrm>
        </p:grpSpPr>
        <p:pic>
          <p:nvPicPr>
            <p:cNvPr id="39" name="object 39" descr=""/>
            <p:cNvPicPr/>
            <p:nvPr/>
          </p:nvPicPr>
          <p:blipFill>
            <a:blip r:embed="rId4" cstate="print"/>
            <a:stretch>
              <a:fillRect/>
            </a:stretch>
          </p:blipFill>
          <p:spPr>
            <a:xfrm>
              <a:off x="6562725" y="3810000"/>
              <a:ext cx="137070" cy="137070"/>
            </a:xfrm>
            <a:prstGeom prst="rect">
              <a:avLst/>
            </a:prstGeom>
          </p:spPr>
        </p:pic>
        <p:pic>
          <p:nvPicPr>
            <p:cNvPr id="40" name="object 40" descr=""/>
            <p:cNvPicPr/>
            <p:nvPr/>
          </p:nvPicPr>
          <p:blipFill>
            <a:blip r:embed="rId3" cstate="print"/>
            <a:stretch>
              <a:fillRect/>
            </a:stretch>
          </p:blipFill>
          <p:spPr>
            <a:xfrm>
              <a:off x="8029574" y="3810000"/>
              <a:ext cx="413295" cy="137070"/>
            </a:xfrm>
            <a:prstGeom prst="rect">
              <a:avLst/>
            </a:prstGeom>
          </p:spPr>
        </p:pic>
      </p:grpSp>
      <p:sp>
        <p:nvSpPr>
          <p:cNvPr id="41" name="object 41" descr=""/>
          <p:cNvSpPr txBox="1"/>
          <p:nvPr/>
        </p:nvSpPr>
        <p:spPr>
          <a:xfrm>
            <a:off x="8018363" y="3966159"/>
            <a:ext cx="299720" cy="211454"/>
          </a:xfrm>
          <a:prstGeom prst="rect">
            <a:avLst/>
          </a:prstGeom>
        </p:spPr>
        <p:txBody>
          <a:bodyPr wrap="square" lIns="0" tIns="15240" rIns="0" bIns="0" rtlCol="0" vert="horz">
            <a:spAutoFit/>
          </a:bodyPr>
          <a:lstStyle/>
          <a:p>
            <a:pPr marL="12700">
              <a:lnSpc>
                <a:spcPct val="100000"/>
              </a:lnSpc>
              <a:spcBef>
                <a:spcPts val="120"/>
              </a:spcBef>
            </a:pPr>
            <a:r>
              <a:rPr dirty="0" sz="1200" spc="-95">
                <a:solidFill>
                  <a:srgbClr val="4A5462"/>
                </a:solidFill>
                <a:latin typeface="SimSun"/>
                <a:cs typeface="SimSun"/>
              </a:rPr>
              <a:t>不要</a:t>
            </a:r>
            <a:endParaRPr sz="1200">
              <a:latin typeface="SimSun"/>
              <a:cs typeface="SimSun"/>
            </a:endParaRPr>
          </a:p>
        </p:txBody>
      </p:sp>
      <p:sp>
        <p:nvSpPr>
          <p:cNvPr id="42" name="object 42" descr=""/>
          <p:cNvSpPr txBox="1"/>
          <p:nvPr/>
        </p:nvSpPr>
        <p:spPr>
          <a:xfrm>
            <a:off x="9123114" y="3861384"/>
            <a:ext cx="711200" cy="211454"/>
          </a:xfrm>
          <a:prstGeom prst="rect">
            <a:avLst/>
          </a:prstGeom>
        </p:spPr>
        <p:txBody>
          <a:bodyPr wrap="square" lIns="0" tIns="15240" rIns="0" bIns="0" rtlCol="0" vert="horz">
            <a:spAutoFit/>
          </a:bodyPr>
          <a:lstStyle/>
          <a:p>
            <a:pPr marL="12700">
              <a:lnSpc>
                <a:spcPct val="100000"/>
              </a:lnSpc>
              <a:spcBef>
                <a:spcPts val="120"/>
              </a:spcBef>
            </a:pPr>
            <a:r>
              <a:rPr dirty="0" sz="1200" spc="-110">
                <a:solidFill>
                  <a:srgbClr val="4A5462"/>
                </a:solidFill>
                <a:latin typeface="SimSun"/>
                <a:cs typeface="SimSun"/>
              </a:rPr>
              <a:t>現場事務所</a:t>
            </a:r>
            <a:endParaRPr sz="1200">
              <a:latin typeface="SimSun"/>
              <a:cs typeface="SimSun"/>
            </a:endParaRPr>
          </a:p>
        </p:txBody>
      </p:sp>
      <p:sp>
        <p:nvSpPr>
          <p:cNvPr id="43" name="object 43" descr=""/>
          <p:cNvSpPr txBox="1"/>
          <p:nvPr/>
        </p:nvSpPr>
        <p:spPr>
          <a:xfrm>
            <a:off x="4653508" y="4356351"/>
            <a:ext cx="537210" cy="212090"/>
          </a:xfrm>
          <a:prstGeom prst="rect">
            <a:avLst/>
          </a:prstGeom>
        </p:spPr>
        <p:txBody>
          <a:bodyPr wrap="square" lIns="0" tIns="15240" rIns="0" bIns="0" rtlCol="0" vert="horz">
            <a:spAutoFit/>
          </a:bodyPr>
          <a:lstStyle/>
          <a:p>
            <a:pPr marL="12700">
              <a:lnSpc>
                <a:spcPct val="100000"/>
              </a:lnSpc>
              <a:spcBef>
                <a:spcPts val="120"/>
              </a:spcBef>
            </a:pPr>
            <a:r>
              <a:rPr dirty="0" sz="1050" i="1">
                <a:solidFill>
                  <a:srgbClr val="4A5462"/>
                </a:solidFill>
                <a:latin typeface="DejaVu Sans"/>
                <a:cs typeface="DejaVu Sans"/>
              </a:rPr>
              <a:t>※</a:t>
            </a:r>
            <a:r>
              <a:rPr dirty="0" sz="1200" spc="-145" i="1">
                <a:solidFill>
                  <a:srgbClr val="4A5462"/>
                </a:solidFill>
                <a:latin typeface="Meiryo"/>
                <a:cs typeface="Meiryo"/>
              </a:rPr>
              <a:t>評価：</a:t>
            </a:r>
            <a:endParaRPr sz="1200">
              <a:latin typeface="Meiryo"/>
              <a:cs typeface="Meiryo"/>
            </a:endParaRPr>
          </a:p>
        </p:txBody>
      </p:sp>
      <p:pic>
        <p:nvPicPr>
          <p:cNvPr id="44" name="object 44" descr=""/>
          <p:cNvPicPr/>
          <p:nvPr/>
        </p:nvPicPr>
        <p:blipFill>
          <a:blip r:embed="rId11" cstate="print"/>
          <a:stretch>
            <a:fillRect/>
          </a:stretch>
        </p:blipFill>
        <p:spPr>
          <a:xfrm>
            <a:off x="5181599" y="4410075"/>
            <a:ext cx="400049" cy="133350"/>
          </a:xfrm>
          <a:prstGeom prst="rect">
            <a:avLst/>
          </a:prstGeom>
        </p:spPr>
      </p:pic>
      <p:sp>
        <p:nvSpPr>
          <p:cNvPr id="45" name="object 45" descr=""/>
          <p:cNvSpPr txBox="1"/>
          <p:nvPr/>
        </p:nvSpPr>
        <p:spPr>
          <a:xfrm>
            <a:off x="5565377" y="4356351"/>
            <a:ext cx="688340" cy="212090"/>
          </a:xfrm>
          <a:prstGeom prst="rect">
            <a:avLst/>
          </a:prstGeom>
        </p:spPr>
        <p:txBody>
          <a:bodyPr wrap="square" lIns="0" tIns="15240" rIns="0" bIns="0" rtlCol="0" vert="horz">
            <a:spAutoFit/>
          </a:bodyPr>
          <a:lstStyle/>
          <a:p>
            <a:pPr marL="12700">
              <a:lnSpc>
                <a:spcPct val="100000"/>
              </a:lnSpc>
              <a:spcBef>
                <a:spcPts val="120"/>
              </a:spcBef>
            </a:pPr>
            <a:r>
              <a:rPr dirty="0" sz="1200" spc="-160" i="1">
                <a:solidFill>
                  <a:srgbClr val="4A5462"/>
                </a:solidFill>
                <a:latin typeface="Meiryo"/>
                <a:cs typeface="Meiryo"/>
              </a:rPr>
              <a:t>優れている</a:t>
            </a:r>
            <a:endParaRPr sz="1200">
              <a:latin typeface="Meiryo"/>
              <a:cs typeface="Meiryo"/>
            </a:endParaRPr>
          </a:p>
        </p:txBody>
      </p:sp>
      <p:grpSp>
        <p:nvGrpSpPr>
          <p:cNvPr id="46" name="object 46" descr=""/>
          <p:cNvGrpSpPr/>
          <p:nvPr/>
        </p:nvGrpSpPr>
        <p:grpSpPr>
          <a:xfrm>
            <a:off x="6286499" y="4410075"/>
            <a:ext cx="704850" cy="133350"/>
            <a:chOff x="6286499" y="4410075"/>
            <a:chExt cx="704850" cy="133350"/>
          </a:xfrm>
        </p:grpSpPr>
        <p:pic>
          <p:nvPicPr>
            <p:cNvPr id="47" name="object 47" descr=""/>
            <p:cNvPicPr/>
            <p:nvPr/>
          </p:nvPicPr>
          <p:blipFill>
            <a:blip r:embed="rId12" cstate="print"/>
            <a:stretch>
              <a:fillRect/>
            </a:stretch>
          </p:blipFill>
          <p:spPr>
            <a:xfrm>
              <a:off x="6286499" y="4410075"/>
              <a:ext cx="266699" cy="133350"/>
            </a:xfrm>
            <a:prstGeom prst="rect">
              <a:avLst/>
            </a:prstGeom>
          </p:spPr>
        </p:pic>
        <p:pic>
          <p:nvPicPr>
            <p:cNvPr id="48" name="object 48" descr=""/>
            <p:cNvPicPr/>
            <p:nvPr/>
          </p:nvPicPr>
          <p:blipFill>
            <a:blip r:embed="rId13" cstate="print"/>
            <a:stretch>
              <a:fillRect/>
            </a:stretch>
          </p:blipFill>
          <p:spPr>
            <a:xfrm>
              <a:off x="6857999" y="4410075"/>
              <a:ext cx="133349" cy="133350"/>
            </a:xfrm>
            <a:prstGeom prst="rect">
              <a:avLst/>
            </a:prstGeom>
          </p:spPr>
        </p:pic>
      </p:grpSp>
      <p:sp>
        <p:nvSpPr>
          <p:cNvPr id="49" name="object 49" descr=""/>
          <p:cNvSpPr txBox="1"/>
          <p:nvPr/>
        </p:nvSpPr>
        <p:spPr>
          <a:xfrm>
            <a:off x="6537225" y="3966159"/>
            <a:ext cx="1001394" cy="601980"/>
          </a:xfrm>
          <a:prstGeom prst="rect">
            <a:avLst/>
          </a:prstGeom>
        </p:spPr>
        <p:txBody>
          <a:bodyPr wrap="square" lIns="0" tIns="15240" rIns="0" bIns="0" rtlCol="0" vert="horz">
            <a:spAutoFit/>
          </a:bodyPr>
          <a:lstStyle/>
          <a:p>
            <a:pPr marL="27305">
              <a:lnSpc>
                <a:spcPct val="100000"/>
              </a:lnSpc>
              <a:spcBef>
                <a:spcPts val="120"/>
              </a:spcBef>
            </a:pPr>
            <a:r>
              <a:rPr dirty="0" sz="1200" spc="-125">
                <a:solidFill>
                  <a:srgbClr val="4A5462"/>
                </a:solidFill>
                <a:latin typeface="SimSun"/>
                <a:cs typeface="SimSun"/>
              </a:rPr>
              <a:t>初期費</a:t>
            </a:r>
            <a:r>
              <a:rPr dirty="0" sz="1200" spc="-125">
                <a:solidFill>
                  <a:srgbClr val="4A5462"/>
                </a:solidFill>
                <a:latin typeface="Meiryo"/>
                <a:cs typeface="Meiryo"/>
              </a:rPr>
              <a:t>⽤</a:t>
            </a:r>
            <a:r>
              <a:rPr dirty="0" sz="1200" spc="-90">
                <a:solidFill>
                  <a:srgbClr val="4A5462"/>
                </a:solidFill>
                <a:latin typeface="SimSun"/>
                <a:cs typeface="SimSun"/>
              </a:rPr>
              <a:t>必要</a:t>
            </a:r>
            <a:endParaRPr sz="1200">
              <a:latin typeface="SimSun"/>
              <a:cs typeface="SimSun"/>
            </a:endParaRPr>
          </a:p>
          <a:p>
            <a:pPr>
              <a:lnSpc>
                <a:spcPct val="100000"/>
              </a:lnSpc>
              <a:spcBef>
                <a:spcPts val="270"/>
              </a:spcBef>
            </a:pPr>
            <a:endParaRPr sz="1050">
              <a:latin typeface="SimSun"/>
              <a:cs typeface="SimSun"/>
            </a:endParaRPr>
          </a:p>
          <a:p>
            <a:pPr marL="12700">
              <a:lnSpc>
                <a:spcPct val="100000"/>
              </a:lnSpc>
              <a:tabLst>
                <a:tab pos="454659" algn="l"/>
              </a:tabLst>
            </a:pPr>
            <a:r>
              <a:rPr dirty="0" sz="1200" spc="-165" i="1">
                <a:solidFill>
                  <a:srgbClr val="4A5462"/>
                </a:solidFill>
                <a:latin typeface="Meiryo"/>
                <a:cs typeface="Meiryo"/>
              </a:rPr>
              <a:t>普</a:t>
            </a:r>
            <a:r>
              <a:rPr dirty="0" sz="1200" spc="-60" i="1">
                <a:solidFill>
                  <a:srgbClr val="4A5462"/>
                </a:solidFill>
                <a:latin typeface="Meiryo"/>
                <a:cs typeface="Meiryo"/>
              </a:rPr>
              <a:t>通</a:t>
            </a:r>
            <a:r>
              <a:rPr dirty="0" sz="1200" i="1">
                <a:solidFill>
                  <a:srgbClr val="4A5462"/>
                </a:solidFill>
                <a:latin typeface="Meiryo"/>
                <a:cs typeface="Meiryo"/>
              </a:rPr>
              <a:t>	</a:t>
            </a:r>
            <a:r>
              <a:rPr dirty="0" sz="1200" spc="-165" i="1">
                <a:solidFill>
                  <a:srgbClr val="4A5462"/>
                </a:solidFill>
                <a:latin typeface="Meiryo"/>
                <a:cs typeface="Meiryo"/>
              </a:rPr>
              <a:t>やや劣</a:t>
            </a:r>
            <a:r>
              <a:rPr dirty="0" sz="1200" spc="-85" i="1">
                <a:solidFill>
                  <a:srgbClr val="4A5462"/>
                </a:solidFill>
                <a:latin typeface="Meiryo"/>
                <a:cs typeface="Meiryo"/>
              </a:rPr>
              <a:t>る</a:t>
            </a:r>
            <a:endParaRPr sz="1200">
              <a:latin typeface="Meiryo"/>
              <a:cs typeface="Meiryo"/>
            </a:endParaRPr>
          </a:p>
        </p:txBody>
      </p:sp>
      <p:sp>
        <p:nvSpPr>
          <p:cNvPr id="51" name="object 51"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14"/>
              </a:rPr>
              <a:t>kurojica.com/ai-</a:t>
            </a:r>
            <a:r>
              <a:rPr dirty="0" sz="1050" spc="-10">
                <a:solidFill>
                  <a:srgbClr val="64738B"/>
                </a:solidFill>
                <a:latin typeface="Liberation Sans"/>
                <a:cs typeface="Liberation Sans"/>
                <a:hlinkClick r:id="rId14"/>
              </a:rPr>
              <a:t>document</a:t>
            </a:r>
            <a:endParaRPr sz="1050">
              <a:latin typeface="Liberation Sans"/>
              <a:cs typeface="Liberation Sans"/>
            </a:endParaRPr>
          </a:p>
        </p:txBody>
      </p:sp>
      <p:sp>
        <p:nvSpPr>
          <p:cNvPr id="52" name="object 52"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50" name="object 50"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6899" y="459930"/>
            <a:ext cx="4883150" cy="418465"/>
          </a:xfrm>
          <a:prstGeom prst="rect"/>
        </p:spPr>
        <p:txBody>
          <a:bodyPr wrap="square" lIns="0" tIns="15875" rIns="0" bIns="0" rtlCol="0" vert="horz">
            <a:spAutoFit/>
          </a:bodyPr>
          <a:lstStyle/>
          <a:p>
            <a:pPr marL="12700">
              <a:lnSpc>
                <a:spcPct val="100000"/>
              </a:lnSpc>
              <a:spcBef>
                <a:spcPts val="125"/>
              </a:spcBef>
            </a:pPr>
            <a:r>
              <a:rPr dirty="0" spc="-315"/>
              <a:t>きれいにスキャンするためのポイント</a:t>
            </a:r>
          </a:p>
        </p:txBody>
      </p:sp>
      <p:sp>
        <p:nvSpPr>
          <p:cNvPr id="3" name="object 3" descr=""/>
          <p:cNvSpPr/>
          <p:nvPr/>
        </p:nvSpPr>
        <p:spPr>
          <a:xfrm>
            <a:off x="673893" y="1876425"/>
            <a:ext cx="271780" cy="285750"/>
          </a:xfrm>
          <a:custGeom>
            <a:avLst/>
            <a:gdLst/>
            <a:ahLst/>
            <a:cxnLst/>
            <a:rect l="l" t="t" r="r" b="b"/>
            <a:pathLst>
              <a:path w="271780" h="285750">
                <a:moveTo>
                  <a:pt x="201141" y="57931"/>
                </a:moveTo>
                <a:lnTo>
                  <a:pt x="70399" y="57931"/>
                </a:lnTo>
                <a:lnTo>
                  <a:pt x="76162" y="53801"/>
                </a:lnTo>
                <a:lnTo>
                  <a:pt x="82201" y="50048"/>
                </a:lnTo>
                <a:lnTo>
                  <a:pt x="88496" y="46692"/>
                </a:lnTo>
                <a:lnTo>
                  <a:pt x="94890" y="43755"/>
                </a:lnTo>
                <a:lnTo>
                  <a:pt x="103024" y="6808"/>
                </a:lnTo>
                <a:lnTo>
                  <a:pt x="106931" y="2790"/>
                </a:lnTo>
                <a:lnTo>
                  <a:pt x="107219" y="2790"/>
                </a:lnTo>
                <a:lnTo>
                  <a:pt x="112011" y="2009"/>
                </a:lnTo>
                <a:lnTo>
                  <a:pt x="119713" y="669"/>
                </a:lnTo>
                <a:lnTo>
                  <a:pt x="127638" y="0"/>
                </a:lnTo>
                <a:lnTo>
                  <a:pt x="143823" y="0"/>
                </a:lnTo>
                <a:lnTo>
                  <a:pt x="151748" y="669"/>
                </a:lnTo>
                <a:lnTo>
                  <a:pt x="164585" y="2790"/>
                </a:lnTo>
                <a:lnTo>
                  <a:pt x="168492" y="6808"/>
                </a:lnTo>
                <a:lnTo>
                  <a:pt x="176584" y="43755"/>
                </a:lnTo>
                <a:lnTo>
                  <a:pt x="183089" y="46692"/>
                </a:lnTo>
                <a:lnTo>
                  <a:pt x="189365" y="50048"/>
                </a:lnTo>
                <a:lnTo>
                  <a:pt x="195389" y="53801"/>
                </a:lnTo>
                <a:lnTo>
                  <a:pt x="201141" y="57931"/>
                </a:lnTo>
                <a:close/>
              </a:path>
              <a:path w="271780" h="285750">
                <a:moveTo>
                  <a:pt x="34497" y="239204"/>
                </a:moveTo>
                <a:lnTo>
                  <a:pt x="34104" y="239204"/>
                </a:lnTo>
                <a:lnTo>
                  <a:pt x="28854" y="237864"/>
                </a:lnTo>
                <a:lnTo>
                  <a:pt x="7173" y="205773"/>
                </a:lnTo>
                <a:lnTo>
                  <a:pt x="15" y="187914"/>
                </a:lnTo>
                <a:lnTo>
                  <a:pt x="1569" y="182500"/>
                </a:lnTo>
                <a:lnTo>
                  <a:pt x="5419" y="179040"/>
                </a:lnTo>
                <a:lnTo>
                  <a:pt x="29516" y="157050"/>
                </a:lnTo>
                <a:lnTo>
                  <a:pt x="28909" y="152418"/>
                </a:lnTo>
                <a:lnTo>
                  <a:pt x="28654" y="148795"/>
                </a:lnTo>
                <a:lnTo>
                  <a:pt x="28654" y="136954"/>
                </a:lnTo>
                <a:lnTo>
                  <a:pt x="28909" y="133331"/>
                </a:lnTo>
                <a:lnTo>
                  <a:pt x="29523" y="128699"/>
                </a:lnTo>
                <a:lnTo>
                  <a:pt x="5357" y="106709"/>
                </a:lnTo>
                <a:lnTo>
                  <a:pt x="1506" y="103249"/>
                </a:lnTo>
                <a:lnTo>
                  <a:pt x="108" y="98226"/>
                </a:lnTo>
                <a:lnTo>
                  <a:pt x="0" y="97835"/>
                </a:lnTo>
                <a:lnTo>
                  <a:pt x="16950" y="63121"/>
                </a:lnTo>
                <a:lnTo>
                  <a:pt x="34551" y="46490"/>
                </a:lnTo>
                <a:lnTo>
                  <a:pt x="34147" y="46490"/>
                </a:lnTo>
                <a:lnTo>
                  <a:pt x="70145" y="57931"/>
                </a:lnTo>
                <a:lnTo>
                  <a:pt x="250858" y="57931"/>
                </a:lnTo>
                <a:lnTo>
                  <a:pt x="254551" y="63121"/>
                </a:lnTo>
                <a:lnTo>
                  <a:pt x="271406" y="97835"/>
                </a:lnTo>
                <a:lnTo>
                  <a:pt x="271297" y="98226"/>
                </a:lnTo>
                <a:lnTo>
                  <a:pt x="129810" y="98226"/>
                </a:lnTo>
                <a:lnTo>
                  <a:pt x="124115" y="99359"/>
                </a:lnTo>
                <a:lnTo>
                  <a:pt x="92215" y="131258"/>
                </a:lnTo>
                <a:lnTo>
                  <a:pt x="91082" y="136954"/>
                </a:lnTo>
                <a:lnTo>
                  <a:pt x="91082" y="148795"/>
                </a:lnTo>
                <a:lnTo>
                  <a:pt x="113174" y="181859"/>
                </a:lnTo>
                <a:lnTo>
                  <a:pt x="129810" y="187523"/>
                </a:lnTo>
                <a:lnTo>
                  <a:pt x="271297" y="187523"/>
                </a:lnTo>
                <a:lnTo>
                  <a:pt x="271406" y="187914"/>
                </a:lnTo>
                <a:lnTo>
                  <a:pt x="254496" y="222572"/>
                </a:lnTo>
                <a:lnTo>
                  <a:pt x="250802" y="227762"/>
                </a:lnTo>
                <a:lnTo>
                  <a:pt x="70265" y="227762"/>
                </a:lnTo>
                <a:lnTo>
                  <a:pt x="34497" y="239204"/>
                </a:lnTo>
                <a:close/>
              </a:path>
              <a:path w="271780" h="285750">
                <a:moveTo>
                  <a:pt x="250858" y="57931"/>
                </a:moveTo>
                <a:lnTo>
                  <a:pt x="201141" y="57931"/>
                </a:lnTo>
                <a:lnTo>
                  <a:pt x="237139" y="46490"/>
                </a:lnTo>
                <a:lnTo>
                  <a:pt x="242608" y="47885"/>
                </a:lnTo>
                <a:lnTo>
                  <a:pt x="250421" y="57317"/>
                </a:lnTo>
                <a:lnTo>
                  <a:pt x="250858" y="57931"/>
                </a:lnTo>
                <a:close/>
              </a:path>
              <a:path w="271780" h="285750">
                <a:moveTo>
                  <a:pt x="271297" y="187523"/>
                </a:moveTo>
                <a:lnTo>
                  <a:pt x="141651" y="187523"/>
                </a:lnTo>
                <a:lnTo>
                  <a:pt x="147347" y="186390"/>
                </a:lnTo>
                <a:lnTo>
                  <a:pt x="158287" y="181859"/>
                </a:lnTo>
                <a:lnTo>
                  <a:pt x="180379" y="148795"/>
                </a:lnTo>
                <a:lnTo>
                  <a:pt x="180379" y="136954"/>
                </a:lnTo>
                <a:lnTo>
                  <a:pt x="158287" y="103890"/>
                </a:lnTo>
                <a:lnTo>
                  <a:pt x="141651" y="98226"/>
                </a:lnTo>
                <a:lnTo>
                  <a:pt x="271297" y="98226"/>
                </a:lnTo>
                <a:lnTo>
                  <a:pt x="269899" y="103249"/>
                </a:lnTo>
                <a:lnTo>
                  <a:pt x="266048" y="106709"/>
                </a:lnTo>
                <a:lnTo>
                  <a:pt x="241882" y="128699"/>
                </a:lnTo>
                <a:lnTo>
                  <a:pt x="242496" y="133331"/>
                </a:lnTo>
                <a:lnTo>
                  <a:pt x="242752" y="136954"/>
                </a:lnTo>
                <a:lnTo>
                  <a:pt x="242752" y="148795"/>
                </a:lnTo>
                <a:lnTo>
                  <a:pt x="242496" y="152418"/>
                </a:lnTo>
                <a:lnTo>
                  <a:pt x="241882" y="157050"/>
                </a:lnTo>
                <a:lnTo>
                  <a:pt x="266048" y="179040"/>
                </a:lnTo>
                <a:lnTo>
                  <a:pt x="269899" y="182500"/>
                </a:lnTo>
                <a:lnTo>
                  <a:pt x="271297" y="187523"/>
                </a:lnTo>
                <a:close/>
              </a:path>
              <a:path w="271780" h="285750">
                <a:moveTo>
                  <a:pt x="143767" y="285694"/>
                </a:moveTo>
                <a:lnTo>
                  <a:pt x="127582" y="285694"/>
                </a:lnTo>
                <a:lnTo>
                  <a:pt x="119657" y="285024"/>
                </a:lnTo>
                <a:lnTo>
                  <a:pt x="106821" y="282903"/>
                </a:lnTo>
                <a:lnTo>
                  <a:pt x="102914" y="278885"/>
                </a:lnTo>
                <a:lnTo>
                  <a:pt x="94822" y="241938"/>
                </a:lnTo>
                <a:lnTo>
                  <a:pt x="88316" y="239001"/>
                </a:lnTo>
                <a:lnTo>
                  <a:pt x="82041" y="235646"/>
                </a:lnTo>
                <a:lnTo>
                  <a:pt x="76017" y="231892"/>
                </a:lnTo>
                <a:lnTo>
                  <a:pt x="70265" y="227762"/>
                </a:lnTo>
                <a:lnTo>
                  <a:pt x="201085" y="227762"/>
                </a:lnTo>
                <a:lnTo>
                  <a:pt x="195333" y="231892"/>
                </a:lnTo>
                <a:lnTo>
                  <a:pt x="189309" y="235646"/>
                </a:lnTo>
                <a:lnTo>
                  <a:pt x="183034" y="239001"/>
                </a:lnTo>
                <a:lnTo>
                  <a:pt x="176528" y="241938"/>
                </a:lnTo>
                <a:lnTo>
                  <a:pt x="168436" y="278885"/>
                </a:lnTo>
                <a:lnTo>
                  <a:pt x="164529" y="282903"/>
                </a:lnTo>
                <a:lnTo>
                  <a:pt x="151693" y="285024"/>
                </a:lnTo>
                <a:lnTo>
                  <a:pt x="143767" y="285694"/>
                </a:lnTo>
                <a:close/>
              </a:path>
              <a:path w="271780" h="285750">
                <a:moveTo>
                  <a:pt x="237083" y="239204"/>
                </a:moveTo>
                <a:lnTo>
                  <a:pt x="201085" y="227762"/>
                </a:lnTo>
                <a:lnTo>
                  <a:pt x="250802" y="227762"/>
                </a:lnTo>
                <a:lnTo>
                  <a:pt x="250366" y="228376"/>
                </a:lnTo>
                <a:lnTo>
                  <a:pt x="242552" y="237864"/>
                </a:lnTo>
                <a:lnTo>
                  <a:pt x="237083" y="239204"/>
                </a:lnTo>
                <a:close/>
              </a:path>
            </a:pathLst>
          </a:custGeom>
          <a:solidFill>
            <a:srgbClr val="000000"/>
          </a:solidFill>
        </p:spPr>
        <p:txBody>
          <a:bodyPr wrap="square" lIns="0" tIns="0" rIns="0" bIns="0" rtlCol="0"/>
          <a:lstStyle/>
          <a:p/>
        </p:txBody>
      </p:sp>
      <p:pic>
        <p:nvPicPr>
          <p:cNvPr id="4" name="object 4" descr=""/>
          <p:cNvPicPr/>
          <p:nvPr/>
        </p:nvPicPr>
        <p:blipFill>
          <a:blip r:embed="rId2" cstate="print"/>
          <a:stretch>
            <a:fillRect/>
          </a:stretch>
        </p:blipFill>
        <p:spPr>
          <a:xfrm>
            <a:off x="666749" y="2913459"/>
            <a:ext cx="250031" cy="250031"/>
          </a:xfrm>
          <a:prstGeom prst="rect">
            <a:avLst/>
          </a:prstGeom>
        </p:spPr>
      </p:pic>
      <p:sp>
        <p:nvSpPr>
          <p:cNvPr id="5" name="object 5" descr=""/>
          <p:cNvSpPr/>
          <p:nvPr/>
        </p:nvSpPr>
        <p:spPr>
          <a:xfrm>
            <a:off x="1371599" y="3471862"/>
            <a:ext cx="1066800" cy="0"/>
          </a:xfrm>
          <a:custGeom>
            <a:avLst/>
            <a:gdLst/>
            <a:ahLst/>
            <a:cxnLst/>
            <a:rect l="l" t="t" r="r" b="b"/>
            <a:pathLst>
              <a:path w="1066800" h="0">
                <a:moveTo>
                  <a:pt x="0" y="0"/>
                </a:moveTo>
                <a:lnTo>
                  <a:pt x="1066799" y="0"/>
                </a:lnTo>
              </a:path>
            </a:pathLst>
          </a:custGeom>
          <a:ln w="9524">
            <a:solidFill>
              <a:srgbClr val="0081EC"/>
            </a:solidFill>
            <a:prstDash val="sysDot"/>
          </a:ln>
        </p:spPr>
        <p:txBody>
          <a:bodyPr wrap="square" lIns="0" tIns="0" rIns="0" bIns="0" rtlCol="0"/>
          <a:lstStyle/>
          <a:p/>
        </p:txBody>
      </p:sp>
      <p:sp>
        <p:nvSpPr>
          <p:cNvPr id="6" name="object 6" descr=""/>
          <p:cNvSpPr/>
          <p:nvPr/>
        </p:nvSpPr>
        <p:spPr>
          <a:xfrm>
            <a:off x="2743199" y="3471862"/>
            <a:ext cx="1524000" cy="0"/>
          </a:xfrm>
          <a:custGeom>
            <a:avLst/>
            <a:gdLst/>
            <a:ahLst/>
            <a:cxnLst/>
            <a:rect l="l" t="t" r="r" b="b"/>
            <a:pathLst>
              <a:path w="1524000" h="0">
                <a:moveTo>
                  <a:pt x="0" y="0"/>
                </a:moveTo>
                <a:lnTo>
                  <a:pt x="1523999" y="0"/>
                </a:lnTo>
              </a:path>
            </a:pathLst>
          </a:custGeom>
          <a:ln w="9524">
            <a:solidFill>
              <a:srgbClr val="0081EC"/>
            </a:solidFill>
            <a:prstDash val="sysDot"/>
          </a:ln>
        </p:spPr>
        <p:txBody>
          <a:bodyPr wrap="square" lIns="0" tIns="0" rIns="0" bIns="0" rtlCol="0"/>
          <a:lstStyle/>
          <a:p/>
        </p:txBody>
      </p:sp>
      <p:sp>
        <p:nvSpPr>
          <p:cNvPr id="7" name="object 7" descr=""/>
          <p:cNvSpPr/>
          <p:nvPr/>
        </p:nvSpPr>
        <p:spPr>
          <a:xfrm>
            <a:off x="666749" y="3914775"/>
            <a:ext cx="214629" cy="285750"/>
          </a:xfrm>
          <a:custGeom>
            <a:avLst/>
            <a:gdLst/>
            <a:ahLst/>
            <a:cxnLst/>
            <a:rect l="l" t="t" r="r" b="b"/>
            <a:pathLst>
              <a:path w="214630" h="285750">
                <a:moveTo>
                  <a:pt x="178593" y="285750"/>
                </a:moveTo>
                <a:lnTo>
                  <a:pt x="35718" y="285750"/>
                </a:lnTo>
                <a:lnTo>
                  <a:pt x="21826" y="282939"/>
                </a:lnTo>
                <a:lnTo>
                  <a:pt x="10471" y="275278"/>
                </a:lnTo>
                <a:lnTo>
                  <a:pt x="2810" y="263923"/>
                </a:lnTo>
                <a:lnTo>
                  <a:pt x="0" y="250031"/>
                </a:lnTo>
                <a:lnTo>
                  <a:pt x="0" y="35718"/>
                </a:lnTo>
                <a:lnTo>
                  <a:pt x="2810" y="21826"/>
                </a:lnTo>
                <a:lnTo>
                  <a:pt x="10471" y="10471"/>
                </a:lnTo>
                <a:lnTo>
                  <a:pt x="21826" y="2810"/>
                </a:lnTo>
                <a:lnTo>
                  <a:pt x="35718" y="0"/>
                </a:lnTo>
                <a:lnTo>
                  <a:pt x="125015" y="0"/>
                </a:lnTo>
                <a:lnTo>
                  <a:pt x="125015" y="81315"/>
                </a:lnTo>
                <a:lnTo>
                  <a:pt x="132996" y="89296"/>
                </a:lnTo>
                <a:lnTo>
                  <a:pt x="214312" y="89296"/>
                </a:lnTo>
                <a:lnTo>
                  <a:pt x="214312" y="125015"/>
                </a:lnTo>
                <a:lnTo>
                  <a:pt x="51209" y="125015"/>
                </a:lnTo>
                <a:lnTo>
                  <a:pt x="48931" y="125468"/>
                </a:lnTo>
                <a:lnTo>
                  <a:pt x="35718" y="140506"/>
                </a:lnTo>
                <a:lnTo>
                  <a:pt x="35718" y="145243"/>
                </a:lnTo>
                <a:lnTo>
                  <a:pt x="51209" y="160734"/>
                </a:lnTo>
                <a:lnTo>
                  <a:pt x="117698" y="160734"/>
                </a:lnTo>
                <a:lnTo>
                  <a:pt x="114963" y="162185"/>
                </a:lnTo>
                <a:lnTo>
                  <a:pt x="113222" y="164585"/>
                </a:lnTo>
                <a:lnTo>
                  <a:pt x="97439" y="187523"/>
                </a:lnTo>
                <a:lnTo>
                  <a:pt x="68312" y="187523"/>
                </a:lnTo>
                <a:lnTo>
                  <a:pt x="65506" y="189141"/>
                </a:lnTo>
                <a:lnTo>
                  <a:pt x="56633" y="203820"/>
                </a:lnTo>
                <a:lnTo>
                  <a:pt x="37002" y="236525"/>
                </a:lnTo>
                <a:lnTo>
                  <a:pt x="35328" y="239259"/>
                </a:lnTo>
                <a:lnTo>
                  <a:pt x="35328" y="242720"/>
                </a:lnTo>
                <a:lnTo>
                  <a:pt x="38359" y="248133"/>
                </a:lnTo>
                <a:lnTo>
                  <a:pt x="38453" y="248301"/>
                </a:lnTo>
                <a:lnTo>
                  <a:pt x="41411" y="250031"/>
                </a:lnTo>
                <a:lnTo>
                  <a:pt x="214312" y="250031"/>
                </a:lnTo>
                <a:lnTo>
                  <a:pt x="211501" y="263923"/>
                </a:lnTo>
                <a:lnTo>
                  <a:pt x="203841" y="275278"/>
                </a:lnTo>
                <a:lnTo>
                  <a:pt x="192486" y="282939"/>
                </a:lnTo>
                <a:lnTo>
                  <a:pt x="178593" y="285750"/>
                </a:lnTo>
                <a:close/>
              </a:path>
              <a:path w="214630" h="285750">
                <a:moveTo>
                  <a:pt x="214312" y="71437"/>
                </a:moveTo>
                <a:lnTo>
                  <a:pt x="142875" y="71437"/>
                </a:lnTo>
                <a:lnTo>
                  <a:pt x="142875" y="0"/>
                </a:lnTo>
                <a:lnTo>
                  <a:pt x="214312" y="71437"/>
                </a:lnTo>
                <a:close/>
              </a:path>
              <a:path w="214630" h="285750">
                <a:moveTo>
                  <a:pt x="214312" y="250031"/>
                </a:moveTo>
                <a:lnTo>
                  <a:pt x="173012" y="250031"/>
                </a:lnTo>
                <a:lnTo>
                  <a:pt x="176082" y="248133"/>
                </a:lnTo>
                <a:lnTo>
                  <a:pt x="179096" y="242329"/>
                </a:lnTo>
                <a:lnTo>
                  <a:pt x="178952" y="239259"/>
                </a:lnTo>
                <a:lnTo>
                  <a:pt x="178928" y="238757"/>
                </a:lnTo>
                <a:lnTo>
                  <a:pt x="177031" y="236022"/>
                </a:lnTo>
                <a:lnTo>
                  <a:pt x="127917" y="164585"/>
                </a:lnTo>
                <a:lnTo>
                  <a:pt x="126243" y="162185"/>
                </a:lnTo>
                <a:lnTo>
                  <a:pt x="123508" y="160734"/>
                </a:lnTo>
                <a:lnTo>
                  <a:pt x="55946" y="160734"/>
                </a:lnTo>
                <a:lnTo>
                  <a:pt x="58224" y="160281"/>
                </a:lnTo>
                <a:lnTo>
                  <a:pt x="71437" y="145243"/>
                </a:lnTo>
                <a:lnTo>
                  <a:pt x="71437" y="140506"/>
                </a:lnTo>
                <a:lnTo>
                  <a:pt x="55946" y="125015"/>
                </a:lnTo>
                <a:lnTo>
                  <a:pt x="214312" y="125015"/>
                </a:lnTo>
                <a:lnTo>
                  <a:pt x="214312" y="250031"/>
                </a:lnTo>
                <a:close/>
              </a:path>
              <a:path w="214630" h="285750">
                <a:moveTo>
                  <a:pt x="86227" y="203820"/>
                </a:moveTo>
                <a:lnTo>
                  <a:pt x="77465" y="189141"/>
                </a:lnTo>
                <a:lnTo>
                  <a:pt x="74562" y="187523"/>
                </a:lnTo>
                <a:lnTo>
                  <a:pt x="97439" y="187523"/>
                </a:lnTo>
                <a:lnTo>
                  <a:pt x="86227" y="203820"/>
                </a:lnTo>
                <a:close/>
              </a:path>
            </a:pathLst>
          </a:custGeom>
          <a:solidFill>
            <a:srgbClr val="000000"/>
          </a:solidFill>
        </p:spPr>
        <p:txBody>
          <a:bodyPr wrap="square" lIns="0" tIns="0" rIns="0" bIns="0" rtlCol="0"/>
          <a:lstStyle/>
          <a:p/>
        </p:txBody>
      </p:sp>
      <p:sp>
        <p:nvSpPr>
          <p:cNvPr id="8" name="object 8" descr=""/>
          <p:cNvSpPr/>
          <p:nvPr/>
        </p:nvSpPr>
        <p:spPr>
          <a:xfrm>
            <a:off x="7277099" y="4491037"/>
            <a:ext cx="1819275" cy="0"/>
          </a:xfrm>
          <a:custGeom>
            <a:avLst/>
            <a:gdLst/>
            <a:ahLst/>
            <a:cxnLst/>
            <a:rect l="l" t="t" r="r" b="b"/>
            <a:pathLst>
              <a:path w="1819275" h="0">
                <a:moveTo>
                  <a:pt x="0" y="0"/>
                </a:moveTo>
                <a:lnTo>
                  <a:pt x="1819274" y="0"/>
                </a:lnTo>
              </a:path>
            </a:pathLst>
          </a:custGeom>
          <a:ln w="9524">
            <a:solidFill>
              <a:srgbClr val="0081EC"/>
            </a:solidFill>
            <a:prstDash val="sysDot"/>
          </a:ln>
        </p:spPr>
        <p:txBody>
          <a:bodyPr wrap="square" lIns="0" tIns="0" rIns="0" bIns="0" rtlCol="0"/>
          <a:lstStyle/>
          <a:p/>
        </p:txBody>
      </p:sp>
      <p:sp>
        <p:nvSpPr>
          <p:cNvPr id="9" name="object 9" descr=""/>
          <p:cNvSpPr txBox="1">
            <a:spLocks noGrp="1"/>
          </p:cNvSpPr>
          <p:nvPr>
            <p:ph type="body" idx="1"/>
          </p:nvPr>
        </p:nvSpPr>
        <p:spPr>
          <a:prstGeom prst="rect"/>
        </p:spPr>
        <p:txBody>
          <a:bodyPr wrap="square" lIns="0" tIns="12065" rIns="0" bIns="0" rtlCol="0" vert="horz">
            <a:spAutoFit/>
          </a:bodyPr>
          <a:lstStyle/>
          <a:p>
            <a:pPr marL="37465">
              <a:lnSpc>
                <a:spcPct val="100000"/>
              </a:lnSpc>
              <a:spcBef>
                <a:spcPts val="95"/>
              </a:spcBef>
            </a:pPr>
            <a:r>
              <a:rPr dirty="0" spc="-210"/>
              <a:t>スキャン画質の向上と</a:t>
            </a:r>
            <a:r>
              <a:rPr dirty="0" sz="1400" spc="-50" b="1">
                <a:latin typeface="DejaVu Sans"/>
                <a:cs typeface="DejaVu Sans"/>
              </a:rPr>
              <a:t>OCR</a:t>
            </a:r>
            <a:r>
              <a:rPr dirty="0" sz="1600" spc="-260"/>
              <a:t>精度アップ</a:t>
            </a:r>
            <a:r>
              <a:rPr dirty="0" spc="-235"/>
              <a:t>で、</a:t>
            </a:r>
            <a:r>
              <a:rPr dirty="0" sz="1600" spc="-260"/>
              <a:t>データ活⽤</a:t>
            </a:r>
            <a:r>
              <a:rPr dirty="0" spc="-215"/>
              <a:t>をより効率的に。⾼品質なスキャンが業務効率化の第⼀歩です</a:t>
            </a:r>
            <a:endParaRPr sz="1600">
              <a:latin typeface="DejaVu Sans"/>
              <a:cs typeface="DejaVu Sans"/>
            </a:endParaRPr>
          </a:p>
          <a:p>
            <a:pPr marL="208915">
              <a:lnSpc>
                <a:spcPct val="100000"/>
              </a:lnSpc>
              <a:spcBef>
                <a:spcPts val="2355"/>
              </a:spcBef>
            </a:pPr>
            <a:r>
              <a:rPr dirty="0" sz="2050" spc="-315" i="0">
                <a:solidFill>
                  <a:srgbClr val="000000"/>
                </a:solidFill>
                <a:latin typeface="SimSun"/>
                <a:cs typeface="SimSun"/>
              </a:rPr>
              <a:t>機器の解像度設定を最適化</a:t>
            </a:r>
            <a:endParaRPr sz="2050">
              <a:latin typeface="SimSun"/>
              <a:cs typeface="SimSun"/>
            </a:endParaRPr>
          </a:p>
          <a:p>
            <a:pPr marL="208915" marR="12065">
              <a:lnSpc>
                <a:spcPct val="101899"/>
              </a:lnSpc>
              <a:spcBef>
                <a:spcPts val="455"/>
              </a:spcBef>
            </a:pPr>
            <a:r>
              <a:rPr dirty="0" u="dash" sz="1200" spc="-10" b="1" i="0">
                <a:solidFill>
                  <a:srgbClr val="0066BA"/>
                </a:solidFill>
                <a:uFill>
                  <a:solidFill>
                    <a:srgbClr val="0081EC"/>
                  </a:solidFill>
                </a:uFill>
                <a:latin typeface="DejaVu Sans"/>
                <a:cs typeface="DejaVu Sans"/>
              </a:rPr>
              <a:t>300dpi</a:t>
            </a:r>
            <a:r>
              <a:rPr dirty="0" u="dash" sz="1350" spc="-165" i="0">
                <a:solidFill>
                  <a:srgbClr val="0066BA"/>
                </a:solidFill>
                <a:uFill>
                  <a:solidFill>
                    <a:srgbClr val="0081EC"/>
                  </a:solidFill>
                </a:uFill>
                <a:latin typeface="SimSun"/>
                <a:cs typeface="SimSun"/>
              </a:rPr>
              <a:t>以上の解像度設定</a:t>
            </a:r>
            <a:r>
              <a:rPr dirty="0" u="none" sz="1350" spc="-165" i="0">
                <a:solidFill>
                  <a:srgbClr val="000000"/>
                </a:solidFill>
                <a:latin typeface="SimSun"/>
                <a:cs typeface="SimSun"/>
              </a:rPr>
              <a:t>で</a:t>
            </a:r>
            <a:r>
              <a:rPr dirty="0" u="none" sz="1200" spc="-10" i="0">
                <a:solidFill>
                  <a:srgbClr val="000000"/>
                </a:solidFill>
                <a:latin typeface="DejaVu Sans"/>
                <a:cs typeface="DejaVu Sans"/>
              </a:rPr>
              <a:t>OCR</a:t>
            </a:r>
            <a:r>
              <a:rPr dirty="0" u="none" sz="1350" spc="-175" i="0">
                <a:solidFill>
                  <a:srgbClr val="000000"/>
                </a:solidFill>
                <a:latin typeface="SimSun"/>
                <a:cs typeface="SimSun"/>
              </a:rPr>
              <a:t>精度を向上させましょう。解像度が低いと</a:t>
            </a:r>
            <a:r>
              <a:rPr dirty="0" u="none" sz="1200" spc="-10" i="0">
                <a:solidFill>
                  <a:srgbClr val="000000"/>
                </a:solidFill>
                <a:latin typeface="DejaVu Sans"/>
                <a:cs typeface="DejaVu Sans"/>
              </a:rPr>
              <a:t>AI</a:t>
            </a:r>
            <a:r>
              <a:rPr dirty="0" u="none" sz="1350" spc="-180" i="0">
                <a:solidFill>
                  <a:srgbClr val="000000"/>
                </a:solidFill>
                <a:latin typeface="SimSun"/>
                <a:cs typeface="SimSun"/>
              </a:rPr>
              <a:t>による</a:t>
            </a:r>
            <a:r>
              <a:rPr dirty="0" u="none" sz="1350" spc="-165" i="0">
                <a:solidFill>
                  <a:srgbClr val="000000"/>
                </a:solidFill>
                <a:latin typeface="Meiryo"/>
                <a:cs typeface="Meiryo"/>
              </a:rPr>
              <a:t>⽂</a:t>
            </a:r>
            <a:r>
              <a:rPr dirty="0" u="none" sz="1350" spc="-175" i="0">
                <a:solidFill>
                  <a:srgbClr val="000000"/>
                </a:solidFill>
                <a:latin typeface="SimSun"/>
                <a:cs typeface="SimSun"/>
              </a:rPr>
              <a:t>字認識精度が下がり、後</a:t>
            </a:r>
            <a:r>
              <a:rPr dirty="0" u="none" sz="1350" spc="-165" i="0">
                <a:solidFill>
                  <a:srgbClr val="000000"/>
                </a:solidFill>
                <a:latin typeface="Meiryo"/>
                <a:cs typeface="Meiryo"/>
              </a:rPr>
              <a:t>⼯</a:t>
            </a:r>
            <a:r>
              <a:rPr dirty="0" u="none" sz="1350" spc="-185" i="0">
                <a:solidFill>
                  <a:srgbClr val="000000"/>
                </a:solidFill>
                <a:latin typeface="SimSun"/>
                <a:cs typeface="SimSun"/>
              </a:rPr>
              <a:t>程での修正作業が増えてしまいます。特</a:t>
            </a:r>
            <a:r>
              <a:rPr dirty="0" u="none" sz="1350" spc="-165" i="0">
                <a:solidFill>
                  <a:srgbClr val="000000"/>
                </a:solidFill>
                <a:latin typeface="SimSun"/>
                <a:cs typeface="SimSun"/>
              </a:rPr>
              <a:t>に</a:t>
            </a:r>
            <a:r>
              <a:rPr dirty="0" u="none" sz="1350" spc="-165" i="0">
                <a:solidFill>
                  <a:srgbClr val="000000"/>
                </a:solidFill>
                <a:latin typeface="Meiryo"/>
                <a:cs typeface="Meiryo"/>
              </a:rPr>
              <a:t>⼩</a:t>
            </a:r>
            <a:r>
              <a:rPr dirty="0" u="none" sz="1350" spc="-165" i="0">
                <a:solidFill>
                  <a:srgbClr val="000000"/>
                </a:solidFill>
                <a:latin typeface="SimSun"/>
                <a:cs typeface="SimSun"/>
              </a:rPr>
              <a:t>さな</a:t>
            </a:r>
            <a:r>
              <a:rPr dirty="0" u="none" sz="1350" spc="-165" i="0">
                <a:solidFill>
                  <a:srgbClr val="000000"/>
                </a:solidFill>
                <a:latin typeface="Meiryo"/>
                <a:cs typeface="Meiryo"/>
              </a:rPr>
              <a:t>⽂</a:t>
            </a:r>
            <a:r>
              <a:rPr dirty="0" u="none" sz="1350" spc="-165" i="0">
                <a:solidFill>
                  <a:srgbClr val="000000"/>
                </a:solidFill>
                <a:latin typeface="SimSun"/>
                <a:cs typeface="SimSun"/>
              </a:rPr>
              <a:t>字や印影のある計量票では</a:t>
            </a:r>
            <a:r>
              <a:rPr dirty="0" u="none" sz="1350" spc="-165" i="0">
                <a:solidFill>
                  <a:srgbClr val="000000"/>
                </a:solidFill>
                <a:latin typeface="Meiryo"/>
                <a:cs typeface="Meiryo"/>
              </a:rPr>
              <a:t>⾼</a:t>
            </a:r>
            <a:r>
              <a:rPr dirty="0" u="none" sz="1350" spc="-180" i="0">
                <a:solidFill>
                  <a:srgbClr val="000000"/>
                </a:solidFill>
                <a:latin typeface="SimSun"/>
                <a:cs typeface="SimSun"/>
              </a:rPr>
              <a:t>解像度が重要です。</a:t>
            </a:r>
            <a:endParaRPr sz="1350">
              <a:latin typeface="SimSun"/>
              <a:cs typeface="SimSun"/>
            </a:endParaRPr>
          </a:p>
          <a:p>
            <a:pPr marL="24765">
              <a:lnSpc>
                <a:spcPct val="100000"/>
              </a:lnSpc>
              <a:spcBef>
                <a:spcPts val="245"/>
              </a:spcBef>
            </a:pPr>
            <a:endParaRPr sz="1200">
              <a:latin typeface="SimSun"/>
              <a:cs typeface="SimSun"/>
            </a:endParaRPr>
          </a:p>
          <a:p>
            <a:pPr marL="172720">
              <a:lnSpc>
                <a:spcPct val="100000"/>
              </a:lnSpc>
            </a:pPr>
            <a:r>
              <a:rPr dirty="0" sz="2050" spc="-315" i="0">
                <a:solidFill>
                  <a:srgbClr val="000000"/>
                </a:solidFill>
                <a:latin typeface="SimSun"/>
                <a:cs typeface="SimSun"/>
              </a:rPr>
              <a:t>傾きや汚れに注意</a:t>
            </a:r>
            <a:endParaRPr sz="2050">
              <a:latin typeface="SimSun"/>
              <a:cs typeface="SimSun"/>
            </a:endParaRPr>
          </a:p>
          <a:p>
            <a:pPr marL="172720" marR="5080">
              <a:lnSpc>
                <a:spcPct val="101899"/>
              </a:lnSpc>
              <a:spcBef>
                <a:spcPts val="459"/>
              </a:spcBef>
            </a:pPr>
            <a:r>
              <a:rPr dirty="0" sz="1350" spc="-165" i="0">
                <a:solidFill>
                  <a:srgbClr val="000000"/>
                </a:solidFill>
                <a:latin typeface="SimSun"/>
                <a:cs typeface="SimSun"/>
              </a:rPr>
              <a:t>書類を</a:t>
            </a:r>
            <a:r>
              <a:rPr dirty="0" sz="1350" spc="-165" i="0">
                <a:solidFill>
                  <a:srgbClr val="0066BA"/>
                </a:solidFill>
                <a:latin typeface="Meiryo"/>
                <a:cs typeface="Meiryo"/>
              </a:rPr>
              <a:t>真</a:t>
            </a:r>
            <a:r>
              <a:rPr dirty="0" sz="1350" spc="-165" i="0">
                <a:solidFill>
                  <a:srgbClr val="0066BA"/>
                </a:solidFill>
                <a:latin typeface="SimSun"/>
                <a:cs typeface="SimSun"/>
              </a:rPr>
              <a:t>っ</a:t>
            </a:r>
            <a:r>
              <a:rPr dirty="0" sz="1350" spc="-165" i="0">
                <a:solidFill>
                  <a:srgbClr val="0066BA"/>
                </a:solidFill>
                <a:latin typeface="Meiryo"/>
                <a:cs typeface="Meiryo"/>
              </a:rPr>
              <a:t>直</a:t>
            </a:r>
            <a:r>
              <a:rPr dirty="0" sz="1350" spc="-165" i="0">
                <a:solidFill>
                  <a:srgbClr val="0066BA"/>
                </a:solidFill>
                <a:latin typeface="SimSun"/>
                <a:cs typeface="SimSun"/>
              </a:rPr>
              <a:t>ぐセット</a:t>
            </a:r>
            <a:r>
              <a:rPr dirty="0" sz="1350" spc="-165" i="0">
                <a:solidFill>
                  <a:srgbClr val="000000"/>
                </a:solidFill>
                <a:latin typeface="SimSun"/>
                <a:cs typeface="SimSun"/>
              </a:rPr>
              <a:t>し、</a:t>
            </a:r>
            <a:r>
              <a:rPr dirty="0" sz="1350" spc="-165" i="0">
                <a:solidFill>
                  <a:srgbClr val="0066BA"/>
                </a:solidFill>
                <a:latin typeface="SimSun"/>
                <a:cs typeface="SimSun"/>
              </a:rPr>
              <a:t>汚れや折り</a:t>
            </a:r>
            <a:r>
              <a:rPr dirty="0" sz="1350" spc="-165" i="0">
                <a:solidFill>
                  <a:srgbClr val="0066BA"/>
                </a:solidFill>
                <a:latin typeface="Meiryo"/>
                <a:cs typeface="Meiryo"/>
              </a:rPr>
              <a:t>⽬</a:t>
            </a:r>
            <a:r>
              <a:rPr dirty="0" sz="1350" spc="-165" i="0">
                <a:solidFill>
                  <a:srgbClr val="0066BA"/>
                </a:solidFill>
                <a:latin typeface="SimSun"/>
                <a:cs typeface="SimSun"/>
              </a:rPr>
              <a:t>を避けて</a:t>
            </a:r>
            <a:r>
              <a:rPr dirty="0" sz="1350" spc="-175" i="0">
                <a:solidFill>
                  <a:srgbClr val="000000"/>
                </a:solidFill>
                <a:latin typeface="SimSun"/>
                <a:cs typeface="SimSun"/>
              </a:rPr>
              <a:t>スキャンしましょう。傾いた</a:t>
            </a:r>
            <a:r>
              <a:rPr dirty="0" sz="1350" spc="-165" i="0">
                <a:solidFill>
                  <a:srgbClr val="000000"/>
                </a:solidFill>
                <a:latin typeface="Meiryo"/>
                <a:cs typeface="Meiryo"/>
              </a:rPr>
              <a:t>画</a:t>
            </a:r>
            <a:r>
              <a:rPr dirty="0" sz="1350" spc="-165" i="0">
                <a:solidFill>
                  <a:srgbClr val="000000"/>
                </a:solidFill>
                <a:latin typeface="SimSun"/>
                <a:cs typeface="SimSun"/>
              </a:rPr>
              <a:t>像は</a:t>
            </a:r>
            <a:r>
              <a:rPr dirty="0" sz="1200" spc="-10" i="0">
                <a:solidFill>
                  <a:srgbClr val="000000"/>
                </a:solidFill>
                <a:latin typeface="DejaVu Sans"/>
                <a:cs typeface="DejaVu Sans"/>
              </a:rPr>
              <a:t>OCR</a:t>
            </a:r>
            <a:r>
              <a:rPr dirty="0" sz="1350" spc="-165" i="0">
                <a:solidFill>
                  <a:srgbClr val="000000"/>
                </a:solidFill>
                <a:latin typeface="SimSun"/>
                <a:cs typeface="SimSun"/>
              </a:rPr>
              <a:t>精度を</a:t>
            </a:r>
            <a:r>
              <a:rPr dirty="0" sz="1350" spc="-165" i="0">
                <a:solidFill>
                  <a:srgbClr val="000000"/>
                </a:solidFill>
                <a:latin typeface="Meiryo"/>
                <a:cs typeface="Meiryo"/>
              </a:rPr>
              <a:t>⼤</a:t>
            </a:r>
            <a:r>
              <a:rPr dirty="0" sz="1350" spc="-185" i="0">
                <a:solidFill>
                  <a:srgbClr val="000000"/>
                </a:solidFill>
                <a:latin typeface="SimSun"/>
                <a:cs typeface="SimSun"/>
              </a:rPr>
              <a:t>きく下げます。また、現場で</a:t>
            </a:r>
            <a:r>
              <a:rPr dirty="0" sz="1350" spc="-165" i="0">
                <a:solidFill>
                  <a:srgbClr val="000000"/>
                </a:solidFill>
                <a:latin typeface="Meiryo"/>
                <a:cs typeface="Meiryo"/>
              </a:rPr>
              <a:t>発⽣</a:t>
            </a:r>
            <a:r>
              <a:rPr dirty="0" sz="1350" spc="-165" i="0">
                <a:solidFill>
                  <a:srgbClr val="000000"/>
                </a:solidFill>
                <a:latin typeface="SimSun"/>
                <a:cs typeface="SimSun"/>
              </a:rPr>
              <a:t>しがちな汚れや折り</a:t>
            </a:r>
            <a:r>
              <a:rPr dirty="0" sz="1350" spc="-165" i="0">
                <a:solidFill>
                  <a:srgbClr val="000000"/>
                </a:solidFill>
                <a:latin typeface="Meiryo"/>
                <a:cs typeface="Meiryo"/>
              </a:rPr>
              <a:t>⽬</a:t>
            </a:r>
            <a:r>
              <a:rPr dirty="0" sz="1350" spc="-180" i="0">
                <a:solidFill>
                  <a:srgbClr val="000000"/>
                </a:solidFill>
                <a:latin typeface="SimSun"/>
                <a:cs typeface="SimSun"/>
              </a:rPr>
              <a:t>は、事前にできる限り除去してからスキャンすることをお勧めします。</a:t>
            </a:r>
            <a:endParaRPr sz="1350">
              <a:latin typeface="SimSun"/>
              <a:cs typeface="SimSun"/>
            </a:endParaRPr>
          </a:p>
          <a:p>
            <a:pPr marL="24765">
              <a:lnSpc>
                <a:spcPct val="100000"/>
              </a:lnSpc>
              <a:spcBef>
                <a:spcPts val="245"/>
              </a:spcBef>
            </a:pPr>
            <a:endParaRPr sz="1200">
              <a:latin typeface="SimSun"/>
              <a:cs typeface="SimSun"/>
            </a:endParaRPr>
          </a:p>
          <a:p>
            <a:pPr marL="137160">
              <a:lnSpc>
                <a:spcPct val="100000"/>
              </a:lnSpc>
            </a:pPr>
            <a:r>
              <a:rPr dirty="0" sz="1800" spc="-55" b="1" i="0">
                <a:solidFill>
                  <a:srgbClr val="000000"/>
                </a:solidFill>
                <a:latin typeface="DejaVu Sans"/>
                <a:cs typeface="DejaVu Sans"/>
              </a:rPr>
              <a:t>OCR</a:t>
            </a:r>
            <a:r>
              <a:rPr dirty="0" sz="2050" spc="-310" i="0">
                <a:solidFill>
                  <a:srgbClr val="000000"/>
                </a:solidFill>
                <a:latin typeface="SimSun"/>
                <a:cs typeface="SimSun"/>
              </a:rPr>
              <a:t>精度向上のための</a:t>
            </a:r>
            <a:r>
              <a:rPr dirty="0" sz="2050" spc="-310" i="0">
                <a:solidFill>
                  <a:srgbClr val="000000"/>
                </a:solidFill>
                <a:latin typeface="Meiryo"/>
                <a:cs typeface="Meiryo"/>
              </a:rPr>
              <a:t>⼯</a:t>
            </a:r>
            <a:r>
              <a:rPr dirty="0" sz="2050" spc="-320" i="0">
                <a:solidFill>
                  <a:srgbClr val="000000"/>
                </a:solidFill>
                <a:latin typeface="SimSun"/>
                <a:cs typeface="SimSun"/>
              </a:rPr>
              <a:t>夫</a:t>
            </a:r>
            <a:endParaRPr sz="2050">
              <a:latin typeface="SimSun"/>
              <a:cs typeface="SimSun"/>
            </a:endParaRPr>
          </a:p>
          <a:p>
            <a:pPr marL="137160" marR="66040">
              <a:lnSpc>
                <a:spcPct val="101899"/>
              </a:lnSpc>
              <a:spcBef>
                <a:spcPts val="459"/>
              </a:spcBef>
            </a:pPr>
            <a:r>
              <a:rPr dirty="0" sz="1350" spc="-165" i="0">
                <a:solidFill>
                  <a:srgbClr val="000000"/>
                </a:solidFill>
                <a:latin typeface="Meiryo"/>
                <a:cs typeface="Meiryo"/>
              </a:rPr>
              <a:t>⽩</a:t>
            </a:r>
            <a:r>
              <a:rPr dirty="0" sz="1350" spc="-170" i="0">
                <a:solidFill>
                  <a:srgbClr val="000000"/>
                </a:solidFill>
                <a:latin typeface="SimSun"/>
                <a:cs typeface="SimSun"/>
              </a:rPr>
              <a:t>黒モードよりも</a:t>
            </a:r>
            <a:r>
              <a:rPr dirty="0" u="dash" sz="1350" spc="-180" i="0">
                <a:solidFill>
                  <a:srgbClr val="0066BA"/>
                </a:solidFill>
                <a:uFill>
                  <a:solidFill>
                    <a:srgbClr val="0081EC"/>
                  </a:solidFill>
                </a:uFill>
                <a:latin typeface="SimSun"/>
                <a:cs typeface="SimSun"/>
              </a:rPr>
              <a:t>グレースケールやカラーの</a:t>
            </a:r>
            <a:r>
              <a:rPr dirty="0" u="dash" sz="1350" spc="-165" i="0">
                <a:solidFill>
                  <a:srgbClr val="0066BA"/>
                </a:solidFill>
                <a:uFill>
                  <a:solidFill>
                    <a:srgbClr val="0081EC"/>
                  </a:solidFill>
                </a:uFill>
                <a:latin typeface="Meiryo"/>
                <a:cs typeface="Meiryo"/>
              </a:rPr>
              <a:t>⽅</a:t>
            </a:r>
            <a:r>
              <a:rPr dirty="0" u="dash" sz="1350" spc="-165" i="0">
                <a:solidFill>
                  <a:srgbClr val="0066BA"/>
                </a:solidFill>
                <a:uFill>
                  <a:solidFill>
                    <a:srgbClr val="0081EC"/>
                  </a:solidFill>
                </a:uFill>
                <a:latin typeface="SimSun"/>
                <a:cs typeface="SimSun"/>
              </a:rPr>
              <a:t>が</a:t>
            </a:r>
            <a:r>
              <a:rPr dirty="0" u="dash" sz="1200" b="1" i="0">
                <a:solidFill>
                  <a:srgbClr val="0066BA"/>
                </a:solidFill>
                <a:uFill>
                  <a:solidFill>
                    <a:srgbClr val="0081EC"/>
                  </a:solidFill>
                </a:uFill>
                <a:latin typeface="DejaVu Sans"/>
                <a:cs typeface="DejaVu Sans"/>
              </a:rPr>
              <a:t>AI</a:t>
            </a:r>
            <a:r>
              <a:rPr dirty="0" u="dash" sz="1350" spc="-175" i="0">
                <a:solidFill>
                  <a:srgbClr val="0066BA"/>
                </a:solidFill>
                <a:uFill>
                  <a:solidFill>
                    <a:srgbClr val="0081EC"/>
                  </a:solidFill>
                </a:uFill>
                <a:latin typeface="SimSun"/>
                <a:cs typeface="SimSun"/>
              </a:rPr>
              <a:t>認識に適して</a:t>
            </a:r>
            <a:r>
              <a:rPr dirty="0" u="none" sz="1350" spc="-190" i="0">
                <a:solidFill>
                  <a:srgbClr val="000000"/>
                </a:solidFill>
                <a:latin typeface="SimSun"/>
                <a:cs typeface="SimSun"/>
              </a:rPr>
              <a:t>います。また、スキャン前に</a:t>
            </a:r>
            <a:r>
              <a:rPr dirty="0" u="none" sz="1350" spc="-175" i="0">
                <a:solidFill>
                  <a:srgbClr val="0066BA"/>
                </a:solidFill>
                <a:latin typeface="SimSun"/>
                <a:cs typeface="SimSun"/>
              </a:rPr>
              <a:t>コントラストを適切に調</a:t>
            </a:r>
            <a:r>
              <a:rPr dirty="0" u="none" sz="1350" spc="-165" i="0">
                <a:solidFill>
                  <a:srgbClr val="0066BA"/>
                </a:solidFill>
                <a:latin typeface="Meiryo"/>
                <a:cs typeface="Meiryo"/>
              </a:rPr>
              <a:t>整</a:t>
            </a:r>
            <a:r>
              <a:rPr dirty="0" u="none" sz="1350" spc="-185" i="0">
                <a:solidFill>
                  <a:srgbClr val="000000"/>
                </a:solidFill>
                <a:latin typeface="SimSun"/>
                <a:cs typeface="SimSun"/>
              </a:rPr>
              <a:t>することで、背景と</a:t>
            </a:r>
            <a:r>
              <a:rPr dirty="0" u="none" sz="1350" spc="-165" i="0">
                <a:solidFill>
                  <a:srgbClr val="000000"/>
                </a:solidFill>
                <a:latin typeface="Meiryo"/>
                <a:cs typeface="Meiryo"/>
              </a:rPr>
              <a:t>⽂</a:t>
            </a:r>
            <a:r>
              <a:rPr dirty="0" u="none" sz="1350" spc="-165" i="0">
                <a:solidFill>
                  <a:srgbClr val="000000"/>
                </a:solidFill>
                <a:latin typeface="SimSun"/>
                <a:cs typeface="SimSun"/>
              </a:rPr>
              <a:t>字の区別が</a:t>
            </a:r>
            <a:r>
              <a:rPr dirty="0" u="none" sz="1350" spc="-175" i="0">
                <a:solidFill>
                  <a:srgbClr val="000000"/>
                </a:solidFill>
                <a:latin typeface="SimSun"/>
                <a:cs typeface="SimSun"/>
              </a:rPr>
              <a:t>はっきりし、認識率が向上します。</a:t>
            </a:r>
            <a:endParaRPr sz="1350">
              <a:latin typeface="SimSun"/>
              <a:cs typeface="SimSun"/>
            </a:endParaRPr>
          </a:p>
        </p:txBody>
      </p:sp>
      <p:sp>
        <p:nvSpPr>
          <p:cNvPr id="11" name="object 11"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3"/>
              </a:rPr>
              <a:t>kurojica.com/ai-</a:t>
            </a:r>
            <a:r>
              <a:rPr dirty="0" sz="1050" spc="-10">
                <a:solidFill>
                  <a:srgbClr val="64738B"/>
                </a:solidFill>
                <a:latin typeface="Liberation Sans"/>
                <a:cs typeface="Liberation Sans"/>
                <a:hlinkClick r:id="rId3"/>
              </a:rPr>
              <a:t>document</a:t>
            </a:r>
            <a:endParaRPr sz="1050">
              <a:latin typeface="Liberation Sans"/>
              <a:cs typeface="Liberation Sans"/>
            </a:endParaRPr>
          </a:p>
        </p:txBody>
      </p:sp>
      <p:sp>
        <p:nvSpPr>
          <p:cNvPr id="12" name="object 12"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10" name="object 10"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p:spPr>
        <p:txBody>
          <a:bodyPr wrap="square" lIns="0" tIns="15875" rIns="0" bIns="0" rtlCol="0" vert="horz">
            <a:spAutoFit/>
          </a:bodyPr>
          <a:lstStyle/>
          <a:p>
            <a:pPr marL="12700">
              <a:lnSpc>
                <a:spcPct val="100000"/>
              </a:lnSpc>
              <a:spcBef>
                <a:spcPts val="125"/>
              </a:spcBef>
            </a:pPr>
            <a:r>
              <a:rPr dirty="0" spc="-310"/>
              <a:t>電</a:t>
            </a:r>
            <a:r>
              <a:rPr dirty="0" spc="-310">
                <a:latin typeface="Meiryo"/>
                <a:cs typeface="Meiryo"/>
              </a:rPr>
              <a:t>⼦</a:t>
            </a:r>
            <a:r>
              <a:rPr dirty="0" spc="-310"/>
              <a:t>帳簿保</a:t>
            </a:r>
            <a:r>
              <a:rPr dirty="0" spc="-310">
                <a:latin typeface="Meiryo"/>
                <a:cs typeface="Meiryo"/>
              </a:rPr>
              <a:t>存</a:t>
            </a:r>
            <a:r>
              <a:rPr dirty="0" spc="-320"/>
              <a:t>法の対応ポイント</a:t>
            </a:r>
          </a:p>
        </p:txBody>
      </p:sp>
      <p:sp>
        <p:nvSpPr>
          <p:cNvPr id="3" name="object 3" descr=""/>
          <p:cNvSpPr/>
          <p:nvPr/>
        </p:nvSpPr>
        <p:spPr>
          <a:xfrm>
            <a:off x="666749" y="1876425"/>
            <a:ext cx="285750" cy="285750"/>
          </a:xfrm>
          <a:custGeom>
            <a:avLst/>
            <a:gdLst/>
            <a:ahLst/>
            <a:cxnLst/>
            <a:rect l="l" t="t" r="r" b="b"/>
            <a:pathLst>
              <a:path w="285750" h="285750">
                <a:moveTo>
                  <a:pt x="204378" y="142875"/>
                </a:moveTo>
                <a:lnTo>
                  <a:pt x="81371" y="142875"/>
                </a:lnTo>
                <a:lnTo>
                  <a:pt x="93138" y="140495"/>
                </a:lnTo>
                <a:lnTo>
                  <a:pt x="102754" y="134008"/>
                </a:lnTo>
                <a:lnTo>
                  <a:pt x="109241" y="124392"/>
                </a:lnTo>
                <a:lnTo>
                  <a:pt x="111621" y="112625"/>
                </a:lnTo>
                <a:lnTo>
                  <a:pt x="110725" y="105513"/>
                </a:lnTo>
                <a:lnTo>
                  <a:pt x="108307" y="98756"/>
                </a:lnTo>
                <a:lnTo>
                  <a:pt x="104769" y="92376"/>
                </a:lnTo>
                <a:lnTo>
                  <a:pt x="100514" y="86394"/>
                </a:lnTo>
                <a:lnTo>
                  <a:pt x="95795" y="79163"/>
                </a:lnTo>
                <a:lnTo>
                  <a:pt x="92268" y="71200"/>
                </a:lnTo>
                <a:lnTo>
                  <a:pt x="90060" y="62629"/>
                </a:lnTo>
                <a:lnTo>
                  <a:pt x="89296" y="53578"/>
                </a:lnTo>
                <a:lnTo>
                  <a:pt x="93508" y="32727"/>
                </a:lnTo>
                <a:lnTo>
                  <a:pt x="104993" y="15696"/>
                </a:lnTo>
                <a:lnTo>
                  <a:pt x="122024" y="4211"/>
                </a:lnTo>
                <a:lnTo>
                  <a:pt x="142875" y="0"/>
                </a:lnTo>
                <a:lnTo>
                  <a:pt x="163725" y="4211"/>
                </a:lnTo>
                <a:lnTo>
                  <a:pt x="180756" y="15696"/>
                </a:lnTo>
                <a:lnTo>
                  <a:pt x="192241" y="32727"/>
                </a:lnTo>
                <a:lnTo>
                  <a:pt x="196453" y="53578"/>
                </a:lnTo>
                <a:lnTo>
                  <a:pt x="195689" y="62629"/>
                </a:lnTo>
                <a:lnTo>
                  <a:pt x="193481" y="71200"/>
                </a:lnTo>
                <a:lnTo>
                  <a:pt x="189954" y="79163"/>
                </a:lnTo>
                <a:lnTo>
                  <a:pt x="185235" y="86394"/>
                </a:lnTo>
                <a:lnTo>
                  <a:pt x="180980" y="92376"/>
                </a:lnTo>
                <a:lnTo>
                  <a:pt x="177442" y="98756"/>
                </a:lnTo>
                <a:lnTo>
                  <a:pt x="175024" y="105513"/>
                </a:lnTo>
                <a:lnTo>
                  <a:pt x="174128" y="112625"/>
                </a:lnTo>
                <a:lnTo>
                  <a:pt x="176508" y="124392"/>
                </a:lnTo>
                <a:lnTo>
                  <a:pt x="182995" y="134008"/>
                </a:lnTo>
                <a:lnTo>
                  <a:pt x="192611" y="140495"/>
                </a:lnTo>
                <a:lnTo>
                  <a:pt x="204378" y="142875"/>
                </a:lnTo>
                <a:close/>
              </a:path>
              <a:path w="285750" h="285750">
                <a:moveTo>
                  <a:pt x="241101" y="285750"/>
                </a:moveTo>
                <a:lnTo>
                  <a:pt x="44648" y="285750"/>
                </a:lnTo>
                <a:lnTo>
                  <a:pt x="34223" y="283644"/>
                </a:lnTo>
                <a:lnTo>
                  <a:pt x="25707" y="277901"/>
                </a:lnTo>
                <a:lnTo>
                  <a:pt x="19965" y="269386"/>
                </a:lnTo>
                <a:lnTo>
                  <a:pt x="17859" y="258960"/>
                </a:lnTo>
                <a:lnTo>
                  <a:pt x="17859" y="230664"/>
                </a:lnTo>
                <a:lnTo>
                  <a:pt x="10689" y="226800"/>
                </a:lnTo>
                <a:lnTo>
                  <a:pt x="5036" y="221016"/>
                </a:lnTo>
                <a:lnTo>
                  <a:pt x="1330" y="213736"/>
                </a:lnTo>
                <a:lnTo>
                  <a:pt x="0" y="205382"/>
                </a:lnTo>
                <a:lnTo>
                  <a:pt x="4908" y="181041"/>
                </a:lnTo>
                <a:lnTo>
                  <a:pt x="18298" y="161173"/>
                </a:lnTo>
                <a:lnTo>
                  <a:pt x="38166" y="147783"/>
                </a:lnTo>
                <a:lnTo>
                  <a:pt x="62507" y="142875"/>
                </a:lnTo>
                <a:lnTo>
                  <a:pt x="223242" y="142875"/>
                </a:lnTo>
                <a:lnTo>
                  <a:pt x="247583" y="147783"/>
                </a:lnTo>
                <a:lnTo>
                  <a:pt x="267451" y="161173"/>
                </a:lnTo>
                <a:lnTo>
                  <a:pt x="280841" y="181041"/>
                </a:lnTo>
                <a:lnTo>
                  <a:pt x="285750" y="205382"/>
                </a:lnTo>
                <a:lnTo>
                  <a:pt x="284419" y="213736"/>
                </a:lnTo>
                <a:lnTo>
                  <a:pt x="280713" y="221016"/>
                </a:lnTo>
                <a:lnTo>
                  <a:pt x="275060" y="226800"/>
                </a:lnTo>
                <a:lnTo>
                  <a:pt x="267890" y="230664"/>
                </a:lnTo>
                <a:lnTo>
                  <a:pt x="267890" y="232171"/>
                </a:lnTo>
                <a:lnTo>
                  <a:pt x="53578" y="232171"/>
                </a:lnTo>
                <a:lnTo>
                  <a:pt x="53578" y="250031"/>
                </a:lnTo>
                <a:lnTo>
                  <a:pt x="267890" y="250031"/>
                </a:lnTo>
                <a:lnTo>
                  <a:pt x="267890" y="258960"/>
                </a:lnTo>
                <a:lnTo>
                  <a:pt x="265784" y="269386"/>
                </a:lnTo>
                <a:lnTo>
                  <a:pt x="260042" y="277901"/>
                </a:lnTo>
                <a:lnTo>
                  <a:pt x="251526" y="283644"/>
                </a:lnTo>
                <a:lnTo>
                  <a:pt x="241101" y="285750"/>
                </a:lnTo>
                <a:close/>
              </a:path>
              <a:path w="285750" h="285750">
                <a:moveTo>
                  <a:pt x="267890" y="250031"/>
                </a:moveTo>
                <a:lnTo>
                  <a:pt x="232171" y="250031"/>
                </a:lnTo>
                <a:lnTo>
                  <a:pt x="232171" y="232171"/>
                </a:lnTo>
                <a:lnTo>
                  <a:pt x="267890" y="232171"/>
                </a:lnTo>
                <a:lnTo>
                  <a:pt x="267890" y="250031"/>
                </a:lnTo>
                <a:close/>
              </a:path>
            </a:pathLst>
          </a:custGeom>
          <a:solidFill>
            <a:srgbClr val="000000"/>
          </a:solidFill>
        </p:spPr>
        <p:txBody>
          <a:bodyPr wrap="square" lIns="0" tIns="0" rIns="0" bIns="0" rtlCol="0"/>
          <a:lstStyle/>
          <a:p/>
        </p:txBody>
      </p:sp>
      <p:sp>
        <p:nvSpPr>
          <p:cNvPr id="4" name="object 4" descr=""/>
          <p:cNvSpPr/>
          <p:nvPr/>
        </p:nvSpPr>
        <p:spPr>
          <a:xfrm>
            <a:off x="2171699" y="2452687"/>
            <a:ext cx="1514475" cy="0"/>
          </a:xfrm>
          <a:custGeom>
            <a:avLst/>
            <a:gdLst/>
            <a:ahLst/>
            <a:cxnLst/>
            <a:rect l="l" t="t" r="r" b="b"/>
            <a:pathLst>
              <a:path w="1514475" h="0">
                <a:moveTo>
                  <a:pt x="0" y="0"/>
                </a:moveTo>
                <a:lnTo>
                  <a:pt x="1514474" y="0"/>
                </a:lnTo>
              </a:path>
            </a:pathLst>
          </a:custGeom>
          <a:ln w="9524">
            <a:solidFill>
              <a:srgbClr val="0081EC"/>
            </a:solidFill>
            <a:prstDash val="sysDot"/>
          </a:ln>
        </p:spPr>
        <p:txBody>
          <a:bodyPr wrap="square" lIns="0" tIns="0" rIns="0" bIns="0" rtlCol="0"/>
          <a:lstStyle/>
          <a:p/>
        </p:txBody>
      </p:sp>
      <p:sp>
        <p:nvSpPr>
          <p:cNvPr id="5" name="object 5" descr=""/>
          <p:cNvSpPr/>
          <p:nvPr/>
        </p:nvSpPr>
        <p:spPr>
          <a:xfrm>
            <a:off x="3990974" y="2452687"/>
            <a:ext cx="1066800" cy="0"/>
          </a:xfrm>
          <a:custGeom>
            <a:avLst/>
            <a:gdLst/>
            <a:ahLst/>
            <a:cxnLst/>
            <a:rect l="l" t="t" r="r" b="b"/>
            <a:pathLst>
              <a:path w="1066800" h="0">
                <a:moveTo>
                  <a:pt x="0" y="0"/>
                </a:moveTo>
                <a:lnTo>
                  <a:pt x="1066799" y="0"/>
                </a:lnTo>
              </a:path>
            </a:pathLst>
          </a:custGeom>
          <a:ln w="9524">
            <a:solidFill>
              <a:srgbClr val="0081EC"/>
            </a:solidFill>
            <a:prstDash val="sysDot"/>
          </a:ln>
        </p:spPr>
        <p:txBody>
          <a:bodyPr wrap="square" lIns="0" tIns="0" rIns="0" bIns="0" rtlCol="0"/>
          <a:lstStyle/>
          <a:p/>
        </p:txBody>
      </p:sp>
      <p:sp>
        <p:nvSpPr>
          <p:cNvPr id="6" name="object 6" descr=""/>
          <p:cNvSpPr/>
          <p:nvPr/>
        </p:nvSpPr>
        <p:spPr>
          <a:xfrm>
            <a:off x="665410" y="2911896"/>
            <a:ext cx="287655" cy="243204"/>
          </a:xfrm>
          <a:custGeom>
            <a:avLst/>
            <a:gdLst/>
            <a:ahLst/>
            <a:cxnLst/>
            <a:rect l="l" t="t" r="r" b="b"/>
            <a:pathLst>
              <a:path w="287655" h="243205">
                <a:moveTo>
                  <a:pt x="72664" y="40127"/>
                </a:moveTo>
                <a:lnTo>
                  <a:pt x="36500" y="40127"/>
                </a:lnTo>
                <a:lnTo>
                  <a:pt x="72218" y="446"/>
                </a:lnTo>
                <a:lnTo>
                  <a:pt x="80646" y="0"/>
                </a:lnTo>
                <a:lnTo>
                  <a:pt x="91752" y="9990"/>
                </a:lnTo>
                <a:lnTo>
                  <a:pt x="92199" y="18417"/>
                </a:lnTo>
                <a:lnTo>
                  <a:pt x="72664" y="40127"/>
                </a:lnTo>
                <a:close/>
              </a:path>
              <a:path w="287655" h="243205">
                <a:moveTo>
                  <a:pt x="41132" y="72944"/>
                </a:moveTo>
                <a:lnTo>
                  <a:pt x="33484" y="72944"/>
                </a:lnTo>
                <a:lnTo>
                  <a:pt x="30249" y="71660"/>
                </a:lnTo>
                <a:lnTo>
                  <a:pt x="27626" y="69093"/>
                </a:lnTo>
                <a:lnTo>
                  <a:pt x="5246" y="46769"/>
                </a:lnTo>
                <a:lnTo>
                  <a:pt x="55" y="41523"/>
                </a:lnTo>
                <a:lnTo>
                  <a:pt x="55" y="33039"/>
                </a:lnTo>
                <a:lnTo>
                  <a:pt x="10436" y="22547"/>
                </a:lnTo>
                <a:lnTo>
                  <a:pt x="18975" y="22547"/>
                </a:lnTo>
                <a:lnTo>
                  <a:pt x="24165" y="27793"/>
                </a:lnTo>
                <a:lnTo>
                  <a:pt x="36500" y="40127"/>
                </a:lnTo>
                <a:lnTo>
                  <a:pt x="72664" y="40127"/>
                </a:lnTo>
                <a:lnTo>
                  <a:pt x="44592" y="71325"/>
                </a:lnTo>
                <a:lnTo>
                  <a:pt x="41132" y="72944"/>
                </a:lnTo>
                <a:close/>
              </a:path>
              <a:path w="287655" h="243205">
                <a:moveTo>
                  <a:pt x="72614" y="129480"/>
                </a:moveTo>
                <a:lnTo>
                  <a:pt x="36500" y="129480"/>
                </a:lnTo>
                <a:lnTo>
                  <a:pt x="72218" y="89799"/>
                </a:lnTo>
                <a:lnTo>
                  <a:pt x="80646" y="89352"/>
                </a:lnTo>
                <a:lnTo>
                  <a:pt x="91752" y="99286"/>
                </a:lnTo>
                <a:lnTo>
                  <a:pt x="92199" y="107714"/>
                </a:lnTo>
                <a:lnTo>
                  <a:pt x="72614" y="129480"/>
                </a:lnTo>
                <a:close/>
              </a:path>
              <a:path w="287655" h="243205">
                <a:moveTo>
                  <a:pt x="41132" y="162241"/>
                </a:moveTo>
                <a:lnTo>
                  <a:pt x="33484" y="162241"/>
                </a:lnTo>
                <a:lnTo>
                  <a:pt x="30249" y="160957"/>
                </a:lnTo>
                <a:lnTo>
                  <a:pt x="27626" y="158390"/>
                </a:lnTo>
                <a:lnTo>
                  <a:pt x="0" y="130819"/>
                </a:lnTo>
                <a:lnTo>
                  <a:pt x="0" y="122336"/>
                </a:lnTo>
                <a:lnTo>
                  <a:pt x="10548" y="111900"/>
                </a:lnTo>
                <a:lnTo>
                  <a:pt x="18975" y="111900"/>
                </a:lnTo>
                <a:lnTo>
                  <a:pt x="24165" y="117146"/>
                </a:lnTo>
                <a:lnTo>
                  <a:pt x="36500" y="129480"/>
                </a:lnTo>
                <a:lnTo>
                  <a:pt x="72614" y="129480"/>
                </a:lnTo>
                <a:lnTo>
                  <a:pt x="44592" y="160622"/>
                </a:lnTo>
                <a:lnTo>
                  <a:pt x="41132" y="162241"/>
                </a:lnTo>
                <a:close/>
              </a:path>
              <a:path w="287655" h="243205">
                <a:moveTo>
                  <a:pt x="279108" y="55140"/>
                </a:moveTo>
                <a:lnTo>
                  <a:pt x="134335" y="55140"/>
                </a:lnTo>
                <a:lnTo>
                  <a:pt x="126355" y="47159"/>
                </a:lnTo>
                <a:lnTo>
                  <a:pt x="126355" y="27402"/>
                </a:lnTo>
                <a:lnTo>
                  <a:pt x="134335" y="19422"/>
                </a:lnTo>
                <a:lnTo>
                  <a:pt x="279108" y="19422"/>
                </a:lnTo>
                <a:lnTo>
                  <a:pt x="287089" y="27402"/>
                </a:lnTo>
                <a:lnTo>
                  <a:pt x="287089" y="47159"/>
                </a:lnTo>
                <a:lnTo>
                  <a:pt x="279108" y="55140"/>
                </a:lnTo>
                <a:close/>
              </a:path>
              <a:path w="287655" h="243205">
                <a:moveTo>
                  <a:pt x="279108" y="144437"/>
                </a:moveTo>
                <a:lnTo>
                  <a:pt x="134335" y="144437"/>
                </a:lnTo>
                <a:lnTo>
                  <a:pt x="126355" y="136456"/>
                </a:lnTo>
                <a:lnTo>
                  <a:pt x="126355" y="116699"/>
                </a:lnTo>
                <a:lnTo>
                  <a:pt x="134335" y="108718"/>
                </a:lnTo>
                <a:lnTo>
                  <a:pt x="279108" y="108718"/>
                </a:lnTo>
                <a:lnTo>
                  <a:pt x="287089" y="116699"/>
                </a:lnTo>
                <a:lnTo>
                  <a:pt x="287089" y="136456"/>
                </a:lnTo>
                <a:lnTo>
                  <a:pt x="279108" y="144437"/>
                </a:lnTo>
                <a:close/>
              </a:path>
              <a:path w="287655" h="243205">
                <a:moveTo>
                  <a:pt x="279108" y="233734"/>
                </a:moveTo>
                <a:lnTo>
                  <a:pt x="98617" y="233734"/>
                </a:lnTo>
                <a:lnTo>
                  <a:pt x="90636" y="225753"/>
                </a:lnTo>
                <a:lnTo>
                  <a:pt x="90636" y="205996"/>
                </a:lnTo>
                <a:lnTo>
                  <a:pt x="98617" y="198015"/>
                </a:lnTo>
                <a:lnTo>
                  <a:pt x="279108" y="198015"/>
                </a:lnTo>
                <a:lnTo>
                  <a:pt x="287089" y="205996"/>
                </a:lnTo>
                <a:lnTo>
                  <a:pt x="287089" y="225753"/>
                </a:lnTo>
                <a:lnTo>
                  <a:pt x="279108" y="233734"/>
                </a:lnTo>
                <a:close/>
              </a:path>
              <a:path w="287655" h="243205">
                <a:moveTo>
                  <a:pt x="31680" y="242664"/>
                </a:moveTo>
                <a:lnTo>
                  <a:pt x="24576" y="242664"/>
                </a:lnTo>
                <a:lnTo>
                  <a:pt x="21158" y="241984"/>
                </a:lnTo>
                <a:lnTo>
                  <a:pt x="1339" y="219427"/>
                </a:lnTo>
                <a:lnTo>
                  <a:pt x="1339" y="212322"/>
                </a:lnTo>
                <a:lnTo>
                  <a:pt x="24576" y="189086"/>
                </a:lnTo>
                <a:lnTo>
                  <a:pt x="31680" y="189086"/>
                </a:lnTo>
                <a:lnTo>
                  <a:pt x="54917" y="212322"/>
                </a:lnTo>
                <a:lnTo>
                  <a:pt x="54917" y="219427"/>
                </a:lnTo>
                <a:lnTo>
                  <a:pt x="31680" y="242664"/>
                </a:lnTo>
                <a:close/>
              </a:path>
            </a:pathLst>
          </a:custGeom>
          <a:solidFill>
            <a:srgbClr val="000000"/>
          </a:solidFill>
        </p:spPr>
        <p:txBody>
          <a:bodyPr wrap="square" lIns="0" tIns="0" rIns="0" bIns="0" rtlCol="0"/>
          <a:lstStyle/>
          <a:p/>
        </p:txBody>
      </p:sp>
      <p:sp>
        <p:nvSpPr>
          <p:cNvPr id="7" name="object 7" descr=""/>
          <p:cNvSpPr/>
          <p:nvPr/>
        </p:nvSpPr>
        <p:spPr>
          <a:xfrm>
            <a:off x="675679" y="3914775"/>
            <a:ext cx="267970" cy="284480"/>
          </a:xfrm>
          <a:custGeom>
            <a:avLst/>
            <a:gdLst/>
            <a:ahLst/>
            <a:cxnLst/>
            <a:rect l="l" t="t" r="r" b="b"/>
            <a:pathLst>
              <a:path w="267969" h="284479">
                <a:moveTo>
                  <a:pt x="133945" y="284187"/>
                </a:moveTo>
                <a:lnTo>
                  <a:pt x="69914" y="247391"/>
                </a:lnTo>
                <a:lnTo>
                  <a:pt x="35787" y="205540"/>
                </a:lnTo>
                <a:lnTo>
                  <a:pt x="14388" y="160143"/>
                </a:lnTo>
                <a:lnTo>
                  <a:pt x="3273" y="116055"/>
                </a:lnTo>
                <a:lnTo>
                  <a:pt x="0" y="78134"/>
                </a:lnTo>
                <a:lnTo>
                  <a:pt x="1589" y="67707"/>
                </a:lnTo>
                <a:lnTo>
                  <a:pt x="6062" y="58635"/>
                </a:lnTo>
                <a:lnTo>
                  <a:pt x="12847" y="51332"/>
                </a:lnTo>
                <a:lnTo>
                  <a:pt x="21375" y="46211"/>
                </a:lnTo>
                <a:lnTo>
                  <a:pt x="126522" y="1618"/>
                </a:lnTo>
                <a:lnTo>
                  <a:pt x="128810" y="558"/>
                </a:lnTo>
                <a:lnTo>
                  <a:pt x="131378" y="0"/>
                </a:lnTo>
                <a:lnTo>
                  <a:pt x="136512" y="0"/>
                </a:lnTo>
                <a:lnTo>
                  <a:pt x="139079" y="558"/>
                </a:lnTo>
                <a:lnTo>
                  <a:pt x="141423" y="1618"/>
                </a:lnTo>
                <a:lnTo>
                  <a:pt x="225470" y="37281"/>
                </a:lnTo>
                <a:lnTo>
                  <a:pt x="133945" y="37281"/>
                </a:lnTo>
                <a:lnTo>
                  <a:pt x="133945" y="248245"/>
                </a:lnTo>
                <a:lnTo>
                  <a:pt x="196718" y="248245"/>
                </a:lnTo>
                <a:lnTo>
                  <a:pt x="148679" y="280838"/>
                </a:lnTo>
                <a:lnTo>
                  <a:pt x="141453" y="283350"/>
                </a:lnTo>
                <a:lnTo>
                  <a:pt x="133945" y="284187"/>
                </a:lnTo>
                <a:close/>
              </a:path>
              <a:path w="267969" h="284479">
                <a:moveTo>
                  <a:pt x="196718" y="248245"/>
                </a:moveTo>
                <a:lnTo>
                  <a:pt x="133945" y="248245"/>
                </a:lnTo>
                <a:lnTo>
                  <a:pt x="181714" y="213021"/>
                </a:lnTo>
                <a:lnTo>
                  <a:pt x="211752" y="168164"/>
                </a:lnTo>
                <a:lnTo>
                  <a:pt x="227442" y="121015"/>
                </a:lnTo>
                <a:lnTo>
                  <a:pt x="232171" y="78916"/>
                </a:lnTo>
                <a:lnTo>
                  <a:pt x="133945" y="37281"/>
                </a:lnTo>
                <a:lnTo>
                  <a:pt x="225470" y="37281"/>
                </a:lnTo>
                <a:lnTo>
                  <a:pt x="261828" y="58635"/>
                </a:lnTo>
                <a:lnTo>
                  <a:pt x="267890" y="78134"/>
                </a:lnTo>
                <a:lnTo>
                  <a:pt x="264617" y="116055"/>
                </a:lnTo>
                <a:lnTo>
                  <a:pt x="253502" y="160143"/>
                </a:lnTo>
                <a:lnTo>
                  <a:pt x="232103" y="205540"/>
                </a:lnTo>
                <a:lnTo>
                  <a:pt x="197976" y="247391"/>
                </a:lnTo>
                <a:lnTo>
                  <a:pt x="196718" y="248245"/>
                </a:lnTo>
                <a:close/>
              </a:path>
            </a:pathLst>
          </a:custGeom>
          <a:solidFill>
            <a:srgbClr val="000000"/>
          </a:solidFill>
        </p:spPr>
        <p:txBody>
          <a:bodyPr wrap="square" lIns="0" tIns="0" rIns="0" bIns="0" rtlCol="0"/>
          <a:lstStyle/>
          <a:p/>
        </p:txBody>
      </p:sp>
      <p:sp>
        <p:nvSpPr>
          <p:cNvPr id="8" name="object 8" descr=""/>
          <p:cNvSpPr/>
          <p:nvPr/>
        </p:nvSpPr>
        <p:spPr>
          <a:xfrm>
            <a:off x="2019299" y="4491037"/>
            <a:ext cx="1666875" cy="0"/>
          </a:xfrm>
          <a:custGeom>
            <a:avLst/>
            <a:gdLst/>
            <a:ahLst/>
            <a:cxnLst/>
            <a:rect l="l" t="t" r="r" b="b"/>
            <a:pathLst>
              <a:path w="1666875" h="0">
                <a:moveTo>
                  <a:pt x="0" y="0"/>
                </a:moveTo>
                <a:lnTo>
                  <a:pt x="1666874" y="0"/>
                </a:lnTo>
              </a:path>
            </a:pathLst>
          </a:custGeom>
          <a:ln w="9524">
            <a:solidFill>
              <a:srgbClr val="0081EC"/>
            </a:solidFill>
            <a:prstDash val="sysDot"/>
          </a:ln>
        </p:spPr>
        <p:txBody>
          <a:bodyPr wrap="square" lIns="0" tIns="0" rIns="0" bIns="0" rtlCol="0"/>
          <a:lstStyle/>
          <a:p/>
        </p:txBody>
      </p:sp>
      <p:sp>
        <p:nvSpPr>
          <p:cNvPr id="9" name="object 9" descr=""/>
          <p:cNvSpPr/>
          <p:nvPr/>
        </p:nvSpPr>
        <p:spPr>
          <a:xfrm>
            <a:off x="6267449" y="4491037"/>
            <a:ext cx="1733550" cy="0"/>
          </a:xfrm>
          <a:custGeom>
            <a:avLst/>
            <a:gdLst/>
            <a:ahLst/>
            <a:cxnLst/>
            <a:rect l="l" t="t" r="r" b="b"/>
            <a:pathLst>
              <a:path w="1733550" h="0">
                <a:moveTo>
                  <a:pt x="0" y="0"/>
                </a:moveTo>
                <a:lnTo>
                  <a:pt x="1733549" y="0"/>
                </a:lnTo>
              </a:path>
            </a:pathLst>
          </a:custGeom>
          <a:ln w="9524">
            <a:solidFill>
              <a:srgbClr val="0081EC"/>
            </a:solidFill>
            <a:prstDash val="sysDot"/>
          </a:ln>
        </p:spPr>
        <p:txBody>
          <a:bodyPr wrap="square" lIns="0" tIns="0" rIns="0" bIns="0" rtlCol="0"/>
          <a:lstStyle/>
          <a:p/>
        </p:txBody>
      </p:sp>
      <p:sp>
        <p:nvSpPr>
          <p:cNvPr id="10" name="object 10" descr=""/>
          <p:cNvSpPr txBox="1"/>
          <p:nvPr/>
        </p:nvSpPr>
        <p:spPr>
          <a:xfrm>
            <a:off x="768349" y="1308771"/>
            <a:ext cx="10749915" cy="3396615"/>
          </a:xfrm>
          <a:prstGeom prst="rect">
            <a:avLst/>
          </a:prstGeom>
        </p:spPr>
        <p:txBody>
          <a:bodyPr wrap="square" lIns="0" tIns="12065" rIns="0" bIns="0" rtlCol="0" vert="horz">
            <a:spAutoFit/>
          </a:bodyPr>
          <a:lstStyle/>
          <a:p>
            <a:pPr marL="12700">
              <a:lnSpc>
                <a:spcPct val="100000"/>
              </a:lnSpc>
              <a:spcBef>
                <a:spcPts val="95"/>
              </a:spcBef>
            </a:pPr>
            <a:r>
              <a:rPr dirty="0" sz="1550" spc="-210" i="1">
                <a:solidFill>
                  <a:srgbClr val="4A5462"/>
                </a:solidFill>
                <a:latin typeface="Meiryo"/>
                <a:cs typeface="Meiryo"/>
              </a:rPr>
              <a:t>産業廃棄物の計量票を電⼦保存する際、</a:t>
            </a:r>
            <a:r>
              <a:rPr dirty="0" sz="1600" spc="-260" i="1">
                <a:solidFill>
                  <a:srgbClr val="4A5462"/>
                </a:solidFill>
                <a:latin typeface="Meiryo"/>
                <a:cs typeface="Meiryo"/>
              </a:rPr>
              <a:t>法令遵守</a:t>
            </a:r>
            <a:r>
              <a:rPr dirty="0" sz="1550" spc="-204" i="1">
                <a:solidFill>
                  <a:srgbClr val="4A5462"/>
                </a:solidFill>
                <a:latin typeface="Meiryo"/>
                <a:cs typeface="Meiryo"/>
              </a:rPr>
              <a:t>のためには何に気をつければいいのでしょうか？</a:t>
            </a:r>
            <a:endParaRPr sz="1550">
              <a:latin typeface="Meiryo"/>
              <a:cs typeface="Meiryo"/>
            </a:endParaRPr>
          </a:p>
          <a:p>
            <a:pPr marL="184150">
              <a:lnSpc>
                <a:spcPct val="100000"/>
              </a:lnSpc>
              <a:spcBef>
                <a:spcPts val="2355"/>
              </a:spcBef>
            </a:pPr>
            <a:r>
              <a:rPr dirty="0" sz="2050" spc="-335">
                <a:latin typeface="SimSun"/>
                <a:cs typeface="SimSun"/>
              </a:rPr>
              <a:t>タイムスタンプと真</a:t>
            </a:r>
            <a:r>
              <a:rPr dirty="0" sz="2050" spc="-310">
                <a:latin typeface="Meiryo"/>
                <a:cs typeface="Meiryo"/>
              </a:rPr>
              <a:t>実</a:t>
            </a:r>
            <a:r>
              <a:rPr dirty="0" sz="2050" spc="-315">
                <a:latin typeface="SimSun"/>
                <a:cs typeface="SimSun"/>
              </a:rPr>
              <a:t>性の確保</a:t>
            </a:r>
            <a:endParaRPr sz="2050">
              <a:latin typeface="SimSun"/>
              <a:cs typeface="SimSun"/>
            </a:endParaRPr>
          </a:p>
          <a:p>
            <a:pPr marL="184150" marR="64135">
              <a:lnSpc>
                <a:spcPct val="101899"/>
              </a:lnSpc>
              <a:spcBef>
                <a:spcPts val="455"/>
              </a:spcBef>
            </a:pPr>
            <a:r>
              <a:rPr dirty="0" sz="1350" spc="-165">
                <a:latin typeface="SimSun"/>
                <a:cs typeface="SimSun"/>
              </a:rPr>
              <a:t>スキャン後すぐに</a:t>
            </a:r>
            <a:r>
              <a:rPr dirty="0" sz="1350" spc="-180">
                <a:solidFill>
                  <a:srgbClr val="0066BA"/>
                </a:solidFill>
                <a:latin typeface="SimSun"/>
                <a:cs typeface="SimSun"/>
              </a:rPr>
              <a:t>タイムスタンプを付与</a:t>
            </a:r>
            <a:r>
              <a:rPr dirty="0" sz="1350" spc="-165">
                <a:latin typeface="SimSun"/>
                <a:cs typeface="SimSun"/>
              </a:rPr>
              <a:t>し、</a:t>
            </a:r>
            <a:r>
              <a:rPr dirty="0" sz="1350" spc="-165">
                <a:solidFill>
                  <a:srgbClr val="0066BA"/>
                </a:solidFill>
                <a:latin typeface="SimSun"/>
                <a:cs typeface="SimSun"/>
              </a:rPr>
              <a:t>改</a:t>
            </a:r>
            <a:r>
              <a:rPr dirty="0" sz="1350" spc="-165">
                <a:solidFill>
                  <a:srgbClr val="0066BA"/>
                </a:solidFill>
                <a:latin typeface="PMingLiU"/>
                <a:cs typeface="PMingLiU"/>
              </a:rPr>
              <a:t>ざ</a:t>
            </a:r>
            <a:r>
              <a:rPr dirty="0" sz="1350" spc="-165">
                <a:solidFill>
                  <a:srgbClr val="0066BA"/>
                </a:solidFill>
                <a:latin typeface="SimSun"/>
                <a:cs typeface="SimSun"/>
              </a:rPr>
              <a:t>ん防</a:t>
            </a:r>
            <a:r>
              <a:rPr dirty="0" sz="1350" spc="-165">
                <a:solidFill>
                  <a:srgbClr val="0066BA"/>
                </a:solidFill>
                <a:latin typeface="Meiryo"/>
                <a:cs typeface="Meiryo"/>
              </a:rPr>
              <a:t>⽌</a:t>
            </a:r>
            <a:r>
              <a:rPr dirty="0" sz="1350" spc="-165">
                <a:solidFill>
                  <a:srgbClr val="0066BA"/>
                </a:solidFill>
                <a:latin typeface="SimSun"/>
                <a:cs typeface="SimSun"/>
              </a:rPr>
              <a:t>措置</a:t>
            </a:r>
            <a:r>
              <a:rPr dirty="0" sz="1350" spc="-180">
                <a:latin typeface="SimSun"/>
                <a:cs typeface="SimSun"/>
              </a:rPr>
              <a:t>を講じることが重要です。電</a:t>
            </a:r>
            <a:r>
              <a:rPr dirty="0" sz="1350" spc="-165">
                <a:latin typeface="Meiryo"/>
                <a:cs typeface="Meiryo"/>
              </a:rPr>
              <a:t>⼦</a:t>
            </a:r>
            <a:r>
              <a:rPr dirty="0" sz="1350" spc="-165">
                <a:latin typeface="SimSun"/>
                <a:cs typeface="SimSun"/>
              </a:rPr>
              <a:t>帳簿保</a:t>
            </a:r>
            <a:r>
              <a:rPr dirty="0" sz="1350" spc="-165">
                <a:latin typeface="Meiryo"/>
                <a:cs typeface="Meiryo"/>
              </a:rPr>
              <a:t>存</a:t>
            </a:r>
            <a:r>
              <a:rPr dirty="0" sz="1350" spc="-165">
                <a:latin typeface="SimSun"/>
                <a:cs typeface="SimSun"/>
              </a:rPr>
              <a:t>法では、スキャンした書類の真</a:t>
            </a:r>
            <a:r>
              <a:rPr dirty="0" sz="1350" spc="-165">
                <a:latin typeface="Meiryo"/>
                <a:cs typeface="Meiryo"/>
              </a:rPr>
              <a:t>実</a:t>
            </a:r>
            <a:r>
              <a:rPr dirty="0" sz="1350" spc="-165">
                <a:latin typeface="SimSun"/>
                <a:cs typeface="SimSun"/>
              </a:rPr>
              <a:t>性を担保するための</a:t>
            </a:r>
            <a:r>
              <a:rPr dirty="0" sz="1350" spc="-180">
                <a:latin typeface="SimSun"/>
                <a:cs typeface="SimSun"/>
              </a:rPr>
              <a:t>措置が義務付けられています。</a:t>
            </a:r>
            <a:endParaRPr sz="1350">
              <a:latin typeface="SimSun"/>
              <a:cs typeface="SimSun"/>
            </a:endParaRPr>
          </a:p>
          <a:p>
            <a:pPr>
              <a:lnSpc>
                <a:spcPct val="100000"/>
              </a:lnSpc>
              <a:spcBef>
                <a:spcPts val="245"/>
              </a:spcBef>
            </a:pPr>
            <a:endParaRPr sz="1200">
              <a:latin typeface="SimSun"/>
              <a:cs typeface="SimSun"/>
            </a:endParaRPr>
          </a:p>
          <a:p>
            <a:pPr marL="184150">
              <a:lnSpc>
                <a:spcPct val="100000"/>
              </a:lnSpc>
            </a:pPr>
            <a:r>
              <a:rPr dirty="0" sz="2050" spc="-310">
                <a:latin typeface="SimSun"/>
                <a:cs typeface="SimSun"/>
              </a:rPr>
              <a:t>適切な解像度と保</a:t>
            </a:r>
            <a:r>
              <a:rPr dirty="0" sz="2050" spc="-310">
                <a:latin typeface="Meiryo"/>
                <a:cs typeface="Meiryo"/>
              </a:rPr>
              <a:t>存</a:t>
            </a:r>
            <a:r>
              <a:rPr dirty="0" sz="2050" spc="-320">
                <a:latin typeface="SimSun"/>
                <a:cs typeface="SimSun"/>
              </a:rPr>
              <a:t>形式</a:t>
            </a:r>
            <a:endParaRPr sz="2050">
              <a:latin typeface="SimSun"/>
              <a:cs typeface="SimSun"/>
            </a:endParaRPr>
          </a:p>
          <a:p>
            <a:pPr marL="184150" marR="66040">
              <a:lnSpc>
                <a:spcPct val="101899"/>
              </a:lnSpc>
              <a:spcBef>
                <a:spcPts val="459"/>
              </a:spcBef>
            </a:pPr>
            <a:r>
              <a:rPr dirty="0" sz="1350" spc="-165">
                <a:latin typeface="SimSun"/>
                <a:cs typeface="SimSun"/>
              </a:rPr>
              <a:t>法令では</a:t>
            </a:r>
            <a:r>
              <a:rPr dirty="0" u="dash" sz="1200" spc="-10" b="1">
                <a:solidFill>
                  <a:srgbClr val="0066BA"/>
                </a:solidFill>
                <a:uFill>
                  <a:solidFill>
                    <a:srgbClr val="0081EC"/>
                  </a:solidFill>
                </a:uFill>
                <a:latin typeface="DejaVu Sans"/>
                <a:cs typeface="DejaVu Sans"/>
              </a:rPr>
              <a:t>200dpi</a:t>
            </a:r>
            <a:r>
              <a:rPr dirty="0" u="dash" sz="1350" spc="-165">
                <a:solidFill>
                  <a:srgbClr val="0066BA"/>
                </a:solidFill>
                <a:uFill>
                  <a:solidFill>
                    <a:srgbClr val="0081EC"/>
                  </a:solidFill>
                </a:uFill>
                <a:latin typeface="SimSun"/>
                <a:cs typeface="SimSun"/>
              </a:rPr>
              <a:t>以上</a:t>
            </a:r>
            <a:r>
              <a:rPr dirty="0" u="dash" sz="1350" spc="-165">
                <a:solidFill>
                  <a:srgbClr val="0066BA"/>
                </a:solidFill>
                <a:uFill>
                  <a:solidFill>
                    <a:srgbClr val="0081EC"/>
                  </a:solidFill>
                </a:uFill>
                <a:latin typeface="PMingLiU"/>
                <a:cs typeface="PMingLiU"/>
              </a:rPr>
              <a:t>の</a:t>
            </a:r>
            <a:r>
              <a:rPr dirty="0" u="dash" sz="1350" spc="-165">
                <a:solidFill>
                  <a:srgbClr val="0066BA"/>
                </a:solidFill>
                <a:uFill>
                  <a:solidFill>
                    <a:srgbClr val="0081EC"/>
                  </a:solidFill>
                </a:uFill>
                <a:latin typeface="SimSun"/>
                <a:cs typeface="SimSun"/>
              </a:rPr>
              <a:t>解像度</a:t>
            </a:r>
            <a:r>
              <a:rPr dirty="0" u="none" sz="1350" spc="-195">
                <a:latin typeface="SimSun"/>
                <a:cs typeface="SimSun"/>
              </a:rPr>
              <a:t>が必要です。カラーまたはグレースケールで保</a:t>
            </a:r>
            <a:r>
              <a:rPr dirty="0" u="none" sz="1350" spc="-165">
                <a:latin typeface="Meiryo"/>
                <a:cs typeface="Meiryo"/>
              </a:rPr>
              <a:t>存</a:t>
            </a:r>
            <a:r>
              <a:rPr dirty="0" u="none" sz="1350" spc="-170">
                <a:latin typeface="SimSun"/>
                <a:cs typeface="SimSun"/>
              </a:rPr>
              <a:t>し、後から検索できるよう</a:t>
            </a:r>
            <a:r>
              <a:rPr dirty="0" u="dash" sz="1350" spc="-165">
                <a:solidFill>
                  <a:srgbClr val="0066BA"/>
                </a:solidFill>
                <a:uFill>
                  <a:solidFill>
                    <a:srgbClr val="0081EC"/>
                  </a:solidFill>
                </a:uFill>
                <a:latin typeface="SimSun"/>
                <a:cs typeface="SimSun"/>
              </a:rPr>
              <a:t>検索可能</a:t>
            </a:r>
            <a:r>
              <a:rPr dirty="0" u="dash" sz="1200" spc="-10" b="1">
                <a:solidFill>
                  <a:srgbClr val="0066BA"/>
                </a:solidFill>
                <a:uFill>
                  <a:solidFill>
                    <a:srgbClr val="0081EC"/>
                  </a:solidFill>
                </a:uFill>
                <a:latin typeface="DejaVu Sans"/>
                <a:cs typeface="DejaVu Sans"/>
              </a:rPr>
              <a:t>PDF</a:t>
            </a:r>
            <a:r>
              <a:rPr dirty="0" u="dash" sz="1350" spc="-165">
                <a:solidFill>
                  <a:srgbClr val="0066BA"/>
                </a:solidFill>
                <a:uFill>
                  <a:solidFill>
                    <a:srgbClr val="0081EC"/>
                  </a:solidFill>
                </a:uFill>
                <a:latin typeface="SimSun"/>
                <a:cs typeface="SimSun"/>
              </a:rPr>
              <a:t>形式</a:t>
            </a:r>
            <a:r>
              <a:rPr dirty="0" u="none" sz="1350" spc="-165">
                <a:latin typeface="SimSun"/>
                <a:cs typeface="SimSun"/>
              </a:rPr>
              <a:t>での保</a:t>
            </a:r>
            <a:r>
              <a:rPr dirty="0" u="none" sz="1350" spc="-165">
                <a:latin typeface="Meiryo"/>
                <a:cs typeface="Meiryo"/>
              </a:rPr>
              <a:t>存</a:t>
            </a:r>
            <a:r>
              <a:rPr dirty="0" u="none" sz="1350" spc="-185">
                <a:latin typeface="SimSun"/>
                <a:cs typeface="SimSun"/>
              </a:rPr>
              <a:t>が推奨されます。デ</a:t>
            </a:r>
            <a:r>
              <a:rPr dirty="0" u="none" sz="1350" spc="-170">
                <a:latin typeface="SimSun"/>
                <a:cs typeface="SimSun"/>
              </a:rPr>
              <a:t>ータの可読性と検索性を確保しましょう。</a:t>
            </a:r>
            <a:endParaRPr sz="1350">
              <a:latin typeface="SimSun"/>
              <a:cs typeface="SimSun"/>
            </a:endParaRPr>
          </a:p>
          <a:p>
            <a:pPr>
              <a:lnSpc>
                <a:spcPct val="100000"/>
              </a:lnSpc>
              <a:spcBef>
                <a:spcPts val="245"/>
              </a:spcBef>
            </a:pPr>
            <a:endParaRPr sz="1200">
              <a:latin typeface="SimSun"/>
              <a:cs typeface="SimSun"/>
            </a:endParaRPr>
          </a:p>
          <a:p>
            <a:pPr marL="184150">
              <a:lnSpc>
                <a:spcPct val="100000"/>
              </a:lnSpc>
            </a:pPr>
            <a:r>
              <a:rPr dirty="0" sz="2050" spc="-330">
                <a:latin typeface="SimSun"/>
                <a:cs typeface="SimSun"/>
              </a:rPr>
              <a:t>アクセス権限と保</a:t>
            </a:r>
            <a:r>
              <a:rPr dirty="0" sz="2050" spc="-310">
                <a:latin typeface="Meiryo"/>
                <a:cs typeface="Meiryo"/>
              </a:rPr>
              <a:t>存</a:t>
            </a:r>
            <a:r>
              <a:rPr dirty="0" sz="2050" spc="-315">
                <a:latin typeface="SimSun"/>
                <a:cs typeface="SimSun"/>
              </a:rPr>
              <a:t>期間の管理</a:t>
            </a:r>
            <a:endParaRPr sz="2050">
              <a:latin typeface="SimSun"/>
              <a:cs typeface="SimSun"/>
            </a:endParaRPr>
          </a:p>
          <a:p>
            <a:pPr marL="184150" marR="5080">
              <a:lnSpc>
                <a:spcPct val="101899"/>
              </a:lnSpc>
              <a:spcBef>
                <a:spcPts val="459"/>
              </a:spcBef>
            </a:pPr>
            <a:r>
              <a:rPr dirty="0" sz="1350" spc="-165">
                <a:latin typeface="SimSun"/>
                <a:cs typeface="SimSun"/>
              </a:rPr>
              <a:t>電</a:t>
            </a:r>
            <a:r>
              <a:rPr dirty="0" sz="1350" spc="-165">
                <a:latin typeface="Meiryo"/>
                <a:cs typeface="Meiryo"/>
              </a:rPr>
              <a:t>⼦</a:t>
            </a:r>
            <a:r>
              <a:rPr dirty="0" sz="1350" spc="-165">
                <a:latin typeface="SimSun"/>
                <a:cs typeface="SimSun"/>
              </a:rPr>
              <a:t>データには</a:t>
            </a:r>
            <a:r>
              <a:rPr dirty="0" sz="1350" spc="-165">
                <a:solidFill>
                  <a:srgbClr val="0066BA"/>
                </a:solidFill>
                <a:latin typeface="SimSun"/>
                <a:cs typeface="SimSun"/>
              </a:rPr>
              <a:t>適切</a:t>
            </a:r>
            <a:r>
              <a:rPr dirty="0" sz="1350" spc="-165">
                <a:solidFill>
                  <a:srgbClr val="0066BA"/>
                </a:solidFill>
                <a:latin typeface="PMingLiU"/>
                <a:cs typeface="PMingLiU"/>
              </a:rPr>
              <a:t>な</a:t>
            </a:r>
            <a:r>
              <a:rPr dirty="0" sz="1350" spc="-180">
                <a:solidFill>
                  <a:srgbClr val="0066BA"/>
                </a:solidFill>
                <a:latin typeface="SimSun"/>
                <a:cs typeface="SimSun"/>
              </a:rPr>
              <a:t>アクセス権限設定</a:t>
            </a:r>
            <a:r>
              <a:rPr dirty="0" sz="1350" spc="-190">
                <a:latin typeface="SimSun"/>
                <a:cs typeface="SimSun"/>
              </a:rPr>
              <a:t>が必要です。また産業廃棄物管理票は</a:t>
            </a:r>
            <a:r>
              <a:rPr dirty="0" sz="1350" spc="-165">
                <a:solidFill>
                  <a:srgbClr val="0066BA"/>
                </a:solidFill>
                <a:latin typeface="SimSun"/>
                <a:cs typeface="SimSun"/>
              </a:rPr>
              <a:t>法定保存期間</a:t>
            </a:r>
            <a:r>
              <a:rPr dirty="0" sz="1350" spc="-90">
                <a:solidFill>
                  <a:srgbClr val="0066BA"/>
                </a:solidFill>
                <a:latin typeface="SimSun"/>
                <a:cs typeface="SimSun"/>
              </a:rPr>
              <a:t>（</a:t>
            </a:r>
            <a:r>
              <a:rPr dirty="0" sz="1200" spc="-90" b="1">
                <a:solidFill>
                  <a:srgbClr val="0066BA"/>
                </a:solidFill>
                <a:latin typeface="DejaVu Sans"/>
                <a:cs typeface="DejaVu Sans"/>
              </a:rPr>
              <a:t>5</a:t>
            </a:r>
            <a:r>
              <a:rPr dirty="0" sz="1350" spc="-165">
                <a:solidFill>
                  <a:srgbClr val="0066BA"/>
                </a:solidFill>
                <a:latin typeface="PMingLiU"/>
                <a:cs typeface="PMingLiU"/>
              </a:rPr>
              <a:t>〜</a:t>
            </a:r>
            <a:r>
              <a:rPr dirty="0" sz="1200" spc="-10" b="1">
                <a:solidFill>
                  <a:srgbClr val="0066BA"/>
                </a:solidFill>
                <a:latin typeface="DejaVu Sans"/>
                <a:cs typeface="DejaVu Sans"/>
              </a:rPr>
              <a:t>7</a:t>
            </a:r>
            <a:r>
              <a:rPr dirty="0" sz="1350" spc="-165">
                <a:solidFill>
                  <a:srgbClr val="0066BA"/>
                </a:solidFill>
                <a:latin typeface="SimSun"/>
                <a:cs typeface="SimSun"/>
              </a:rPr>
              <a:t>年）</a:t>
            </a:r>
            <a:r>
              <a:rPr dirty="0" sz="1350" spc="-165">
                <a:latin typeface="SimSun"/>
                <a:cs typeface="SimSun"/>
              </a:rPr>
              <a:t>の遵</a:t>
            </a:r>
            <a:r>
              <a:rPr dirty="0" sz="1350" spc="-165">
                <a:latin typeface="Meiryo"/>
                <a:cs typeface="Meiryo"/>
              </a:rPr>
              <a:t>守</a:t>
            </a:r>
            <a:r>
              <a:rPr dirty="0" sz="1350" spc="-165">
                <a:latin typeface="SimSun"/>
                <a:cs typeface="SimSun"/>
              </a:rPr>
              <a:t>が求められるため、</a:t>
            </a:r>
            <a:r>
              <a:rPr dirty="0" sz="1350" spc="-165">
                <a:latin typeface="Meiryo"/>
                <a:cs typeface="Meiryo"/>
              </a:rPr>
              <a:t>⻑</a:t>
            </a:r>
            <a:r>
              <a:rPr dirty="0" sz="1350" spc="-165">
                <a:latin typeface="SimSun"/>
                <a:cs typeface="SimSun"/>
              </a:rPr>
              <a:t>期保</a:t>
            </a:r>
            <a:r>
              <a:rPr dirty="0" sz="1350" spc="-165">
                <a:latin typeface="Meiryo"/>
                <a:cs typeface="Meiryo"/>
              </a:rPr>
              <a:t>存</a:t>
            </a:r>
            <a:r>
              <a:rPr dirty="0" sz="1350" spc="-165">
                <a:latin typeface="SimSun"/>
                <a:cs typeface="SimSun"/>
              </a:rPr>
              <a:t>に対応したシス</a:t>
            </a:r>
            <a:r>
              <a:rPr dirty="0" sz="1350" spc="-195">
                <a:latin typeface="SimSun"/>
                <a:cs typeface="SimSun"/>
              </a:rPr>
              <a:t>テム構築が重要となります。</a:t>
            </a:r>
            <a:endParaRPr sz="1350">
              <a:latin typeface="SimSun"/>
              <a:cs typeface="SimSun"/>
            </a:endParaRPr>
          </a:p>
        </p:txBody>
      </p:sp>
      <p:sp>
        <p:nvSpPr>
          <p:cNvPr id="12" name="object 12"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2"/>
              </a:rPr>
              <a:t>kurojica.com/ai-</a:t>
            </a:r>
            <a:r>
              <a:rPr dirty="0" sz="1050" spc="-10">
                <a:solidFill>
                  <a:srgbClr val="64738B"/>
                </a:solidFill>
                <a:latin typeface="Liberation Sans"/>
                <a:cs typeface="Liberation Sans"/>
                <a:hlinkClick r:id="rId2"/>
              </a:rPr>
              <a:t>document</a:t>
            </a:r>
            <a:endParaRPr sz="1050">
              <a:latin typeface="Liberation Sans"/>
              <a:cs typeface="Liberation Sans"/>
            </a:endParaRPr>
          </a:p>
        </p:txBody>
      </p:sp>
      <p:sp>
        <p:nvSpPr>
          <p:cNvPr id="13" name="object 13"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11" name="object 11"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descr=""/>
          <p:cNvSpPr/>
          <p:nvPr/>
        </p:nvSpPr>
        <p:spPr>
          <a:xfrm>
            <a:off x="0" y="0"/>
            <a:ext cx="12192000" cy="6858000"/>
          </a:xfrm>
          <a:custGeom>
            <a:avLst/>
            <a:gdLst/>
            <a:ahLst/>
            <a:cxnLst/>
            <a:rect l="l" t="t" r="r" b="b"/>
            <a:pathLst>
              <a:path w="12192000" h="6858000">
                <a:moveTo>
                  <a:pt x="12191999" y="6857999"/>
                </a:moveTo>
                <a:lnTo>
                  <a:pt x="0" y="6857999"/>
                </a:lnTo>
                <a:lnTo>
                  <a:pt x="0" y="0"/>
                </a:lnTo>
                <a:lnTo>
                  <a:pt x="12191999" y="0"/>
                </a:lnTo>
                <a:lnTo>
                  <a:pt x="12191999" y="6857999"/>
                </a:lnTo>
                <a:close/>
              </a:path>
            </a:pathLst>
          </a:custGeom>
          <a:solidFill>
            <a:srgbClr val="F5F9FF"/>
          </a:solidFill>
        </p:spPr>
        <p:txBody>
          <a:bodyPr wrap="square" lIns="0" tIns="0" rIns="0" bIns="0" rtlCol="0"/>
          <a:lstStyle/>
          <a:p/>
        </p:txBody>
      </p:sp>
      <p:sp>
        <p:nvSpPr>
          <p:cNvPr id="3" name="object 3" descr=""/>
          <p:cNvSpPr/>
          <p:nvPr/>
        </p:nvSpPr>
        <p:spPr>
          <a:xfrm>
            <a:off x="609599" y="1257299"/>
            <a:ext cx="666750" cy="38100"/>
          </a:xfrm>
          <a:custGeom>
            <a:avLst/>
            <a:gdLst/>
            <a:ahLst/>
            <a:cxnLst/>
            <a:rect l="l" t="t" r="r" b="b"/>
            <a:pathLst>
              <a:path w="666750" h="38100">
                <a:moveTo>
                  <a:pt x="666749" y="38099"/>
                </a:moveTo>
                <a:lnTo>
                  <a:pt x="0" y="38099"/>
                </a:lnTo>
                <a:lnTo>
                  <a:pt x="0" y="0"/>
                </a:lnTo>
                <a:lnTo>
                  <a:pt x="666749" y="0"/>
                </a:lnTo>
                <a:lnTo>
                  <a:pt x="666749" y="38099"/>
                </a:lnTo>
                <a:close/>
              </a:path>
            </a:pathLst>
          </a:custGeom>
          <a:solidFill>
            <a:srgbClr val="0081EC"/>
          </a:solidFill>
        </p:spPr>
        <p:txBody>
          <a:bodyPr wrap="square" lIns="0" tIns="0" rIns="0" bIns="0" rtlCol="0"/>
          <a:lstStyle/>
          <a:p/>
        </p:txBody>
      </p:sp>
      <p:grpSp>
        <p:nvGrpSpPr>
          <p:cNvPr id="4" name="object 4" descr=""/>
          <p:cNvGrpSpPr/>
          <p:nvPr/>
        </p:nvGrpSpPr>
        <p:grpSpPr>
          <a:xfrm>
            <a:off x="609599" y="2819399"/>
            <a:ext cx="10972800" cy="1562100"/>
            <a:chOff x="609599" y="2819399"/>
            <a:chExt cx="10972800" cy="1562100"/>
          </a:xfrm>
        </p:grpSpPr>
        <p:sp>
          <p:nvSpPr>
            <p:cNvPr id="5" name="object 5" descr=""/>
            <p:cNvSpPr/>
            <p:nvPr/>
          </p:nvSpPr>
          <p:spPr>
            <a:xfrm>
              <a:off x="628649" y="2819399"/>
              <a:ext cx="10953750" cy="1562100"/>
            </a:xfrm>
            <a:custGeom>
              <a:avLst/>
              <a:gdLst/>
              <a:ahLst/>
              <a:cxnLst/>
              <a:rect l="l" t="t" r="r" b="b"/>
              <a:pathLst>
                <a:path w="10953750" h="1562100">
                  <a:moveTo>
                    <a:pt x="10882552" y="1562099"/>
                  </a:moveTo>
                  <a:lnTo>
                    <a:pt x="53397" y="1562099"/>
                  </a:lnTo>
                  <a:lnTo>
                    <a:pt x="49680" y="1561611"/>
                  </a:lnTo>
                  <a:lnTo>
                    <a:pt x="14085" y="1536243"/>
                  </a:lnTo>
                  <a:lnTo>
                    <a:pt x="366" y="1495858"/>
                  </a:lnTo>
                  <a:lnTo>
                    <a:pt x="0" y="1490903"/>
                  </a:lnTo>
                  <a:lnTo>
                    <a:pt x="0" y="1485899"/>
                  </a:lnTo>
                  <a:lnTo>
                    <a:pt x="0" y="71196"/>
                  </a:lnTo>
                  <a:lnTo>
                    <a:pt x="11716" y="29705"/>
                  </a:lnTo>
                  <a:lnTo>
                    <a:pt x="42320" y="2440"/>
                  </a:lnTo>
                  <a:lnTo>
                    <a:pt x="53397" y="0"/>
                  </a:lnTo>
                  <a:lnTo>
                    <a:pt x="10882552" y="0"/>
                  </a:lnTo>
                  <a:lnTo>
                    <a:pt x="10924041" y="15621"/>
                  </a:lnTo>
                  <a:lnTo>
                    <a:pt x="10949861" y="51661"/>
                  </a:lnTo>
                  <a:lnTo>
                    <a:pt x="10953747" y="71196"/>
                  </a:lnTo>
                  <a:lnTo>
                    <a:pt x="10953747" y="1490903"/>
                  </a:lnTo>
                  <a:lnTo>
                    <a:pt x="10938125" y="1532393"/>
                  </a:lnTo>
                  <a:lnTo>
                    <a:pt x="10902086" y="1558213"/>
                  </a:lnTo>
                  <a:lnTo>
                    <a:pt x="10887506" y="1561611"/>
                  </a:lnTo>
                  <a:lnTo>
                    <a:pt x="10882552" y="1562099"/>
                  </a:lnTo>
                  <a:close/>
                </a:path>
              </a:pathLst>
            </a:custGeom>
            <a:solidFill>
              <a:srgbClr val="FFFFFF"/>
            </a:solidFill>
          </p:spPr>
          <p:txBody>
            <a:bodyPr wrap="square" lIns="0" tIns="0" rIns="0" bIns="0" rtlCol="0"/>
            <a:lstStyle/>
            <a:p/>
          </p:txBody>
        </p:sp>
        <p:sp>
          <p:nvSpPr>
            <p:cNvPr id="6" name="object 6" descr=""/>
            <p:cNvSpPr/>
            <p:nvPr/>
          </p:nvSpPr>
          <p:spPr>
            <a:xfrm>
              <a:off x="609599" y="2819677"/>
              <a:ext cx="70485" cy="1562100"/>
            </a:xfrm>
            <a:custGeom>
              <a:avLst/>
              <a:gdLst/>
              <a:ahLst/>
              <a:cxnLst/>
              <a:rect l="l" t="t" r="r" b="b"/>
              <a:pathLst>
                <a:path w="70484" h="1562100">
                  <a:moveTo>
                    <a:pt x="70450" y="1561544"/>
                  </a:moveTo>
                  <a:lnTo>
                    <a:pt x="33857" y="1548991"/>
                  </a:lnTo>
                  <a:lnTo>
                    <a:pt x="5800" y="1514782"/>
                  </a:lnTo>
                  <a:lnTo>
                    <a:pt x="0" y="1485622"/>
                  </a:lnTo>
                  <a:lnTo>
                    <a:pt x="0" y="75922"/>
                  </a:lnTo>
                  <a:lnTo>
                    <a:pt x="12830" y="33579"/>
                  </a:lnTo>
                  <a:lnTo>
                    <a:pt x="47039" y="5522"/>
                  </a:lnTo>
                  <a:lnTo>
                    <a:pt x="70449" y="0"/>
                  </a:lnTo>
                  <a:lnTo>
                    <a:pt x="66287" y="1655"/>
                  </a:lnTo>
                  <a:lnTo>
                    <a:pt x="56951" y="9389"/>
                  </a:lnTo>
                  <a:lnTo>
                    <a:pt x="41000" y="46761"/>
                  </a:lnTo>
                  <a:lnTo>
                    <a:pt x="38100" y="75922"/>
                  </a:lnTo>
                  <a:lnTo>
                    <a:pt x="38100" y="1485622"/>
                  </a:lnTo>
                  <a:lnTo>
                    <a:pt x="44514" y="1527964"/>
                  </a:lnTo>
                  <a:lnTo>
                    <a:pt x="66287" y="1559888"/>
                  </a:lnTo>
                  <a:lnTo>
                    <a:pt x="70450" y="1561544"/>
                  </a:lnTo>
                  <a:close/>
                </a:path>
              </a:pathLst>
            </a:custGeom>
            <a:solidFill>
              <a:srgbClr val="0081EC"/>
            </a:solidFill>
          </p:spPr>
          <p:txBody>
            <a:bodyPr wrap="square" lIns="0" tIns="0" rIns="0" bIns="0" rtlCol="0"/>
            <a:lstStyle/>
            <a:p/>
          </p:txBody>
        </p:sp>
      </p:grpSp>
      <p:sp>
        <p:nvSpPr>
          <p:cNvPr id="7" name="object 7" descr=""/>
          <p:cNvSpPr/>
          <p:nvPr/>
        </p:nvSpPr>
        <p:spPr>
          <a:xfrm>
            <a:off x="609599" y="4914899"/>
            <a:ext cx="10972800" cy="9525"/>
          </a:xfrm>
          <a:custGeom>
            <a:avLst/>
            <a:gdLst/>
            <a:ahLst/>
            <a:cxnLst/>
            <a:rect l="l" t="t" r="r" b="b"/>
            <a:pathLst>
              <a:path w="10972800" h="9525">
                <a:moveTo>
                  <a:pt x="10972799" y="9524"/>
                </a:moveTo>
                <a:lnTo>
                  <a:pt x="0" y="9524"/>
                </a:lnTo>
                <a:lnTo>
                  <a:pt x="0" y="0"/>
                </a:lnTo>
                <a:lnTo>
                  <a:pt x="10972799" y="0"/>
                </a:lnTo>
                <a:lnTo>
                  <a:pt x="10972799" y="9524"/>
                </a:lnTo>
                <a:close/>
              </a:path>
            </a:pathLst>
          </a:custGeom>
          <a:solidFill>
            <a:srgbClr val="E4E7EB"/>
          </a:solidFill>
        </p:spPr>
        <p:txBody>
          <a:bodyPr wrap="square" lIns="0" tIns="0" rIns="0" bIns="0" rtlCol="0"/>
          <a:lstStyle/>
          <a:p/>
        </p:txBody>
      </p:sp>
      <p:sp>
        <p:nvSpPr>
          <p:cNvPr id="8" name="object 8"/>
          <p:cNvSpPr txBox="1">
            <a:spLocks noGrp="1"/>
          </p:cNvSpPr>
          <p:nvPr>
            <p:ph type="title"/>
          </p:nvPr>
        </p:nvSpPr>
        <p:spPr>
          <a:xfrm>
            <a:off x="596899" y="688530"/>
            <a:ext cx="6012180" cy="418465"/>
          </a:xfrm>
          <a:prstGeom prst="rect"/>
        </p:spPr>
        <p:txBody>
          <a:bodyPr wrap="square" lIns="0" tIns="15875" rIns="0" bIns="0" rtlCol="0" vert="horz">
            <a:spAutoFit/>
          </a:bodyPr>
          <a:lstStyle/>
          <a:p>
            <a:pPr marL="12700">
              <a:lnSpc>
                <a:spcPct val="100000"/>
              </a:lnSpc>
              <a:spcBef>
                <a:spcPts val="125"/>
              </a:spcBef>
            </a:pPr>
            <a:r>
              <a:rPr dirty="0" spc="-385">
                <a:solidFill>
                  <a:srgbClr val="333333"/>
                </a:solidFill>
              </a:rPr>
              <a:t>書類管理のことなら 、私たちにご相談ください</a:t>
            </a:r>
          </a:p>
        </p:txBody>
      </p:sp>
      <p:sp>
        <p:nvSpPr>
          <p:cNvPr id="9" name="object 9" descr=""/>
          <p:cNvSpPr txBox="1"/>
          <p:nvPr/>
        </p:nvSpPr>
        <p:spPr>
          <a:xfrm>
            <a:off x="596899" y="1540522"/>
            <a:ext cx="7700009" cy="863600"/>
          </a:xfrm>
          <a:prstGeom prst="rect">
            <a:avLst/>
          </a:prstGeom>
        </p:spPr>
        <p:txBody>
          <a:bodyPr wrap="square" lIns="0" tIns="12065" rIns="0" bIns="0" rtlCol="0" vert="horz">
            <a:spAutoFit/>
          </a:bodyPr>
          <a:lstStyle/>
          <a:p>
            <a:pPr marL="12700" marR="5080">
              <a:lnSpc>
                <a:spcPct val="120800"/>
              </a:lnSpc>
              <a:spcBef>
                <a:spcPts val="95"/>
              </a:spcBef>
            </a:pPr>
            <a:r>
              <a:rPr dirty="0" sz="1500" spc="-150">
                <a:solidFill>
                  <a:srgbClr val="333333"/>
                </a:solidFill>
                <a:latin typeface="SimSun"/>
                <a:cs typeface="SimSun"/>
              </a:rPr>
              <a:t>私たちは</a:t>
            </a:r>
            <a:r>
              <a:rPr dirty="0" sz="1350">
                <a:solidFill>
                  <a:srgbClr val="333333"/>
                </a:solidFill>
                <a:latin typeface="Liberation Sans"/>
                <a:cs typeface="Liberation Sans"/>
              </a:rPr>
              <a:t>AI</a:t>
            </a:r>
            <a:r>
              <a:rPr dirty="0" sz="1500" spc="-150">
                <a:solidFill>
                  <a:srgbClr val="333333"/>
                </a:solidFill>
                <a:latin typeface="SimSun"/>
                <a:cs typeface="SimSun"/>
              </a:rPr>
              <a:t>が</a:t>
            </a:r>
            <a:r>
              <a:rPr dirty="0" sz="1350">
                <a:solidFill>
                  <a:srgbClr val="333333"/>
                </a:solidFill>
                <a:latin typeface="Liberation Sans"/>
                <a:cs typeface="Liberation Sans"/>
              </a:rPr>
              <a:t>PDF</a:t>
            </a:r>
            <a:r>
              <a:rPr dirty="0" sz="1500" spc="-150">
                <a:solidFill>
                  <a:srgbClr val="333333"/>
                </a:solidFill>
                <a:latin typeface="SimSun"/>
                <a:cs typeface="SimSun"/>
              </a:rPr>
              <a:t>書類の分類</a:t>
            </a:r>
            <a:r>
              <a:rPr dirty="0" sz="1500" spc="-150">
                <a:solidFill>
                  <a:srgbClr val="333333"/>
                </a:solidFill>
                <a:latin typeface="PMingLiU"/>
                <a:cs typeface="PMingLiU"/>
              </a:rPr>
              <a:t>‧</a:t>
            </a:r>
            <a:r>
              <a:rPr dirty="0" sz="1500" spc="-150">
                <a:solidFill>
                  <a:srgbClr val="333333"/>
                </a:solidFill>
                <a:latin typeface="Meiryo"/>
                <a:cs typeface="Meiryo"/>
              </a:rPr>
              <a:t>整</a:t>
            </a:r>
            <a:r>
              <a:rPr dirty="0" sz="1500" spc="-150">
                <a:solidFill>
                  <a:srgbClr val="333333"/>
                </a:solidFill>
                <a:latin typeface="SimSun"/>
                <a:cs typeface="SimSun"/>
              </a:rPr>
              <a:t>理</a:t>
            </a:r>
            <a:r>
              <a:rPr dirty="0" sz="1500" spc="-150">
                <a:solidFill>
                  <a:srgbClr val="333333"/>
                </a:solidFill>
                <a:latin typeface="PMingLiU"/>
                <a:cs typeface="PMingLiU"/>
              </a:rPr>
              <a:t>‧</a:t>
            </a:r>
            <a:r>
              <a:rPr dirty="0" sz="1500" spc="-150">
                <a:solidFill>
                  <a:srgbClr val="333333"/>
                </a:solidFill>
                <a:latin typeface="Meiryo"/>
                <a:cs typeface="Meiryo"/>
              </a:rPr>
              <a:t>要</a:t>
            </a:r>
            <a:r>
              <a:rPr dirty="0" sz="1500" spc="-150">
                <a:solidFill>
                  <a:srgbClr val="333333"/>
                </a:solidFill>
                <a:latin typeface="SimSun"/>
                <a:cs typeface="SimSun"/>
              </a:rPr>
              <a:t>約</a:t>
            </a:r>
            <a:r>
              <a:rPr dirty="0" sz="1500" spc="-150">
                <a:solidFill>
                  <a:srgbClr val="333333"/>
                </a:solidFill>
                <a:latin typeface="PMingLiU"/>
                <a:cs typeface="PMingLiU"/>
              </a:rPr>
              <a:t>を</a:t>
            </a:r>
            <a:r>
              <a:rPr dirty="0" sz="1500" spc="-150">
                <a:solidFill>
                  <a:srgbClr val="333333"/>
                </a:solidFill>
                <a:latin typeface="Meiryo"/>
                <a:cs typeface="Meiryo"/>
              </a:rPr>
              <a:t>⾃</a:t>
            </a:r>
            <a:r>
              <a:rPr dirty="0" sz="1500" spc="-150">
                <a:solidFill>
                  <a:srgbClr val="333333"/>
                </a:solidFill>
                <a:latin typeface="SimSun"/>
                <a:cs typeface="SimSun"/>
              </a:rPr>
              <a:t>動化す</a:t>
            </a:r>
            <a:r>
              <a:rPr dirty="0" sz="1500" spc="-150">
                <a:solidFill>
                  <a:srgbClr val="333333"/>
                </a:solidFill>
                <a:latin typeface="PMingLiU"/>
                <a:cs typeface="PMingLiU"/>
              </a:rPr>
              <a:t>る</a:t>
            </a:r>
            <a:r>
              <a:rPr dirty="0" sz="1500" spc="-150">
                <a:solidFill>
                  <a:srgbClr val="333333"/>
                </a:solidFill>
                <a:latin typeface="SimSun"/>
                <a:cs typeface="SimSun"/>
              </a:rPr>
              <a:t>「</a:t>
            </a:r>
            <a:r>
              <a:rPr dirty="0" sz="1500" spc="-150">
                <a:solidFill>
                  <a:srgbClr val="333333"/>
                </a:solidFill>
                <a:latin typeface="PMingLiU"/>
                <a:cs typeface="PMingLiU"/>
              </a:rPr>
              <a:t>クロジカ</a:t>
            </a:r>
            <a:r>
              <a:rPr dirty="0" sz="1350">
                <a:solidFill>
                  <a:srgbClr val="333333"/>
                </a:solidFill>
                <a:latin typeface="Liberation Sans"/>
                <a:cs typeface="Liberation Sans"/>
              </a:rPr>
              <a:t>AI</a:t>
            </a:r>
            <a:r>
              <a:rPr dirty="0" sz="1500" spc="-150">
                <a:solidFill>
                  <a:srgbClr val="333333"/>
                </a:solidFill>
                <a:latin typeface="SimSun"/>
                <a:cs typeface="SimSun"/>
              </a:rPr>
              <a:t>書類管理」</a:t>
            </a:r>
            <a:r>
              <a:rPr dirty="0" sz="1500" spc="-150">
                <a:solidFill>
                  <a:srgbClr val="333333"/>
                </a:solidFill>
                <a:latin typeface="PMingLiU"/>
                <a:cs typeface="PMingLiU"/>
              </a:rPr>
              <a:t>を</a:t>
            </a:r>
            <a:r>
              <a:rPr dirty="0" sz="1500" spc="-185">
                <a:solidFill>
                  <a:srgbClr val="333333"/>
                </a:solidFill>
                <a:latin typeface="SimSun"/>
                <a:cs typeface="SimSun"/>
              </a:rPr>
              <a:t>提供しています。</a:t>
            </a:r>
            <a:r>
              <a:rPr dirty="0" sz="1500" spc="-150">
                <a:solidFill>
                  <a:srgbClr val="333333"/>
                </a:solidFill>
                <a:latin typeface="SimSun"/>
                <a:cs typeface="SimSun"/>
              </a:rPr>
              <a:t>豊富な知</a:t>
            </a:r>
            <a:r>
              <a:rPr dirty="0" sz="1500" spc="-150">
                <a:solidFill>
                  <a:srgbClr val="333333"/>
                </a:solidFill>
                <a:latin typeface="Meiryo"/>
                <a:cs typeface="Meiryo"/>
              </a:rPr>
              <a:t>⾒</a:t>
            </a:r>
            <a:r>
              <a:rPr dirty="0" sz="1500" spc="-150">
                <a:solidFill>
                  <a:srgbClr val="333333"/>
                </a:solidFill>
                <a:latin typeface="PMingLiU"/>
                <a:cs typeface="PMingLiU"/>
              </a:rPr>
              <a:t>を</a:t>
            </a:r>
            <a:r>
              <a:rPr dirty="0" sz="1500" spc="-150">
                <a:solidFill>
                  <a:srgbClr val="333333"/>
                </a:solidFill>
                <a:latin typeface="SimSun"/>
                <a:cs typeface="SimSun"/>
              </a:rPr>
              <a:t>活かし、お客様の業務</a:t>
            </a:r>
            <a:r>
              <a:rPr dirty="0" sz="1500" spc="-150">
                <a:solidFill>
                  <a:srgbClr val="333333"/>
                </a:solidFill>
                <a:latin typeface="PMingLiU"/>
                <a:cs typeface="PMingLiU"/>
              </a:rPr>
              <a:t>フロー</a:t>
            </a:r>
            <a:r>
              <a:rPr dirty="0" sz="1500" spc="-150">
                <a:solidFill>
                  <a:srgbClr val="333333"/>
                </a:solidFill>
                <a:latin typeface="SimSun"/>
                <a:cs typeface="SimSun"/>
              </a:rPr>
              <a:t>に合った</a:t>
            </a:r>
            <a:r>
              <a:rPr dirty="0" sz="1350">
                <a:solidFill>
                  <a:srgbClr val="333333"/>
                </a:solidFill>
                <a:latin typeface="Liberation Sans"/>
                <a:cs typeface="Liberation Sans"/>
              </a:rPr>
              <a:t>AI</a:t>
            </a:r>
            <a:r>
              <a:rPr dirty="0" sz="1500" spc="-150">
                <a:solidFill>
                  <a:srgbClr val="333333"/>
                </a:solidFill>
                <a:latin typeface="SimSun"/>
                <a:cs typeface="SimSun"/>
              </a:rPr>
              <a:t>の連携</a:t>
            </a:r>
            <a:r>
              <a:rPr dirty="0" sz="1500" spc="-150">
                <a:solidFill>
                  <a:srgbClr val="333333"/>
                </a:solidFill>
                <a:latin typeface="Meiryo"/>
                <a:cs typeface="Meiryo"/>
              </a:rPr>
              <a:t>⽅</a:t>
            </a:r>
            <a:r>
              <a:rPr dirty="0" sz="1500" spc="-150">
                <a:solidFill>
                  <a:srgbClr val="333333"/>
                </a:solidFill>
                <a:latin typeface="SimSun"/>
                <a:cs typeface="SimSun"/>
              </a:rPr>
              <a:t>法</a:t>
            </a:r>
            <a:r>
              <a:rPr dirty="0" sz="1500" spc="-150">
                <a:solidFill>
                  <a:srgbClr val="333333"/>
                </a:solidFill>
                <a:latin typeface="PMingLiU"/>
                <a:cs typeface="PMingLiU"/>
              </a:rPr>
              <a:t>を</a:t>
            </a:r>
            <a:r>
              <a:rPr dirty="0" sz="1500" spc="-160">
                <a:solidFill>
                  <a:srgbClr val="333333"/>
                </a:solidFill>
                <a:latin typeface="SimSun"/>
                <a:cs typeface="SimSun"/>
              </a:rPr>
              <a:t>ご提案します。</a:t>
            </a:r>
            <a:endParaRPr sz="1500">
              <a:latin typeface="SimSun"/>
              <a:cs typeface="SimSun"/>
            </a:endParaRPr>
          </a:p>
          <a:p>
            <a:pPr marL="12700">
              <a:lnSpc>
                <a:spcPct val="100000"/>
              </a:lnSpc>
              <a:spcBef>
                <a:spcPts val="450"/>
              </a:spcBef>
            </a:pPr>
            <a:r>
              <a:rPr dirty="0" sz="1500" spc="-150">
                <a:solidFill>
                  <a:srgbClr val="333333"/>
                </a:solidFill>
                <a:latin typeface="SimSun"/>
                <a:cs typeface="SimSun"/>
              </a:rPr>
              <a:t>書類管理業務でお悩みの企業の</a:t>
            </a:r>
            <a:r>
              <a:rPr dirty="0" sz="1500" spc="-150">
                <a:solidFill>
                  <a:srgbClr val="333333"/>
                </a:solidFill>
                <a:latin typeface="Meiryo"/>
                <a:cs typeface="Meiryo"/>
              </a:rPr>
              <a:t>⽅</a:t>
            </a:r>
            <a:r>
              <a:rPr dirty="0" sz="1500" spc="-155">
                <a:solidFill>
                  <a:srgbClr val="333333"/>
                </a:solidFill>
                <a:latin typeface="SimSun"/>
                <a:cs typeface="SimSun"/>
              </a:rPr>
              <a:t>は、気軽にご相談ください。</a:t>
            </a:r>
            <a:endParaRPr sz="1500">
              <a:latin typeface="SimSun"/>
              <a:cs typeface="SimSun"/>
            </a:endParaRPr>
          </a:p>
        </p:txBody>
      </p:sp>
      <p:pic>
        <p:nvPicPr>
          <p:cNvPr id="10" name="object 10" descr=""/>
          <p:cNvPicPr/>
          <p:nvPr/>
        </p:nvPicPr>
        <p:blipFill>
          <a:blip r:embed="rId2" cstate="print"/>
          <a:stretch>
            <a:fillRect/>
          </a:stretch>
        </p:blipFill>
        <p:spPr>
          <a:xfrm>
            <a:off x="876300" y="3086099"/>
            <a:ext cx="142874" cy="190499"/>
          </a:xfrm>
          <a:prstGeom prst="rect">
            <a:avLst/>
          </a:prstGeom>
        </p:spPr>
      </p:pic>
      <p:sp>
        <p:nvSpPr>
          <p:cNvPr id="11" name="object 11" descr=""/>
          <p:cNvSpPr txBox="1"/>
          <p:nvPr/>
        </p:nvSpPr>
        <p:spPr>
          <a:xfrm>
            <a:off x="1120775" y="3017011"/>
            <a:ext cx="5168900" cy="287655"/>
          </a:xfrm>
          <a:prstGeom prst="rect">
            <a:avLst/>
          </a:prstGeom>
        </p:spPr>
        <p:txBody>
          <a:bodyPr wrap="square" lIns="0" tIns="14604" rIns="0" bIns="0" rtlCol="0" vert="horz">
            <a:spAutoFit/>
          </a:bodyPr>
          <a:lstStyle/>
          <a:p>
            <a:pPr marL="12700">
              <a:lnSpc>
                <a:spcPct val="100000"/>
              </a:lnSpc>
              <a:spcBef>
                <a:spcPts val="114"/>
              </a:spcBef>
            </a:pPr>
            <a:r>
              <a:rPr dirty="0" sz="1500" b="1">
                <a:solidFill>
                  <a:srgbClr val="333333"/>
                </a:solidFill>
                <a:latin typeface="Liberation Sans"/>
                <a:cs typeface="Liberation Sans"/>
              </a:rPr>
              <a:t>PDF</a:t>
            </a:r>
            <a:r>
              <a:rPr dirty="0" sz="1700" spc="-210">
                <a:solidFill>
                  <a:srgbClr val="333333"/>
                </a:solidFill>
                <a:latin typeface="SimSun"/>
                <a:cs typeface="SimSun"/>
              </a:rPr>
              <a:t>書類の分類や整理を</a:t>
            </a:r>
            <a:r>
              <a:rPr dirty="0" sz="1700" spc="-210">
                <a:solidFill>
                  <a:srgbClr val="333333"/>
                </a:solidFill>
                <a:latin typeface="Meiryo"/>
                <a:cs typeface="Meiryo"/>
              </a:rPr>
              <a:t>⾃</a:t>
            </a:r>
            <a:r>
              <a:rPr dirty="0" sz="1700" spc="-210">
                <a:solidFill>
                  <a:srgbClr val="333333"/>
                </a:solidFill>
                <a:latin typeface="SimSun"/>
                <a:cs typeface="SimSun"/>
              </a:rPr>
              <a:t>動化する「クロジカ</a:t>
            </a:r>
            <a:r>
              <a:rPr dirty="0" sz="1500" b="1">
                <a:solidFill>
                  <a:srgbClr val="333333"/>
                </a:solidFill>
                <a:latin typeface="Liberation Sans"/>
                <a:cs typeface="Liberation Sans"/>
              </a:rPr>
              <a:t>AI</a:t>
            </a:r>
            <a:r>
              <a:rPr dirty="0" sz="1700" spc="-185">
                <a:solidFill>
                  <a:srgbClr val="333333"/>
                </a:solidFill>
                <a:latin typeface="SimSun"/>
                <a:cs typeface="SimSun"/>
              </a:rPr>
              <a:t>書類管理」</a:t>
            </a:r>
            <a:endParaRPr sz="1700">
              <a:latin typeface="SimSun"/>
              <a:cs typeface="SimSun"/>
            </a:endParaRPr>
          </a:p>
        </p:txBody>
      </p:sp>
      <p:pic>
        <p:nvPicPr>
          <p:cNvPr id="12" name="object 12" descr=""/>
          <p:cNvPicPr/>
          <p:nvPr/>
        </p:nvPicPr>
        <p:blipFill>
          <a:blip r:embed="rId3" cstate="print"/>
          <a:stretch>
            <a:fillRect/>
          </a:stretch>
        </p:blipFill>
        <p:spPr>
          <a:xfrm>
            <a:off x="875347" y="3523327"/>
            <a:ext cx="135225" cy="97125"/>
          </a:xfrm>
          <a:prstGeom prst="rect">
            <a:avLst/>
          </a:prstGeom>
        </p:spPr>
      </p:pic>
      <p:pic>
        <p:nvPicPr>
          <p:cNvPr id="13" name="object 13" descr=""/>
          <p:cNvPicPr/>
          <p:nvPr/>
        </p:nvPicPr>
        <p:blipFill>
          <a:blip r:embed="rId3" cstate="print"/>
          <a:stretch>
            <a:fillRect/>
          </a:stretch>
        </p:blipFill>
        <p:spPr>
          <a:xfrm>
            <a:off x="875347" y="3751927"/>
            <a:ext cx="135225" cy="97125"/>
          </a:xfrm>
          <a:prstGeom prst="rect">
            <a:avLst/>
          </a:prstGeom>
        </p:spPr>
      </p:pic>
      <p:pic>
        <p:nvPicPr>
          <p:cNvPr id="14" name="object 14" descr=""/>
          <p:cNvPicPr/>
          <p:nvPr/>
        </p:nvPicPr>
        <p:blipFill>
          <a:blip r:embed="rId3" cstate="print"/>
          <a:stretch>
            <a:fillRect/>
          </a:stretch>
        </p:blipFill>
        <p:spPr>
          <a:xfrm>
            <a:off x="875347" y="3980527"/>
            <a:ext cx="135225" cy="97125"/>
          </a:xfrm>
          <a:prstGeom prst="rect">
            <a:avLst/>
          </a:prstGeom>
        </p:spPr>
      </p:pic>
      <p:sp>
        <p:nvSpPr>
          <p:cNvPr id="15" name="object 15" descr=""/>
          <p:cNvSpPr txBox="1"/>
          <p:nvPr/>
        </p:nvSpPr>
        <p:spPr>
          <a:xfrm>
            <a:off x="1115491" y="3422167"/>
            <a:ext cx="2459355" cy="711200"/>
          </a:xfrm>
          <a:prstGeom prst="rect">
            <a:avLst/>
          </a:prstGeom>
        </p:spPr>
        <p:txBody>
          <a:bodyPr wrap="square" lIns="0" tIns="34925" rIns="0" bIns="0" rtlCol="0" vert="horz">
            <a:spAutoFit/>
          </a:bodyPr>
          <a:lstStyle/>
          <a:p>
            <a:pPr marL="12700">
              <a:lnSpc>
                <a:spcPct val="100000"/>
              </a:lnSpc>
              <a:spcBef>
                <a:spcPts val="275"/>
              </a:spcBef>
            </a:pPr>
            <a:r>
              <a:rPr dirty="0" sz="1350" spc="-170">
                <a:solidFill>
                  <a:srgbClr val="374050"/>
                </a:solidFill>
                <a:latin typeface="Meiryo"/>
                <a:cs typeface="Meiryo"/>
              </a:rPr>
              <a:t>⼿</a:t>
            </a:r>
            <a:r>
              <a:rPr dirty="0" sz="1350" spc="-170">
                <a:solidFill>
                  <a:srgbClr val="374050"/>
                </a:solidFill>
                <a:latin typeface="SimSun"/>
                <a:cs typeface="SimSun"/>
              </a:rPr>
              <a:t>書き</a:t>
            </a:r>
            <a:r>
              <a:rPr dirty="0" sz="1350" spc="-170">
                <a:solidFill>
                  <a:srgbClr val="374050"/>
                </a:solidFill>
                <a:latin typeface="Meiryo"/>
                <a:cs typeface="Meiryo"/>
              </a:rPr>
              <a:t>⽂</a:t>
            </a:r>
            <a:r>
              <a:rPr dirty="0" sz="1350" spc="-170">
                <a:solidFill>
                  <a:srgbClr val="374050"/>
                </a:solidFill>
                <a:latin typeface="SimSun"/>
                <a:cs typeface="SimSun"/>
              </a:rPr>
              <a:t>書も</a:t>
            </a:r>
            <a:r>
              <a:rPr dirty="0" sz="1350" spc="-170">
                <a:solidFill>
                  <a:srgbClr val="374050"/>
                </a:solidFill>
                <a:latin typeface="Meiryo"/>
                <a:cs typeface="Meiryo"/>
              </a:rPr>
              <a:t>⾼</a:t>
            </a:r>
            <a:r>
              <a:rPr dirty="0" sz="1350" spc="-140">
                <a:solidFill>
                  <a:srgbClr val="374050"/>
                </a:solidFill>
                <a:latin typeface="SimSun"/>
                <a:cs typeface="SimSun"/>
              </a:rPr>
              <a:t>精度読取</a:t>
            </a:r>
            <a:endParaRPr sz="1350">
              <a:latin typeface="SimSun"/>
              <a:cs typeface="SimSun"/>
            </a:endParaRPr>
          </a:p>
          <a:p>
            <a:pPr marL="12700" marR="5080">
              <a:lnSpc>
                <a:spcPct val="111100"/>
              </a:lnSpc>
            </a:pPr>
            <a:r>
              <a:rPr dirty="0" sz="1350" spc="-170">
                <a:solidFill>
                  <a:srgbClr val="374050"/>
                </a:solidFill>
                <a:latin typeface="SimSun"/>
                <a:cs typeface="SimSun"/>
              </a:rPr>
              <a:t>業務フローに合わせたカスタマイズ</a:t>
            </a:r>
            <a:r>
              <a:rPr dirty="0" sz="1350" spc="-185">
                <a:solidFill>
                  <a:srgbClr val="374050"/>
                </a:solidFill>
                <a:latin typeface="SimSun"/>
                <a:cs typeface="SimSun"/>
              </a:rPr>
              <a:t>基幹システムとのシームレスな連携</a:t>
            </a:r>
            <a:endParaRPr sz="1350">
              <a:latin typeface="SimSun"/>
              <a:cs typeface="SimSun"/>
            </a:endParaRPr>
          </a:p>
        </p:txBody>
      </p:sp>
      <p:sp>
        <p:nvSpPr>
          <p:cNvPr id="16" name="object 16" descr="">
            <a:hlinkClick r:id="rId4"/>
          </p:cNvPr>
          <p:cNvSpPr/>
          <p:nvPr/>
        </p:nvSpPr>
        <p:spPr>
          <a:xfrm>
            <a:off x="9553573" y="3571874"/>
            <a:ext cx="1790700" cy="476250"/>
          </a:xfrm>
          <a:custGeom>
            <a:avLst/>
            <a:gdLst/>
            <a:ahLst/>
            <a:cxnLst/>
            <a:rect l="l" t="t" r="r" b="b"/>
            <a:pathLst>
              <a:path w="1790700" h="476250">
                <a:moveTo>
                  <a:pt x="0" y="447674"/>
                </a:moveTo>
                <a:lnTo>
                  <a:pt x="0" y="28574"/>
                </a:lnTo>
                <a:lnTo>
                  <a:pt x="0" y="24785"/>
                </a:lnTo>
                <a:lnTo>
                  <a:pt x="724" y="21139"/>
                </a:lnTo>
                <a:lnTo>
                  <a:pt x="2174" y="17639"/>
                </a:lnTo>
                <a:lnTo>
                  <a:pt x="3624" y="14138"/>
                </a:lnTo>
                <a:lnTo>
                  <a:pt x="5689" y="11048"/>
                </a:lnTo>
                <a:lnTo>
                  <a:pt x="8369" y="8369"/>
                </a:lnTo>
                <a:lnTo>
                  <a:pt x="11048" y="5689"/>
                </a:lnTo>
                <a:lnTo>
                  <a:pt x="14138" y="3625"/>
                </a:lnTo>
                <a:lnTo>
                  <a:pt x="17639" y="2174"/>
                </a:lnTo>
                <a:lnTo>
                  <a:pt x="21139" y="724"/>
                </a:lnTo>
                <a:lnTo>
                  <a:pt x="24785" y="0"/>
                </a:lnTo>
                <a:lnTo>
                  <a:pt x="28575" y="0"/>
                </a:lnTo>
                <a:lnTo>
                  <a:pt x="1762125" y="0"/>
                </a:lnTo>
                <a:lnTo>
                  <a:pt x="1765913" y="0"/>
                </a:lnTo>
                <a:lnTo>
                  <a:pt x="1769558" y="724"/>
                </a:lnTo>
                <a:lnTo>
                  <a:pt x="1788523" y="17639"/>
                </a:lnTo>
                <a:lnTo>
                  <a:pt x="1789973" y="21139"/>
                </a:lnTo>
                <a:lnTo>
                  <a:pt x="1790699" y="24785"/>
                </a:lnTo>
                <a:lnTo>
                  <a:pt x="1790700" y="28574"/>
                </a:lnTo>
                <a:lnTo>
                  <a:pt x="1790700" y="447674"/>
                </a:lnTo>
                <a:lnTo>
                  <a:pt x="1790699" y="451464"/>
                </a:lnTo>
                <a:lnTo>
                  <a:pt x="1789973" y="455109"/>
                </a:lnTo>
                <a:lnTo>
                  <a:pt x="1788523" y="458609"/>
                </a:lnTo>
                <a:lnTo>
                  <a:pt x="1787073" y="462110"/>
                </a:lnTo>
                <a:lnTo>
                  <a:pt x="1762125" y="476249"/>
                </a:lnTo>
                <a:lnTo>
                  <a:pt x="28575" y="476249"/>
                </a:lnTo>
                <a:lnTo>
                  <a:pt x="8369" y="467880"/>
                </a:lnTo>
                <a:lnTo>
                  <a:pt x="5689" y="465200"/>
                </a:lnTo>
                <a:lnTo>
                  <a:pt x="3624" y="462110"/>
                </a:lnTo>
                <a:lnTo>
                  <a:pt x="2174" y="458609"/>
                </a:lnTo>
                <a:lnTo>
                  <a:pt x="724" y="455109"/>
                </a:lnTo>
                <a:lnTo>
                  <a:pt x="0" y="451464"/>
                </a:lnTo>
                <a:lnTo>
                  <a:pt x="0" y="447674"/>
                </a:lnTo>
                <a:close/>
              </a:path>
            </a:pathLst>
          </a:custGeom>
          <a:ln w="19049">
            <a:solidFill>
              <a:srgbClr val="0081EC"/>
            </a:solidFill>
          </a:ln>
        </p:spPr>
        <p:txBody>
          <a:bodyPr wrap="square" lIns="0" tIns="0" rIns="0" bIns="0" rtlCol="0"/>
          <a:lstStyle/>
          <a:p/>
        </p:txBody>
      </p:sp>
      <p:sp>
        <p:nvSpPr>
          <p:cNvPr id="17" name="object 17" descr=""/>
          <p:cNvSpPr txBox="1"/>
          <p:nvPr/>
        </p:nvSpPr>
        <p:spPr>
          <a:xfrm>
            <a:off x="9774683" y="3670274"/>
            <a:ext cx="1092200" cy="235585"/>
          </a:xfrm>
          <a:prstGeom prst="rect">
            <a:avLst/>
          </a:prstGeom>
        </p:spPr>
        <p:txBody>
          <a:bodyPr wrap="square" lIns="0" tIns="15875" rIns="0" bIns="0" rtlCol="0" vert="horz">
            <a:spAutoFit/>
          </a:bodyPr>
          <a:lstStyle/>
          <a:p>
            <a:pPr marL="12700">
              <a:lnSpc>
                <a:spcPct val="100000"/>
              </a:lnSpc>
              <a:spcBef>
                <a:spcPts val="125"/>
              </a:spcBef>
            </a:pPr>
            <a:r>
              <a:rPr dirty="0" sz="1350" spc="-155">
                <a:solidFill>
                  <a:srgbClr val="0081EC"/>
                </a:solidFill>
                <a:latin typeface="SimSun"/>
                <a:cs typeface="SimSun"/>
                <a:hlinkClick r:id="rId4"/>
              </a:rPr>
              <a:t>詳細を確認する</a:t>
            </a:r>
            <a:endParaRPr sz="1350">
              <a:latin typeface="SimSun"/>
              <a:cs typeface="SimSun"/>
            </a:endParaRPr>
          </a:p>
        </p:txBody>
      </p:sp>
      <p:pic>
        <p:nvPicPr>
          <p:cNvPr id="18" name="object 18" descr="">
            <a:hlinkClick r:id="rId4"/>
          </p:cNvPr>
          <p:cNvPicPr/>
          <p:nvPr/>
        </p:nvPicPr>
        <p:blipFill>
          <a:blip r:embed="rId5" cstate="print"/>
          <a:stretch>
            <a:fillRect/>
          </a:stretch>
        </p:blipFill>
        <p:spPr>
          <a:xfrm>
            <a:off x="10972799" y="3742372"/>
            <a:ext cx="134272" cy="116204"/>
          </a:xfrm>
          <a:prstGeom prst="rect">
            <a:avLst/>
          </a:prstGeom>
        </p:spPr>
      </p:pic>
      <p:sp>
        <p:nvSpPr>
          <p:cNvPr id="19" name="object 19" descr=""/>
          <p:cNvSpPr txBox="1"/>
          <p:nvPr/>
        </p:nvSpPr>
        <p:spPr>
          <a:xfrm>
            <a:off x="596899" y="5103975"/>
            <a:ext cx="3336925" cy="749935"/>
          </a:xfrm>
          <a:prstGeom prst="rect">
            <a:avLst/>
          </a:prstGeom>
        </p:spPr>
        <p:txBody>
          <a:bodyPr wrap="square" lIns="0" tIns="42545" rIns="0" bIns="0" rtlCol="0" vert="horz">
            <a:spAutoFit/>
          </a:bodyPr>
          <a:lstStyle/>
          <a:p>
            <a:pPr marL="12700">
              <a:lnSpc>
                <a:spcPct val="100000"/>
              </a:lnSpc>
              <a:spcBef>
                <a:spcPts val="335"/>
              </a:spcBef>
            </a:pPr>
            <a:r>
              <a:rPr dirty="0" sz="1350" spc="-25" b="1">
                <a:solidFill>
                  <a:srgbClr val="333333"/>
                </a:solidFill>
                <a:latin typeface="Liberation Sans"/>
                <a:cs typeface="Liberation Sans"/>
              </a:rPr>
              <a:t>TOWN</a:t>
            </a:r>
            <a:r>
              <a:rPr dirty="0" sz="1550" spc="-215">
                <a:solidFill>
                  <a:srgbClr val="333333"/>
                </a:solidFill>
                <a:latin typeface="SimSun"/>
                <a:cs typeface="SimSun"/>
              </a:rPr>
              <a:t>株式会社 クロジカサポートセンター</a:t>
            </a:r>
            <a:endParaRPr sz="1550">
              <a:latin typeface="SimSun"/>
              <a:cs typeface="SimSun"/>
            </a:endParaRPr>
          </a:p>
          <a:p>
            <a:pPr marL="12700">
              <a:lnSpc>
                <a:spcPct val="100000"/>
              </a:lnSpc>
              <a:spcBef>
                <a:spcPts val="215"/>
              </a:spcBef>
            </a:pPr>
            <a:r>
              <a:rPr dirty="0" sz="1350" spc="-170">
                <a:solidFill>
                  <a:srgbClr val="374050"/>
                </a:solidFill>
                <a:latin typeface="SimSun"/>
                <a:cs typeface="SimSun"/>
              </a:rPr>
              <a:t>東京都中央区</a:t>
            </a:r>
            <a:r>
              <a:rPr dirty="0" sz="1350" spc="-170">
                <a:solidFill>
                  <a:srgbClr val="374050"/>
                </a:solidFill>
                <a:latin typeface="Meiryo"/>
                <a:cs typeface="Meiryo"/>
              </a:rPr>
              <a:t>新</a:t>
            </a:r>
            <a:r>
              <a:rPr dirty="0" sz="1350" spc="-170">
                <a:solidFill>
                  <a:srgbClr val="374050"/>
                </a:solidFill>
                <a:latin typeface="SimSun"/>
                <a:cs typeface="SimSun"/>
              </a:rPr>
              <a:t>富</a:t>
            </a:r>
            <a:r>
              <a:rPr dirty="0" sz="1200">
                <a:solidFill>
                  <a:srgbClr val="374050"/>
                </a:solidFill>
                <a:latin typeface="Liberation Sans"/>
                <a:cs typeface="Liberation Sans"/>
              </a:rPr>
              <a:t>1-8-9 +SHIFT</a:t>
            </a:r>
            <a:r>
              <a:rPr dirty="0" sz="1200" spc="-25">
                <a:solidFill>
                  <a:srgbClr val="374050"/>
                </a:solidFill>
                <a:latin typeface="Liberation Sans"/>
                <a:cs typeface="Liberation Sans"/>
              </a:rPr>
              <a:t> </a:t>
            </a:r>
            <a:r>
              <a:rPr dirty="0" sz="1200" spc="-10">
                <a:solidFill>
                  <a:srgbClr val="374050"/>
                </a:solidFill>
                <a:latin typeface="Liberation Sans"/>
                <a:cs typeface="Liberation Sans"/>
              </a:rPr>
              <a:t>GINZA</a:t>
            </a:r>
            <a:r>
              <a:rPr dirty="0" sz="1200" spc="-70">
                <a:solidFill>
                  <a:srgbClr val="374050"/>
                </a:solidFill>
                <a:latin typeface="Liberation Sans"/>
                <a:cs typeface="Liberation Sans"/>
              </a:rPr>
              <a:t> </a:t>
            </a:r>
            <a:r>
              <a:rPr dirty="0" sz="1200">
                <a:solidFill>
                  <a:srgbClr val="374050"/>
                </a:solidFill>
                <a:latin typeface="Liberation Sans"/>
                <a:cs typeface="Liberation Sans"/>
              </a:rPr>
              <a:t>EAST</a:t>
            </a:r>
            <a:r>
              <a:rPr dirty="0" sz="1200" spc="-25">
                <a:solidFill>
                  <a:srgbClr val="374050"/>
                </a:solidFill>
                <a:latin typeface="Liberation Sans"/>
                <a:cs typeface="Liberation Sans"/>
              </a:rPr>
              <a:t> 7F</a:t>
            </a:r>
            <a:endParaRPr sz="1200">
              <a:latin typeface="Liberation Sans"/>
              <a:cs typeface="Liberation Sans"/>
            </a:endParaRPr>
          </a:p>
          <a:p>
            <a:pPr marL="12700">
              <a:lnSpc>
                <a:spcPct val="100000"/>
              </a:lnSpc>
              <a:spcBef>
                <a:spcPts val="330"/>
              </a:spcBef>
            </a:pPr>
            <a:r>
              <a:rPr dirty="0" sz="1200" spc="-10">
                <a:solidFill>
                  <a:srgbClr val="2562EB"/>
                </a:solidFill>
                <a:latin typeface="Liberation Sans"/>
                <a:cs typeface="Liberation Sans"/>
                <a:hlinkClick r:id="rId6"/>
              </a:rPr>
              <a:t>https://kurojica.com</a:t>
            </a:r>
            <a:endParaRPr sz="1200">
              <a:latin typeface="Liberation Sans"/>
              <a:cs typeface="Liberation Sans"/>
            </a:endParaRPr>
          </a:p>
        </p:txBody>
      </p:sp>
      <p:sp>
        <p:nvSpPr>
          <p:cNvPr id="21" name="object 21"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7"/>
              </a:rPr>
              <a:t>kurojica.com/ai-</a:t>
            </a:r>
            <a:r>
              <a:rPr dirty="0" sz="1050" spc="-10">
                <a:solidFill>
                  <a:srgbClr val="64738B"/>
                </a:solidFill>
                <a:latin typeface="Liberation Sans"/>
                <a:cs typeface="Liberation Sans"/>
                <a:hlinkClick r:id="rId7"/>
              </a:rPr>
              <a:t>document</a:t>
            </a:r>
            <a:endParaRPr sz="1050">
              <a:latin typeface="Liberation Sans"/>
              <a:cs typeface="Liberation Sans"/>
            </a:endParaRPr>
          </a:p>
        </p:txBody>
      </p:sp>
      <p:sp>
        <p:nvSpPr>
          <p:cNvPr id="22" name="object 22"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20" name="object 20" descr=""/>
          <p:cNvSpPr txBox="1"/>
          <p:nvPr/>
        </p:nvSpPr>
        <p:spPr>
          <a:xfrm>
            <a:off x="10521800" y="212699"/>
            <a:ext cx="139700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Liberation Sans"/>
                <a:cs typeface="Liberation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descr=""/>
          <p:cNvSpPr txBox="1"/>
          <p:nvPr/>
        </p:nvSpPr>
        <p:spPr>
          <a:xfrm>
            <a:off x="596899" y="688530"/>
            <a:ext cx="596900" cy="418465"/>
          </a:xfrm>
          <a:prstGeom prst="rect">
            <a:avLst/>
          </a:prstGeom>
        </p:spPr>
        <p:txBody>
          <a:bodyPr wrap="square" lIns="0" tIns="15875" rIns="0" bIns="0" rtlCol="0" vert="horz">
            <a:spAutoFit/>
          </a:bodyPr>
          <a:lstStyle/>
          <a:p>
            <a:pPr marL="12700">
              <a:lnSpc>
                <a:spcPct val="100000"/>
              </a:lnSpc>
              <a:spcBef>
                <a:spcPts val="125"/>
              </a:spcBef>
            </a:pPr>
            <a:r>
              <a:rPr dirty="0" sz="2550" spc="-310">
                <a:latin typeface="Meiryo"/>
                <a:cs typeface="Meiryo"/>
              </a:rPr>
              <a:t>⽬</a:t>
            </a:r>
            <a:r>
              <a:rPr dirty="0" sz="2550" spc="-360">
                <a:latin typeface="SimSun"/>
                <a:cs typeface="SimSun"/>
              </a:rPr>
              <a:t>次</a:t>
            </a:r>
            <a:endParaRPr sz="2550">
              <a:latin typeface="SimSun"/>
              <a:cs typeface="SimSun"/>
            </a:endParaRPr>
          </a:p>
        </p:txBody>
      </p:sp>
      <p:sp>
        <p:nvSpPr>
          <p:cNvPr id="6" name="object 6"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2"/>
              </a:rPr>
              <a:t>kurojica.com/ai-</a:t>
            </a:r>
            <a:r>
              <a:rPr dirty="0" sz="1050" spc="-10">
                <a:solidFill>
                  <a:srgbClr val="64738B"/>
                </a:solidFill>
                <a:latin typeface="Liberation Sans"/>
                <a:cs typeface="Liberation Sans"/>
                <a:hlinkClick r:id="rId2"/>
              </a:rPr>
              <a:t>document</a:t>
            </a:r>
            <a:endParaRPr sz="1050">
              <a:latin typeface="Liberation Sans"/>
              <a:cs typeface="Liberation Sans"/>
            </a:endParaRPr>
          </a:p>
        </p:txBody>
      </p:sp>
      <p:sp>
        <p:nvSpPr>
          <p:cNvPr id="7" name="object 7"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3" name="object 3" descr=""/>
          <p:cNvSpPr txBox="1"/>
          <p:nvPr/>
        </p:nvSpPr>
        <p:spPr>
          <a:xfrm>
            <a:off x="4254500" y="739012"/>
            <a:ext cx="2749550" cy="232410"/>
          </a:xfrm>
          <a:prstGeom prst="rect">
            <a:avLst/>
          </a:prstGeom>
        </p:spPr>
        <p:txBody>
          <a:bodyPr wrap="square" lIns="0" tIns="13335" rIns="0" bIns="0" rtlCol="0" vert="horz">
            <a:spAutoFit/>
          </a:bodyPr>
          <a:lstStyle/>
          <a:p>
            <a:pPr marL="12700">
              <a:lnSpc>
                <a:spcPct val="100000"/>
              </a:lnSpc>
              <a:spcBef>
                <a:spcPts val="105"/>
              </a:spcBef>
            </a:pPr>
            <a:r>
              <a:rPr dirty="0" sz="1200" b="1">
                <a:solidFill>
                  <a:srgbClr val="0081EC"/>
                </a:solidFill>
                <a:latin typeface="DejaVu Sans"/>
                <a:cs typeface="DejaVu Sans"/>
              </a:rPr>
              <a:t>1.</a:t>
            </a:r>
            <a:r>
              <a:rPr dirty="0" sz="1200" spc="114" b="1">
                <a:solidFill>
                  <a:srgbClr val="0081EC"/>
                </a:solidFill>
                <a:latin typeface="DejaVu Sans"/>
                <a:cs typeface="DejaVu Sans"/>
              </a:rPr>
              <a:t>  </a:t>
            </a:r>
            <a:r>
              <a:rPr dirty="0" sz="1350" spc="-165">
                <a:latin typeface="SimSun"/>
                <a:cs typeface="SimSun"/>
              </a:rPr>
              <a:t>紙の計量票で情報共有が遅れる課題</a:t>
            </a:r>
            <a:endParaRPr sz="1350">
              <a:latin typeface="SimSun"/>
              <a:cs typeface="SimSun"/>
            </a:endParaRPr>
          </a:p>
        </p:txBody>
      </p:sp>
      <p:sp>
        <p:nvSpPr>
          <p:cNvPr id="4" name="object 4" descr=""/>
          <p:cNvSpPr txBox="1"/>
          <p:nvPr/>
        </p:nvSpPr>
        <p:spPr>
          <a:xfrm>
            <a:off x="4254500" y="1081913"/>
            <a:ext cx="2901950" cy="2975610"/>
          </a:xfrm>
          <a:prstGeom prst="rect">
            <a:avLst/>
          </a:prstGeom>
        </p:spPr>
        <p:txBody>
          <a:bodyPr wrap="square" lIns="0" tIns="13335" rIns="0" bIns="0" rtlCol="0" vert="horz">
            <a:spAutoFit/>
          </a:bodyPr>
          <a:lstStyle/>
          <a:p>
            <a:pPr marL="296545" indent="-283845">
              <a:lnSpc>
                <a:spcPct val="100000"/>
              </a:lnSpc>
              <a:spcBef>
                <a:spcPts val="105"/>
              </a:spcBef>
              <a:buClr>
                <a:srgbClr val="0081EC"/>
              </a:buClr>
              <a:buSzPct val="88888"/>
              <a:buFont typeface="DejaVu Sans"/>
              <a:buAutoNum type="arabicPeriod" startAt="2"/>
              <a:tabLst>
                <a:tab pos="296545" algn="l"/>
              </a:tabLst>
            </a:pPr>
            <a:r>
              <a:rPr dirty="0" sz="1350" spc="-170">
                <a:latin typeface="SimSun"/>
                <a:cs typeface="SimSun"/>
              </a:rPr>
              <a:t>計量票の電</a:t>
            </a:r>
            <a:r>
              <a:rPr dirty="0" sz="1350" spc="-170">
                <a:latin typeface="Meiryo"/>
                <a:cs typeface="Meiryo"/>
              </a:rPr>
              <a:t>⼦</a:t>
            </a:r>
            <a:r>
              <a:rPr dirty="0" sz="1350" spc="-165">
                <a:latin typeface="SimSun"/>
                <a:cs typeface="SimSun"/>
              </a:rPr>
              <a:t>化がもたらすメリット</a:t>
            </a:r>
            <a:endParaRPr sz="1350">
              <a:latin typeface="SimSun"/>
              <a:cs typeface="SimSun"/>
            </a:endParaRPr>
          </a:p>
          <a:p>
            <a:pPr marL="296545" indent="-283845">
              <a:lnSpc>
                <a:spcPct val="100000"/>
              </a:lnSpc>
              <a:spcBef>
                <a:spcPts val="1080"/>
              </a:spcBef>
              <a:buClr>
                <a:srgbClr val="0081EC"/>
              </a:buClr>
              <a:buSzPct val="88888"/>
              <a:buFont typeface="DejaVu Sans"/>
              <a:buAutoNum type="arabicPeriod" startAt="2"/>
              <a:tabLst>
                <a:tab pos="296545" algn="l"/>
              </a:tabLst>
            </a:pPr>
            <a:r>
              <a:rPr dirty="0" sz="1350" spc="-170">
                <a:latin typeface="SimSun"/>
                <a:cs typeface="SimSun"/>
              </a:rPr>
              <a:t>スキャニング</a:t>
            </a:r>
            <a:r>
              <a:rPr dirty="0" sz="1350" spc="-170">
                <a:latin typeface="Meiryo"/>
                <a:cs typeface="Meiryo"/>
              </a:rPr>
              <a:t>⽅</a:t>
            </a:r>
            <a:r>
              <a:rPr dirty="0" sz="1350" spc="-140">
                <a:latin typeface="SimSun"/>
                <a:cs typeface="SimSun"/>
              </a:rPr>
              <a:t>法の種類</a:t>
            </a:r>
            <a:endParaRPr sz="1350">
              <a:latin typeface="SimSun"/>
              <a:cs typeface="SimSun"/>
            </a:endParaRPr>
          </a:p>
          <a:p>
            <a:pPr marL="296545" indent="-283845">
              <a:lnSpc>
                <a:spcPct val="100000"/>
              </a:lnSpc>
              <a:spcBef>
                <a:spcPts val="1080"/>
              </a:spcBef>
              <a:buClr>
                <a:srgbClr val="0081EC"/>
              </a:buClr>
              <a:buSzPct val="88888"/>
              <a:buFont typeface="DejaVu Sans"/>
              <a:buAutoNum type="arabicPeriod" startAt="2"/>
              <a:tabLst>
                <a:tab pos="296545" algn="l"/>
              </a:tabLst>
            </a:pPr>
            <a:r>
              <a:rPr dirty="0" sz="1350" spc="-165">
                <a:latin typeface="SimSun"/>
                <a:cs typeface="SimSun"/>
              </a:rPr>
              <a:t>ドキュメントスキャナーの特徴</a:t>
            </a:r>
            <a:endParaRPr sz="1350">
              <a:latin typeface="SimSun"/>
              <a:cs typeface="SimSun"/>
            </a:endParaRPr>
          </a:p>
          <a:p>
            <a:pPr marL="296545" indent="-283845">
              <a:lnSpc>
                <a:spcPct val="100000"/>
              </a:lnSpc>
              <a:spcBef>
                <a:spcPts val="1080"/>
              </a:spcBef>
              <a:buClr>
                <a:srgbClr val="0081EC"/>
              </a:buClr>
              <a:buSzPct val="88888"/>
              <a:buFont typeface="DejaVu Sans"/>
              <a:buAutoNum type="arabicPeriod" startAt="2"/>
              <a:tabLst>
                <a:tab pos="296545" algn="l"/>
              </a:tabLst>
            </a:pPr>
            <a:r>
              <a:rPr dirty="0" sz="1350" spc="-170">
                <a:latin typeface="SimSun"/>
                <a:cs typeface="SimSun"/>
              </a:rPr>
              <a:t>複合機の活</a:t>
            </a:r>
            <a:r>
              <a:rPr dirty="0" sz="1350" spc="-50">
                <a:latin typeface="Meiryo"/>
                <a:cs typeface="Meiryo"/>
              </a:rPr>
              <a:t>⽤</a:t>
            </a:r>
            <a:endParaRPr sz="1350">
              <a:latin typeface="Meiryo"/>
              <a:cs typeface="Meiryo"/>
            </a:endParaRPr>
          </a:p>
          <a:p>
            <a:pPr marL="296545" indent="-283845">
              <a:lnSpc>
                <a:spcPct val="100000"/>
              </a:lnSpc>
              <a:spcBef>
                <a:spcPts val="1080"/>
              </a:spcBef>
              <a:buClr>
                <a:srgbClr val="0081EC"/>
              </a:buClr>
              <a:buSzPct val="88888"/>
              <a:buFont typeface="DejaVu Sans"/>
              <a:buAutoNum type="arabicPeriod" startAt="2"/>
              <a:tabLst>
                <a:tab pos="296545" algn="l"/>
              </a:tabLst>
            </a:pPr>
            <a:r>
              <a:rPr dirty="0" sz="1350" spc="-185">
                <a:latin typeface="SimSun"/>
                <a:cs typeface="SimSun"/>
              </a:rPr>
              <a:t>スマホアプリの活</a:t>
            </a:r>
            <a:r>
              <a:rPr dirty="0" sz="1350" spc="-50">
                <a:latin typeface="Meiryo"/>
                <a:cs typeface="Meiryo"/>
              </a:rPr>
              <a:t>⽤</a:t>
            </a:r>
            <a:endParaRPr sz="1350">
              <a:latin typeface="Meiryo"/>
              <a:cs typeface="Meiryo"/>
            </a:endParaRPr>
          </a:p>
          <a:p>
            <a:pPr marL="296545" indent="-283845">
              <a:lnSpc>
                <a:spcPct val="100000"/>
              </a:lnSpc>
              <a:spcBef>
                <a:spcPts val="1080"/>
              </a:spcBef>
              <a:buClr>
                <a:srgbClr val="0081EC"/>
              </a:buClr>
              <a:buSzPct val="88888"/>
              <a:buFont typeface="DejaVu Sans"/>
              <a:buAutoNum type="arabicPeriod" startAt="2"/>
              <a:tabLst>
                <a:tab pos="296545" algn="l"/>
              </a:tabLst>
            </a:pPr>
            <a:r>
              <a:rPr dirty="0" sz="1350" spc="-170">
                <a:latin typeface="SimSun"/>
                <a:cs typeface="SimSun"/>
              </a:rPr>
              <a:t>ポータブルスキャナーの活</a:t>
            </a:r>
            <a:r>
              <a:rPr dirty="0" sz="1350" spc="-50">
                <a:latin typeface="Meiryo"/>
                <a:cs typeface="Meiryo"/>
              </a:rPr>
              <a:t>⽤</a:t>
            </a:r>
            <a:endParaRPr sz="1350">
              <a:latin typeface="Meiryo"/>
              <a:cs typeface="Meiryo"/>
            </a:endParaRPr>
          </a:p>
          <a:p>
            <a:pPr marL="296545" indent="-283845">
              <a:lnSpc>
                <a:spcPct val="100000"/>
              </a:lnSpc>
              <a:spcBef>
                <a:spcPts val="1080"/>
              </a:spcBef>
              <a:buClr>
                <a:srgbClr val="0081EC"/>
              </a:buClr>
              <a:buSzPct val="88888"/>
              <a:buFont typeface="DejaVu Sans"/>
              <a:buAutoNum type="arabicPeriod" startAt="2"/>
              <a:tabLst>
                <a:tab pos="296545" algn="l"/>
              </a:tabLst>
            </a:pPr>
            <a:r>
              <a:rPr dirty="0" sz="1350" spc="-170">
                <a:latin typeface="SimSun"/>
                <a:cs typeface="SimSun"/>
              </a:rPr>
              <a:t>スキャン</a:t>
            </a:r>
            <a:r>
              <a:rPr dirty="0" sz="1350" spc="-170">
                <a:latin typeface="Meiryo"/>
                <a:cs typeface="Meiryo"/>
              </a:rPr>
              <a:t>⽅</a:t>
            </a:r>
            <a:r>
              <a:rPr dirty="0" sz="1350" spc="-170">
                <a:latin typeface="SimSun"/>
                <a:cs typeface="SimSun"/>
              </a:rPr>
              <a:t>法の</a:t>
            </a:r>
            <a:r>
              <a:rPr dirty="0" sz="1350" spc="-170">
                <a:latin typeface="Meiryo"/>
                <a:cs typeface="Meiryo"/>
              </a:rPr>
              <a:t>⽐</a:t>
            </a:r>
            <a:r>
              <a:rPr dirty="0" sz="1350" spc="-50">
                <a:latin typeface="SimSun"/>
                <a:cs typeface="SimSun"/>
              </a:rPr>
              <a:t>較</a:t>
            </a:r>
            <a:endParaRPr sz="1350">
              <a:latin typeface="SimSun"/>
              <a:cs typeface="SimSun"/>
            </a:endParaRPr>
          </a:p>
          <a:p>
            <a:pPr marL="296545" indent="-283845">
              <a:lnSpc>
                <a:spcPct val="100000"/>
              </a:lnSpc>
              <a:spcBef>
                <a:spcPts val="1080"/>
              </a:spcBef>
              <a:buClr>
                <a:srgbClr val="0081EC"/>
              </a:buClr>
              <a:buSzPct val="88888"/>
              <a:buFont typeface="DejaVu Sans"/>
              <a:buAutoNum type="arabicPeriod" startAt="2"/>
              <a:tabLst>
                <a:tab pos="296545" algn="l"/>
              </a:tabLst>
            </a:pPr>
            <a:r>
              <a:rPr dirty="0" sz="1350" spc="-165">
                <a:latin typeface="SimSun"/>
                <a:cs typeface="SimSun"/>
              </a:rPr>
              <a:t>きれいにスキャンするためのポイント</a:t>
            </a:r>
            <a:endParaRPr sz="1350">
              <a:latin typeface="SimSun"/>
              <a:cs typeface="SimSun"/>
            </a:endParaRPr>
          </a:p>
          <a:p>
            <a:pPr marL="297180" indent="-284480">
              <a:lnSpc>
                <a:spcPct val="100000"/>
              </a:lnSpc>
              <a:spcBef>
                <a:spcPts val="1080"/>
              </a:spcBef>
              <a:buClr>
                <a:srgbClr val="0081EC"/>
              </a:buClr>
              <a:buSzPct val="88888"/>
              <a:buFont typeface="DejaVu Sans"/>
              <a:buAutoNum type="arabicPeriod" startAt="2"/>
              <a:tabLst>
                <a:tab pos="297180" algn="l"/>
              </a:tabLst>
            </a:pPr>
            <a:r>
              <a:rPr dirty="0" sz="1350" spc="-170">
                <a:latin typeface="SimSun"/>
                <a:cs typeface="SimSun"/>
              </a:rPr>
              <a:t>電</a:t>
            </a:r>
            <a:r>
              <a:rPr dirty="0" sz="1350" spc="-170">
                <a:latin typeface="Meiryo"/>
                <a:cs typeface="Meiryo"/>
              </a:rPr>
              <a:t>⼦</a:t>
            </a:r>
            <a:r>
              <a:rPr dirty="0" sz="1350" spc="-170">
                <a:latin typeface="SimSun"/>
                <a:cs typeface="SimSun"/>
              </a:rPr>
              <a:t>帳簿保</a:t>
            </a:r>
            <a:r>
              <a:rPr dirty="0" sz="1350" spc="-170">
                <a:latin typeface="Meiryo"/>
                <a:cs typeface="Meiryo"/>
              </a:rPr>
              <a:t>存</a:t>
            </a:r>
            <a:r>
              <a:rPr dirty="0" sz="1350" spc="-155">
                <a:latin typeface="SimSun"/>
                <a:cs typeface="SimSun"/>
              </a:rPr>
              <a:t>法の対応ポイント</a:t>
            </a:r>
            <a:endParaRPr sz="1350">
              <a:latin typeface="SimSun"/>
              <a:cs typeface="SimSun"/>
            </a:endParaRPr>
          </a:p>
        </p:txBody>
      </p:sp>
      <p:sp>
        <p:nvSpPr>
          <p:cNvPr id="5" name="object 5"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6899" y="459930"/>
            <a:ext cx="4597400" cy="418465"/>
          </a:xfrm>
          <a:prstGeom prst="rect"/>
        </p:spPr>
        <p:txBody>
          <a:bodyPr wrap="square" lIns="0" tIns="15875" rIns="0" bIns="0" rtlCol="0" vert="horz">
            <a:spAutoFit/>
          </a:bodyPr>
          <a:lstStyle/>
          <a:p>
            <a:pPr marL="12700">
              <a:lnSpc>
                <a:spcPct val="100000"/>
              </a:lnSpc>
              <a:spcBef>
                <a:spcPts val="125"/>
              </a:spcBef>
            </a:pPr>
            <a:r>
              <a:rPr dirty="0" spc="-310"/>
              <a:t>紙の計量票で情報</a:t>
            </a:r>
            <a:r>
              <a:rPr dirty="0" spc="-310">
                <a:latin typeface="Meiryo"/>
                <a:cs typeface="Meiryo"/>
              </a:rPr>
              <a:t>共</a:t>
            </a:r>
            <a:r>
              <a:rPr dirty="0" spc="-320"/>
              <a:t>有が遅れる課題</a:t>
            </a:r>
          </a:p>
        </p:txBody>
      </p:sp>
      <p:sp>
        <p:nvSpPr>
          <p:cNvPr id="3" name="object 3" descr=""/>
          <p:cNvSpPr/>
          <p:nvPr/>
        </p:nvSpPr>
        <p:spPr>
          <a:xfrm>
            <a:off x="666749" y="1876425"/>
            <a:ext cx="214629" cy="285750"/>
          </a:xfrm>
          <a:custGeom>
            <a:avLst/>
            <a:gdLst/>
            <a:ahLst/>
            <a:cxnLst/>
            <a:rect l="l" t="t" r="r" b="b"/>
            <a:pathLst>
              <a:path w="214630" h="285750">
                <a:moveTo>
                  <a:pt x="178593" y="285750"/>
                </a:moveTo>
                <a:lnTo>
                  <a:pt x="35718" y="285750"/>
                </a:lnTo>
                <a:lnTo>
                  <a:pt x="21826" y="282939"/>
                </a:lnTo>
                <a:lnTo>
                  <a:pt x="10471" y="275278"/>
                </a:lnTo>
                <a:lnTo>
                  <a:pt x="2810" y="263923"/>
                </a:lnTo>
                <a:lnTo>
                  <a:pt x="0" y="250031"/>
                </a:lnTo>
                <a:lnTo>
                  <a:pt x="0" y="35718"/>
                </a:lnTo>
                <a:lnTo>
                  <a:pt x="2810" y="21826"/>
                </a:lnTo>
                <a:lnTo>
                  <a:pt x="10471" y="10471"/>
                </a:lnTo>
                <a:lnTo>
                  <a:pt x="21826" y="2810"/>
                </a:lnTo>
                <a:lnTo>
                  <a:pt x="35718" y="0"/>
                </a:lnTo>
                <a:lnTo>
                  <a:pt x="125015" y="0"/>
                </a:lnTo>
                <a:lnTo>
                  <a:pt x="125015" y="81315"/>
                </a:lnTo>
                <a:lnTo>
                  <a:pt x="132996" y="89296"/>
                </a:lnTo>
                <a:lnTo>
                  <a:pt x="214312" y="89296"/>
                </a:lnTo>
                <a:lnTo>
                  <a:pt x="214312" y="142875"/>
                </a:lnTo>
                <a:lnTo>
                  <a:pt x="57596" y="142875"/>
                </a:lnTo>
                <a:lnTo>
                  <a:pt x="53578" y="146893"/>
                </a:lnTo>
                <a:lnTo>
                  <a:pt x="53578" y="156716"/>
                </a:lnTo>
                <a:lnTo>
                  <a:pt x="57596" y="160734"/>
                </a:lnTo>
                <a:lnTo>
                  <a:pt x="214312" y="160734"/>
                </a:lnTo>
                <a:lnTo>
                  <a:pt x="214312" y="178593"/>
                </a:lnTo>
                <a:lnTo>
                  <a:pt x="57596" y="178593"/>
                </a:lnTo>
                <a:lnTo>
                  <a:pt x="53578" y="182612"/>
                </a:lnTo>
                <a:lnTo>
                  <a:pt x="53578" y="192434"/>
                </a:lnTo>
                <a:lnTo>
                  <a:pt x="57596" y="196453"/>
                </a:lnTo>
                <a:lnTo>
                  <a:pt x="214312" y="196453"/>
                </a:lnTo>
                <a:lnTo>
                  <a:pt x="214312" y="214312"/>
                </a:lnTo>
                <a:lnTo>
                  <a:pt x="57596" y="214312"/>
                </a:lnTo>
                <a:lnTo>
                  <a:pt x="53578" y="218330"/>
                </a:lnTo>
                <a:lnTo>
                  <a:pt x="53578" y="228153"/>
                </a:lnTo>
                <a:lnTo>
                  <a:pt x="57596" y="232171"/>
                </a:lnTo>
                <a:lnTo>
                  <a:pt x="214312" y="232171"/>
                </a:lnTo>
                <a:lnTo>
                  <a:pt x="214312" y="250031"/>
                </a:lnTo>
                <a:lnTo>
                  <a:pt x="211501" y="263923"/>
                </a:lnTo>
                <a:lnTo>
                  <a:pt x="203841" y="275278"/>
                </a:lnTo>
                <a:lnTo>
                  <a:pt x="192486" y="282939"/>
                </a:lnTo>
                <a:lnTo>
                  <a:pt x="178593" y="285750"/>
                </a:lnTo>
                <a:close/>
              </a:path>
              <a:path w="214630" h="285750">
                <a:moveTo>
                  <a:pt x="214312" y="71437"/>
                </a:moveTo>
                <a:lnTo>
                  <a:pt x="142875" y="71437"/>
                </a:lnTo>
                <a:lnTo>
                  <a:pt x="142875" y="0"/>
                </a:lnTo>
                <a:lnTo>
                  <a:pt x="214312" y="71437"/>
                </a:lnTo>
                <a:close/>
              </a:path>
              <a:path w="214630" h="285750">
                <a:moveTo>
                  <a:pt x="214312" y="160734"/>
                </a:moveTo>
                <a:lnTo>
                  <a:pt x="156716" y="160734"/>
                </a:lnTo>
                <a:lnTo>
                  <a:pt x="160734" y="156716"/>
                </a:lnTo>
                <a:lnTo>
                  <a:pt x="160734" y="146893"/>
                </a:lnTo>
                <a:lnTo>
                  <a:pt x="156716" y="142875"/>
                </a:lnTo>
                <a:lnTo>
                  <a:pt x="214312" y="142875"/>
                </a:lnTo>
                <a:lnTo>
                  <a:pt x="214312" y="160734"/>
                </a:lnTo>
                <a:close/>
              </a:path>
              <a:path w="214630" h="285750">
                <a:moveTo>
                  <a:pt x="214312" y="196453"/>
                </a:moveTo>
                <a:lnTo>
                  <a:pt x="156716" y="196453"/>
                </a:lnTo>
                <a:lnTo>
                  <a:pt x="160734" y="192434"/>
                </a:lnTo>
                <a:lnTo>
                  <a:pt x="160734" y="182612"/>
                </a:lnTo>
                <a:lnTo>
                  <a:pt x="156716" y="178593"/>
                </a:lnTo>
                <a:lnTo>
                  <a:pt x="214312" y="178593"/>
                </a:lnTo>
                <a:lnTo>
                  <a:pt x="214312" y="196453"/>
                </a:lnTo>
                <a:close/>
              </a:path>
              <a:path w="214630" h="285750">
                <a:moveTo>
                  <a:pt x="214312" y="232171"/>
                </a:moveTo>
                <a:lnTo>
                  <a:pt x="156716" y="232171"/>
                </a:lnTo>
                <a:lnTo>
                  <a:pt x="160734" y="228153"/>
                </a:lnTo>
                <a:lnTo>
                  <a:pt x="160734" y="218330"/>
                </a:lnTo>
                <a:lnTo>
                  <a:pt x="156716" y="214312"/>
                </a:lnTo>
                <a:lnTo>
                  <a:pt x="214312" y="214312"/>
                </a:lnTo>
                <a:lnTo>
                  <a:pt x="214312" y="232171"/>
                </a:lnTo>
                <a:close/>
              </a:path>
            </a:pathLst>
          </a:custGeom>
          <a:solidFill>
            <a:srgbClr val="000000"/>
          </a:solidFill>
        </p:spPr>
        <p:txBody>
          <a:bodyPr wrap="square" lIns="0" tIns="0" rIns="0" bIns="0" rtlCol="0"/>
          <a:lstStyle/>
          <a:p/>
        </p:txBody>
      </p:sp>
      <p:sp>
        <p:nvSpPr>
          <p:cNvPr id="4" name="object 4" descr=""/>
          <p:cNvSpPr/>
          <p:nvPr/>
        </p:nvSpPr>
        <p:spPr>
          <a:xfrm>
            <a:off x="3000374" y="2452687"/>
            <a:ext cx="1371600" cy="0"/>
          </a:xfrm>
          <a:custGeom>
            <a:avLst/>
            <a:gdLst/>
            <a:ahLst/>
            <a:cxnLst/>
            <a:rect l="l" t="t" r="r" b="b"/>
            <a:pathLst>
              <a:path w="1371600" h="0">
                <a:moveTo>
                  <a:pt x="0" y="0"/>
                </a:moveTo>
                <a:lnTo>
                  <a:pt x="1371599" y="0"/>
                </a:lnTo>
              </a:path>
            </a:pathLst>
          </a:custGeom>
          <a:ln w="9524">
            <a:solidFill>
              <a:srgbClr val="0081EC"/>
            </a:solidFill>
            <a:prstDash val="sysDot"/>
          </a:ln>
        </p:spPr>
        <p:txBody>
          <a:bodyPr wrap="square" lIns="0" tIns="0" rIns="0" bIns="0" rtlCol="0"/>
          <a:lstStyle/>
          <a:p/>
        </p:txBody>
      </p:sp>
      <p:sp>
        <p:nvSpPr>
          <p:cNvPr id="5" name="object 5" descr=""/>
          <p:cNvSpPr/>
          <p:nvPr/>
        </p:nvSpPr>
        <p:spPr>
          <a:xfrm>
            <a:off x="4524374" y="2452687"/>
            <a:ext cx="1524000" cy="0"/>
          </a:xfrm>
          <a:custGeom>
            <a:avLst/>
            <a:gdLst/>
            <a:ahLst/>
            <a:cxnLst/>
            <a:rect l="l" t="t" r="r" b="b"/>
            <a:pathLst>
              <a:path w="1524000" h="0">
                <a:moveTo>
                  <a:pt x="0" y="0"/>
                </a:moveTo>
                <a:lnTo>
                  <a:pt x="1523999" y="0"/>
                </a:lnTo>
              </a:path>
            </a:pathLst>
          </a:custGeom>
          <a:ln w="9524">
            <a:solidFill>
              <a:srgbClr val="0081EC"/>
            </a:solidFill>
            <a:prstDash val="sysDot"/>
          </a:ln>
        </p:spPr>
        <p:txBody>
          <a:bodyPr wrap="square" lIns="0" tIns="0" rIns="0" bIns="0" rtlCol="0"/>
          <a:lstStyle/>
          <a:p/>
        </p:txBody>
      </p:sp>
      <p:sp>
        <p:nvSpPr>
          <p:cNvPr id="6" name="object 6" descr=""/>
          <p:cNvSpPr/>
          <p:nvPr/>
        </p:nvSpPr>
        <p:spPr>
          <a:xfrm>
            <a:off x="675679" y="2913438"/>
            <a:ext cx="267970" cy="250190"/>
          </a:xfrm>
          <a:custGeom>
            <a:avLst/>
            <a:gdLst/>
            <a:ahLst/>
            <a:cxnLst/>
            <a:rect l="l" t="t" r="r" b="b"/>
            <a:pathLst>
              <a:path w="267969" h="250189">
                <a:moveTo>
                  <a:pt x="33959" y="107164"/>
                </a:moveTo>
                <a:lnTo>
                  <a:pt x="26956" y="106172"/>
                </a:lnTo>
                <a:lnTo>
                  <a:pt x="20884" y="102536"/>
                </a:lnTo>
                <a:lnTo>
                  <a:pt x="16805" y="97047"/>
                </a:lnTo>
                <a:lnTo>
                  <a:pt x="15081" y="90428"/>
                </a:lnTo>
                <a:lnTo>
                  <a:pt x="16073" y="83401"/>
                </a:lnTo>
                <a:lnTo>
                  <a:pt x="36039" y="47275"/>
                </a:lnTo>
                <a:lnTo>
                  <a:pt x="86713" y="9225"/>
                </a:lnTo>
                <a:lnTo>
                  <a:pt x="133561" y="0"/>
                </a:lnTo>
                <a:lnTo>
                  <a:pt x="180462" y="8951"/>
                </a:lnTo>
                <a:lnTo>
                  <a:pt x="221291" y="35746"/>
                </a:lnTo>
                <a:lnTo>
                  <a:pt x="133610" y="35746"/>
                </a:lnTo>
                <a:lnTo>
                  <a:pt x="100202" y="42355"/>
                </a:lnTo>
                <a:lnTo>
                  <a:pt x="63987" y="69539"/>
                </a:lnTo>
                <a:lnTo>
                  <a:pt x="49727" y="95289"/>
                </a:lnTo>
                <a:lnTo>
                  <a:pt x="46176" y="101205"/>
                </a:lnTo>
                <a:lnTo>
                  <a:pt x="46082" y="101361"/>
                </a:lnTo>
                <a:lnTo>
                  <a:pt x="40581" y="105440"/>
                </a:lnTo>
                <a:lnTo>
                  <a:pt x="33959" y="107164"/>
                </a:lnTo>
                <a:close/>
              </a:path>
              <a:path w="267969" h="250189">
                <a:moveTo>
                  <a:pt x="267890" y="36074"/>
                </a:moveTo>
                <a:lnTo>
                  <a:pt x="221791" y="36074"/>
                </a:lnTo>
                <a:lnTo>
                  <a:pt x="248914" y="8951"/>
                </a:lnTo>
                <a:lnTo>
                  <a:pt x="249142" y="8951"/>
                </a:lnTo>
                <a:lnTo>
                  <a:pt x="254607" y="7890"/>
                </a:lnTo>
                <a:lnTo>
                  <a:pt x="264653" y="12020"/>
                </a:lnTo>
                <a:lnTo>
                  <a:pt x="267890" y="16931"/>
                </a:lnTo>
                <a:lnTo>
                  <a:pt x="267890" y="36074"/>
                </a:lnTo>
                <a:close/>
              </a:path>
              <a:path w="267969" h="250189">
                <a:moveTo>
                  <a:pt x="261931" y="107164"/>
                </a:moveTo>
                <a:lnTo>
                  <a:pt x="177625" y="107164"/>
                </a:lnTo>
                <a:lnTo>
                  <a:pt x="172733" y="103940"/>
                </a:lnTo>
                <a:lnTo>
                  <a:pt x="168603" y="93894"/>
                </a:lnTo>
                <a:lnTo>
                  <a:pt x="169719" y="88145"/>
                </a:lnTo>
                <a:lnTo>
                  <a:pt x="196564" y="61356"/>
                </a:lnTo>
                <a:lnTo>
                  <a:pt x="167060" y="42082"/>
                </a:lnTo>
                <a:lnTo>
                  <a:pt x="133610" y="35746"/>
                </a:lnTo>
                <a:lnTo>
                  <a:pt x="221291" y="35746"/>
                </a:lnTo>
                <a:lnTo>
                  <a:pt x="221791" y="36074"/>
                </a:lnTo>
                <a:lnTo>
                  <a:pt x="267890" y="36074"/>
                </a:lnTo>
                <a:lnTo>
                  <a:pt x="267890" y="101205"/>
                </a:lnTo>
                <a:lnTo>
                  <a:pt x="261931" y="107164"/>
                </a:lnTo>
                <a:close/>
              </a:path>
              <a:path w="267969" h="250189">
                <a:moveTo>
                  <a:pt x="13282" y="242182"/>
                </a:moveTo>
                <a:lnTo>
                  <a:pt x="3237" y="238052"/>
                </a:lnTo>
                <a:lnTo>
                  <a:pt x="0" y="233141"/>
                </a:lnTo>
                <a:lnTo>
                  <a:pt x="100" y="148767"/>
                </a:lnTo>
                <a:lnTo>
                  <a:pt x="5971" y="142895"/>
                </a:lnTo>
                <a:lnTo>
                  <a:pt x="90245" y="142895"/>
                </a:lnTo>
                <a:lnTo>
                  <a:pt x="95156" y="146132"/>
                </a:lnTo>
                <a:lnTo>
                  <a:pt x="99286" y="156178"/>
                </a:lnTo>
                <a:lnTo>
                  <a:pt x="98170" y="161927"/>
                </a:lnTo>
                <a:lnTo>
                  <a:pt x="71381" y="188772"/>
                </a:lnTo>
                <a:lnTo>
                  <a:pt x="100886" y="208046"/>
                </a:lnTo>
                <a:lnTo>
                  <a:pt x="132310" y="213998"/>
                </a:lnTo>
                <a:lnTo>
                  <a:pt x="46099" y="213998"/>
                </a:lnTo>
                <a:lnTo>
                  <a:pt x="19031" y="241066"/>
                </a:lnTo>
                <a:lnTo>
                  <a:pt x="13282" y="242182"/>
                </a:lnTo>
                <a:close/>
              </a:path>
              <a:path w="267969" h="250189">
                <a:moveTo>
                  <a:pt x="220934" y="214382"/>
                </a:moveTo>
                <a:lnTo>
                  <a:pt x="134335" y="214382"/>
                </a:lnTo>
                <a:lnTo>
                  <a:pt x="167743" y="207773"/>
                </a:lnTo>
                <a:lnTo>
                  <a:pt x="197122" y="188214"/>
                </a:lnTo>
                <a:lnTo>
                  <a:pt x="203958" y="180589"/>
                </a:lnTo>
                <a:lnTo>
                  <a:pt x="209743" y="172426"/>
                </a:lnTo>
                <a:lnTo>
                  <a:pt x="214491" y="163813"/>
                </a:lnTo>
                <a:lnTo>
                  <a:pt x="218219" y="154839"/>
                </a:lnTo>
                <a:lnTo>
                  <a:pt x="221863" y="148767"/>
                </a:lnTo>
                <a:lnTo>
                  <a:pt x="227365" y="144688"/>
                </a:lnTo>
                <a:lnTo>
                  <a:pt x="234251" y="142895"/>
                </a:lnTo>
                <a:lnTo>
                  <a:pt x="233499" y="142895"/>
                </a:lnTo>
                <a:lnTo>
                  <a:pt x="240989" y="143956"/>
                </a:lnTo>
                <a:lnTo>
                  <a:pt x="247061" y="147592"/>
                </a:lnTo>
                <a:lnTo>
                  <a:pt x="251140" y="153081"/>
                </a:lnTo>
                <a:lnTo>
                  <a:pt x="252864" y="159700"/>
                </a:lnTo>
                <a:lnTo>
                  <a:pt x="251872" y="166727"/>
                </a:lnTo>
                <a:lnTo>
                  <a:pt x="246632" y="179315"/>
                </a:lnTo>
                <a:lnTo>
                  <a:pt x="239957" y="191381"/>
                </a:lnTo>
                <a:lnTo>
                  <a:pt x="231859" y="202798"/>
                </a:lnTo>
                <a:lnTo>
                  <a:pt x="222349" y="213440"/>
                </a:lnTo>
                <a:lnTo>
                  <a:pt x="220934" y="214382"/>
                </a:lnTo>
                <a:close/>
              </a:path>
              <a:path w="267969" h="250189">
                <a:moveTo>
                  <a:pt x="134329" y="250073"/>
                </a:moveTo>
                <a:lnTo>
                  <a:pt x="87140" y="241066"/>
                </a:lnTo>
                <a:lnTo>
                  <a:pt x="87344" y="241066"/>
                </a:lnTo>
                <a:lnTo>
                  <a:pt x="46099" y="213998"/>
                </a:lnTo>
                <a:lnTo>
                  <a:pt x="132310" y="213998"/>
                </a:lnTo>
                <a:lnTo>
                  <a:pt x="134335" y="214382"/>
                </a:lnTo>
                <a:lnTo>
                  <a:pt x="220934" y="214382"/>
                </a:lnTo>
                <a:lnTo>
                  <a:pt x="181177" y="240847"/>
                </a:lnTo>
                <a:lnTo>
                  <a:pt x="134329" y="250073"/>
                </a:lnTo>
                <a:close/>
              </a:path>
            </a:pathLst>
          </a:custGeom>
          <a:solidFill>
            <a:srgbClr val="000000"/>
          </a:solidFill>
        </p:spPr>
        <p:txBody>
          <a:bodyPr wrap="square" lIns="0" tIns="0" rIns="0" bIns="0" rtlCol="0"/>
          <a:lstStyle/>
          <a:p/>
        </p:txBody>
      </p:sp>
      <p:sp>
        <p:nvSpPr>
          <p:cNvPr id="7" name="object 7" descr=""/>
          <p:cNvSpPr/>
          <p:nvPr/>
        </p:nvSpPr>
        <p:spPr>
          <a:xfrm>
            <a:off x="5810249" y="3471862"/>
            <a:ext cx="2133600" cy="0"/>
          </a:xfrm>
          <a:custGeom>
            <a:avLst/>
            <a:gdLst/>
            <a:ahLst/>
            <a:cxnLst/>
            <a:rect l="l" t="t" r="r" b="b"/>
            <a:pathLst>
              <a:path w="2133600" h="0">
                <a:moveTo>
                  <a:pt x="0" y="0"/>
                </a:moveTo>
                <a:lnTo>
                  <a:pt x="2133599" y="0"/>
                </a:lnTo>
              </a:path>
            </a:pathLst>
          </a:custGeom>
          <a:ln w="9524">
            <a:solidFill>
              <a:srgbClr val="0081EC"/>
            </a:solidFill>
            <a:prstDash val="sysDot"/>
          </a:ln>
        </p:spPr>
        <p:txBody>
          <a:bodyPr wrap="square" lIns="0" tIns="0" rIns="0" bIns="0" rtlCol="0"/>
          <a:lstStyle/>
          <a:p/>
        </p:txBody>
      </p:sp>
      <p:sp>
        <p:nvSpPr>
          <p:cNvPr id="8" name="object 8" descr=""/>
          <p:cNvSpPr/>
          <p:nvPr/>
        </p:nvSpPr>
        <p:spPr>
          <a:xfrm>
            <a:off x="665745" y="3932634"/>
            <a:ext cx="288290" cy="250190"/>
          </a:xfrm>
          <a:custGeom>
            <a:avLst/>
            <a:gdLst/>
            <a:ahLst/>
            <a:cxnLst/>
            <a:rect l="l" t="t" r="r" b="b"/>
            <a:pathLst>
              <a:path w="288290" h="250189">
                <a:moveTo>
                  <a:pt x="272411" y="250031"/>
                </a:moveTo>
                <a:lnTo>
                  <a:pt x="15347" y="250031"/>
                </a:lnTo>
                <a:lnTo>
                  <a:pt x="7925" y="245733"/>
                </a:lnTo>
                <a:lnTo>
                  <a:pt x="0" y="231892"/>
                </a:lnTo>
                <a:lnTo>
                  <a:pt x="55" y="223298"/>
                </a:lnTo>
                <a:lnTo>
                  <a:pt x="128643" y="4185"/>
                </a:lnTo>
                <a:lnTo>
                  <a:pt x="135954" y="0"/>
                </a:lnTo>
                <a:lnTo>
                  <a:pt x="151804" y="0"/>
                </a:lnTo>
                <a:lnTo>
                  <a:pt x="159115" y="4185"/>
                </a:lnTo>
                <a:lnTo>
                  <a:pt x="198590" y="71437"/>
                </a:lnTo>
                <a:lnTo>
                  <a:pt x="136456" y="71437"/>
                </a:lnTo>
                <a:lnTo>
                  <a:pt x="130485" y="77409"/>
                </a:lnTo>
                <a:lnTo>
                  <a:pt x="130485" y="154762"/>
                </a:lnTo>
                <a:lnTo>
                  <a:pt x="136456" y="160734"/>
                </a:lnTo>
                <a:lnTo>
                  <a:pt x="251003" y="160734"/>
                </a:lnTo>
                <a:lnTo>
                  <a:pt x="261486" y="178593"/>
                </a:lnTo>
                <a:lnTo>
                  <a:pt x="141511" y="178593"/>
                </a:lnTo>
                <a:lnTo>
                  <a:pt x="126020" y="194084"/>
                </a:lnTo>
                <a:lnTo>
                  <a:pt x="126020" y="198821"/>
                </a:lnTo>
                <a:lnTo>
                  <a:pt x="141511" y="214312"/>
                </a:lnTo>
                <a:lnTo>
                  <a:pt x="282452" y="214312"/>
                </a:lnTo>
                <a:lnTo>
                  <a:pt x="287726" y="223298"/>
                </a:lnTo>
                <a:lnTo>
                  <a:pt x="287759" y="231892"/>
                </a:lnTo>
                <a:lnTo>
                  <a:pt x="279834" y="245733"/>
                </a:lnTo>
                <a:lnTo>
                  <a:pt x="272411" y="250031"/>
                </a:lnTo>
                <a:close/>
              </a:path>
              <a:path w="288290" h="250189">
                <a:moveTo>
                  <a:pt x="251003" y="160734"/>
                </a:moveTo>
                <a:lnTo>
                  <a:pt x="151302" y="160734"/>
                </a:lnTo>
                <a:lnTo>
                  <a:pt x="157274" y="154762"/>
                </a:lnTo>
                <a:lnTo>
                  <a:pt x="157274" y="77409"/>
                </a:lnTo>
                <a:lnTo>
                  <a:pt x="151302" y="71437"/>
                </a:lnTo>
                <a:lnTo>
                  <a:pt x="198590" y="71437"/>
                </a:lnTo>
                <a:lnTo>
                  <a:pt x="251003" y="160734"/>
                </a:lnTo>
                <a:close/>
              </a:path>
              <a:path w="288290" h="250189">
                <a:moveTo>
                  <a:pt x="282452" y="214312"/>
                </a:moveTo>
                <a:lnTo>
                  <a:pt x="146247" y="214312"/>
                </a:lnTo>
                <a:lnTo>
                  <a:pt x="148526" y="213859"/>
                </a:lnTo>
                <a:lnTo>
                  <a:pt x="152902" y="212046"/>
                </a:lnTo>
                <a:lnTo>
                  <a:pt x="161738" y="198821"/>
                </a:lnTo>
                <a:lnTo>
                  <a:pt x="161738" y="194084"/>
                </a:lnTo>
                <a:lnTo>
                  <a:pt x="146247" y="178593"/>
                </a:lnTo>
                <a:lnTo>
                  <a:pt x="261486" y="178593"/>
                </a:lnTo>
                <a:lnTo>
                  <a:pt x="282452" y="214312"/>
                </a:lnTo>
                <a:close/>
              </a:path>
            </a:pathLst>
          </a:custGeom>
          <a:solidFill>
            <a:srgbClr val="000000"/>
          </a:solidFill>
        </p:spPr>
        <p:txBody>
          <a:bodyPr wrap="square" lIns="0" tIns="0" rIns="0" bIns="0" rtlCol="0"/>
          <a:lstStyle/>
          <a:p/>
        </p:txBody>
      </p:sp>
      <p:sp>
        <p:nvSpPr>
          <p:cNvPr id="9" name="object 9" descr=""/>
          <p:cNvSpPr/>
          <p:nvPr/>
        </p:nvSpPr>
        <p:spPr>
          <a:xfrm>
            <a:off x="2171699" y="4491037"/>
            <a:ext cx="2886075" cy="0"/>
          </a:xfrm>
          <a:custGeom>
            <a:avLst/>
            <a:gdLst/>
            <a:ahLst/>
            <a:cxnLst/>
            <a:rect l="l" t="t" r="r" b="b"/>
            <a:pathLst>
              <a:path w="2886075" h="0">
                <a:moveTo>
                  <a:pt x="0" y="0"/>
                </a:moveTo>
                <a:lnTo>
                  <a:pt x="2886074" y="0"/>
                </a:lnTo>
              </a:path>
            </a:pathLst>
          </a:custGeom>
          <a:ln w="9524">
            <a:solidFill>
              <a:srgbClr val="0081EC"/>
            </a:solidFill>
            <a:prstDash val="sysDot"/>
          </a:ln>
        </p:spPr>
        <p:txBody>
          <a:bodyPr wrap="square" lIns="0" tIns="0" rIns="0" bIns="0" rtlCol="0"/>
          <a:lstStyle/>
          <a:p/>
        </p:txBody>
      </p:sp>
      <p:sp>
        <p:nvSpPr>
          <p:cNvPr id="10" name="object 10" descr=""/>
          <p:cNvSpPr txBox="1"/>
          <p:nvPr/>
        </p:nvSpPr>
        <p:spPr>
          <a:xfrm>
            <a:off x="768349" y="1308771"/>
            <a:ext cx="10763885" cy="3396615"/>
          </a:xfrm>
          <a:prstGeom prst="rect">
            <a:avLst/>
          </a:prstGeom>
        </p:spPr>
        <p:txBody>
          <a:bodyPr wrap="square" lIns="0" tIns="12065" rIns="0" bIns="0" rtlCol="0" vert="horz">
            <a:spAutoFit/>
          </a:bodyPr>
          <a:lstStyle/>
          <a:p>
            <a:pPr marL="12700">
              <a:lnSpc>
                <a:spcPct val="100000"/>
              </a:lnSpc>
              <a:spcBef>
                <a:spcPts val="95"/>
              </a:spcBef>
            </a:pPr>
            <a:r>
              <a:rPr dirty="0" sz="1550" spc="-215" i="1">
                <a:solidFill>
                  <a:srgbClr val="4A5462"/>
                </a:solidFill>
                <a:latin typeface="Meiryo"/>
                <a:cs typeface="Meiryo"/>
              </a:rPr>
              <a:t>⼭積みの紙伝票を前に、</a:t>
            </a:r>
            <a:r>
              <a:rPr dirty="0" sz="1600" spc="-260" i="1">
                <a:solidFill>
                  <a:srgbClr val="4A5462"/>
                </a:solidFill>
                <a:latin typeface="Meiryo"/>
                <a:cs typeface="Meiryo"/>
              </a:rPr>
              <a:t>⼿⼊⼒やファイリングが⼤変だ</a:t>
            </a:r>
            <a:r>
              <a:rPr dirty="0" sz="1550" spc="-210" i="1">
                <a:solidFill>
                  <a:srgbClr val="4A5462"/>
                </a:solidFill>
                <a:latin typeface="Meiryo"/>
                <a:cs typeface="Meiryo"/>
              </a:rPr>
              <a:t>、</a:t>
            </a:r>
            <a:r>
              <a:rPr dirty="0" sz="1600" spc="-260" i="1">
                <a:solidFill>
                  <a:srgbClr val="4A5462"/>
                </a:solidFill>
                <a:latin typeface="Meiryo"/>
                <a:cs typeface="Meiryo"/>
              </a:rPr>
              <a:t>法令対応は⼤丈夫か</a:t>
            </a:r>
            <a:r>
              <a:rPr dirty="0" sz="1400" spc="-65" i="1">
                <a:solidFill>
                  <a:srgbClr val="4A5462"/>
                </a:solidFill>
                <a:latin typeface="DejaVu Sans"/>
                <a:cs typeface="DejaVu Sans"/>
              </a:rPr>
              <a:t>…</a:t>
            </a:r>
            <a:r>
              <a:rPr dirty="0" sz="1550" spc="-215" i="1">
                <a:solidFill>
                  <a:srgbClr val="4A5462"/>
                </a:solidFill>
                <a:latin typeface="Meiryo"/>
                <a:cs typeface="Meiryo"/>
              </a:rPr>
              <a:t>と頭を抱えていませんか？</a:t>
            </a:r>
            <a:endParaRPr sz="1550">
              <a:latin typeface="Meiryo"/>
              <a:cs typeface="Meiryo"/>
            </a:endParaRPr>
          </a:p>
          <a:p>
            <a:pPr marL="112395">
              <a:lnSpc>
                <a:spcPct val="100000"/>
              </a:lnSpc>
              <a:spcBef>
                <a:spcPts val="2355"/>
              </a:spcBef>
            </a:pPr>
            <a:r>
              <a:rPr dirty="0" sz="2050" spc="-310">
                <a:latin typeface="Meiryo"/>
                <a:cs typeface="Meiryo"/>
              </a:rPr>
              <a:t>⼿⼊⼒</a:t>
            </a:r>
            <a:r>
              <a:rPr dirty="0" sz="2050" spc="-310">
                <a:latin typeface="SimSun"/>
                <a:cs typeface="SimSun"/>
              </a:rPr>
              <a:t>やファイリングの負</a:t>
            </a:r>
            <a:r>
              <a:rPr dirty="0" sz="2050" spc="-320">
                <a:latin typeface="Meiryo"/>
                <a:cs typeface="Meiryo"/>
              </a:rPr>
              <a:t>担</a:t>
            </a:r>
            <a:endParaRPr sz="2050">
              <a:latin typeface="Meiryo"/>
              <a:cs typeface="Meiryo"/>
            </a:endParaRPr>
          </a:p>
          <a:p>
            <a:pPr marL="112395" marR="5080">
              <a:lnSpc>
                <a:spcPct val="101899"/>
              </a:lnSpc>
              <a:spcBef>
                <a:spcPts val="455"/>
              </a:spcBef>
            </a:pPr>
            <a:r>
              <a:rPr dirty="0" sz="1350" spc="-165">
                <a:latin typeface="SimSun"/>
                <a:cs typeface="SimSun"/>
              </a:rPr>
              <a:t>現場から</a:t>
            </a:r>
            <a:r>
              <a:rPr dirty="0" sz="1350" spc="-165">
                <a:latin typeface="Meiryo"/>
                <a:cs typeface="Meiryo"/>
              </a:rPr>
              <a:t>⼤</a:t>
            </a:r>
            <a:r>
              <a:rPr dirty="0" sz="1350" spc="-180">
                <a:latin typeface="SimSun"/>
                <a:cs typeface="SimSun"/>
              </a:rPr>
              <a:t>量の紙伝票が届き、</a:t>
            </a:r>
            <a:r>
              <a:rPr dirty="0" sz="1350" spc="-165">
                <a:solidFill>
                  <a:srgbClr val="0066BA"/>
                </a:solidFill>
                <a:latin typeface="SimSun"/>
                <a:cs typeface="SimSun"/>
              </a:rPr>
              <a:t>エクセルへの</a:t>
            </a:r>
            <a:r>
              <a:rPr dirty="0" sz="1350" spc="-165">
                <a:solidFill>
                  <a:srgbClr val="0066BA"/>
                </a:solidFill>
                <a:latin typeface="Meiryo"/>
                <a:cs typeface="Meiryo"/>
              </a:rPr>
              <a:t>⼿⼊⼒</a:t>
            </a:r>
            <a:r>
              <a:rPr dirty="0" sz="1350" spc="-165">
                <a:latin typeface="SimSun"/>
                <a:cs typeface="SimSun"/>
              </a:rPr>
              <a:t>や</a:t>
            </a:r>
            <a:r>
              <a:rPr dirty="0" sz="1350" spc="-165">
                <a:solidFill>
                  <a:srgbClr val="0066BA"/>
                </a:solidFill>
                <a:latin typeface="SimSun"/>
                <a:cs typeface="SimSun"/>
              </a:rPr>
              <a:t>紙のファイリング作業</a:t>
            </a:r>
            <a:r>
              <a:rPr dirty="0" sz="1350" spc="-165">
                <a:latin typeface="SimSun"/>
                <a:cs typeface="SimSun"/>
              </a:rPr>
              <a:t>に</a:t>
            </a:r>
            <a:r>
              <a:rPr dirty="0" sz="1350" spc="-165">
                <a:latin typeface="Meiryo"/>
                <a:cs typeface="Meiryo"/>
              </a:rPr>
              <a:t>多⼤</a:t>
            </a:r>
            <a:r>
              <a:rPr dirty="0" sz="1350" spc="-165">
                <a:latin typeface="SimSun"/>
                <a:cs typeface="SimSun"/>
              </a:rPr>
              <a:t>な時間と</a:t>
            </a:r>
            <a:r>
              <a:rPr dirty="0" sz="1350" spc="-165">
                <a:latin typeface="Meiryo"/>
                <a:cs typeface="Meiryo"/>
              </a:rPr>
              <a:t>労⼒</a:t>
            </a:r>
            <a:r>
              <a:rPr dirty="0" sz="1350" spc="-190">
                <a:latin typeface="SimSun"/>
                <a:cs typeface="SimSun"/>
              </a:rPr>
              <a:t>を費やしています。単純作業の繰り返しが</a:t>
            </a:r>
            <a:r>
              <a:rPr dirty="0" sz="1350" spc="-165">
                <a:latin typeface="Meiryo"/>
                <a:cs typeface="Meiryo"/>
              </a:rPr>
              <a:t>担</a:t>
            </a:r>
            <a:r>
              <a:rPr dirty="0" sz="1350" spc="-165">
                <a:latin typeface="SimSun"/>
                <a:cs typeface="SimSun"/>
              </a:rPr>
              <a:t>当者の業</a:t>
            </a:r>
            <a:r>
              <a:rPr dirty="0" sz="1350" spc="-165">
                <a:latin typeface="Meiryo"/>
                <a:cs typeface="Meiryo"/>
              </a:rPr>
              <a:t>務効</a:t>
            </a:r>
            <a:r>
              <a:rPr dirty="0" sz="1350" spc="-165">
                <a:latin typeface="SimSun"/>
                <a:cs typeface="SimSun"/>
              </a:rPr>
              <a:t>率</a:t>
            </a:r>
            <a:r>
              <a:rPr dirty="0" sz="1350" spc="-175">
                <a:latin typeface="SimSun"/>
                <a:cs typeface="SimSun"/>
              </a:rPr>
              <a:t>を著しく低下させています。</a:t>
            </a:r>
            <a:endParaRPr sz="1350">
              <a:latin typeface="SimSun"/>
              <a:cs typeface="SimSun"/>
            </a:endParaRPr>
          </a:p>
          <a:p>
            <a:pPr>
              <a:lnSpc>
                <a:spcPct val="100000"/>
              </a:lnSpc>
              <a:spcBef>
                <a:spcPts val="245"/>
              </a:spcBef>
            </a:pPr>
            <a:endParaRPr sz="1200">
              <a:latin typeface="SimSun"/>
              <a:cs typeface="SimSun"/>
            </a:endParaRPr>
          </a:p>
          <a:p>
            <a:pPr marL="184150">
              <a:lnSpc>
                <a:spcPct val="100000"/>
              </a:lnSpc>
            </a:pPr>
            <a:r>
              <a:rPr dirty="0" sz="2050" spc="-310">
                <a:latin typeface="SimSun"/>
                <a:cs typeface="SimSun"/>
              </a:rPr>
              <a:t>情報</a:t>
            </a:r>
            <a:r>
              <a:rPr dirty="0" sz="2050" spc="-310">
                <a:latin typeface="Meiryo"/>
                <a:cs typeface="Meiryo"/>
              </a:rPr>
              <a:t>共</a:t>
            </a:r>
            <a:r>
              <a:rPr dirty="0" sz="2050" spc="-310">
                <a:latin typeface="SimSun"/>
                <a:cs typeface="SimSun"/>
              </a:rPr>
              <a:t>有の遅延と</a:t>
            </a:r>
            <a:r>
              <a:rPr dirty="0" sz="2050" spc="-310">
                <a:latin typeface="Meiryo"/>
                <a:cs typeface="Meiryo"/>
              </a:rPr>
              <a:t>⾮効</a:t>
            </a:r>
            <a:r>
              <a:rPr dirty="0" sz="2050" spc="-320">
                <a:latin typeface="SimSun"/>
                <a:cs typeface="SimSun"/>
              </a:rPr>
              <a:t>率</a:t>
            </a:r>
            <a:endParaRPr sz="2050">
              <a:latin typeface="SimSun"/>
              <a:cs typeface="SimSun"/>
            </a:endParaRPr>
          </a:p>
          <a:p>
            <a:pPr marL="184150" marR="71120">
              <a:lnSpc>
                <a:spcPct val="101899"/>
              </a:lnSpc>
              <a:spcBef>
                <a:spcPts val="459"/>
              </a:spcBef>
            </a:pPr>
            <a:r>
              <a:rPr dirty="0" sz="1350" spc="-170">
                <a:latin typeface="SimSun"/>
                <a:cs typeface="SimSun"/>
              </a:rPr>
              <a:t>紙の伝票は共有が難しく、必要なデータを探すのに時間がかかります。</a:t>
            </a:r>
            <a:r>
              <a:rPr dirty="0" sz="1350" spc="-165">
                <a:solidFill>
                  <a:srgbClr val="0066BA"/>
                </a:solidFill>
                <a:latin typeface="SimSun"/>
                <a:cs typeface="SimSun"/>
              </a:rPr>
              <a:t>現場と本社間の情報</a:t>
            </a:r>
            <a:r>
              <a:rPr dirty="0" sz="1350" spc="-165">
                <a:solidFill>
                  <a:srgbClr val="0066BA"/>
                </a:solidFill>
                <a:latin typeface="Meiryo"/>
                <a:cs typeface="Meiryo"/>
              </a:rPr>
              <a:t>共</a:t>
            </a:r>
            <a:r>
              <a:rPr dirty="0" sz="1350" spc="-165">
                <a:solidFill>
                  <a:srgbClr val="0066BA"/>
                </a:solidFill>
                <a:latin typeface="SimSun"/>
                <a:cs typeface="SimSun"/>
              </a:rPr>
              <a:t>有が遅れ</a:t>
            </a:r>
            <a:r>
              <a:rPr dirty="0" sz="1350" spc="-165">
                <a:latin typeface="SimSun"/>
                <a:cs typeface="SimSun"/>
              </a:rPr>
              <a:t>、意思決定や報告書作成にも影響を与え、業</a:t>
            </a:r>
            <a:r>
              <a:rPr dirty="0" sz="1350" spc="-165">
                <a:latin typeface="Meiryo"/>
                <a:cs typeface="Meiryo"/>
              </a:rPr>
              <a:t>務</a:t>
            </a:r>
            <a:r>
              <a:rPr dirty="0" sz="1350" spc="-165">
                <a:latin typeface="SimSun"/>
                <a:cs typeface="SimSun"/>
              </a:rPr>
              <a:t>の流</a:t>
            </a:r>
            <a:r>
              <a:rPr dirty="0" sz="1350" spc="-175">
                <a:latin typeface="SimSun"/>
                <a:cs typeface="SimSun"/>
              </a:rPr>
              <a:t>れ全体を停滞させています。</a:t>
            </a:r>
            <a:endParaRPr sz="1350">
              <a:latin typeface="SimSun"/>
              <a:cs typeface="SimSun"/>
            </a:endParaRPr>
          </a:p>
          <a:p>
            <a:pPr>
              <a:lnSpc>
                <a:spcPct val="100000"/>
              </a:lnSpc>
              <a:spcBef>
                <a:spcPts val="245"/>
              </a:spcBef>
            </a:pPr>
            <a:endParaRPr sz="1200">
              <a:latin typeface="SimSun"/>
              <a:cs typeface="SimSun"/>
            </a:endParaRPr>
          </a:p>
          <a:p>
            <a:pPr marL="184150">
              <a:lnSpc>
                <a:spcPct val="100000"/>
              </a:lnSpc>
            </a:pPr>
            <a:r>
              <a:rPr dirty="0" sz="2050" spc="-310">
                <a:latin typeface="SimSun"/>
                <a:cs typeface="SimSun"/>
              </a:rPr>
              <a:t>法令順守リスクと業</a:t>
            </a:r>
            <a:r>
              <a:rPr dirty="0" sz="2050" spc="-310">
                <a:latin typeface="Meiryo"/>
                <a:cs typeface="Meiryo"/>
              </a:rPr>
              <a:t>務</a:t>
            </a:r>
            <a:r>
              <a:rPr dirty="0" sz="2050" spc="-310">
                <a:latin typeface="SimSun"/>
                <a:cs typeface="SimSun"/>
              </a:rPr>
              <a:t>負</a:t>
            </a:r>
            <a:r>
              <a:rPr dirty="0" sz="2050" spc="-320">
                <a:latin typeface="Meiryo"/>
                <a:cs typeface="Meiryo"/>
              </a:rPr>
              <a:t>担</a:t>
            </a:r>
            <a:endParaRPr sz="2050">
              <a:latin typeface="Meiryo"/>
              <a:cs typeface="Meiryo"/>
            </a:endParaRPr>
          </a:p>
          <a:p>
            <a:pPr marL="184150" marR="90805">
              <a:lnSpc>
                <a:spcPct val="101899"/>
              </a:lnSpc>
              <a:spcBef>
                <a:spcPts val="459"/>
              </a:spcBef>
            </a:pPr>
            <a:r>
              <a:rPr dirty="0" sz="1350" spc="-165">
                <a:latin typeface="SimSun"/>
                <a:cs typeface="SimSun"/>
              </a:rPr>
              <a:t>産業廃棄物管理は</a:t>
            </a:r>
            <a:r>
              <a:rPr dirty="0" sz="1350" spc="-165">
                <a:solidFill>
                  <a:srgbClr val="0066BA"/>
                </a:solidFill>
                <a:latin typeface="SimSun"/>
                <a:cs typeface="SimSun"/>
              </a:rPr>
              <a:t>法的義</a:t>
            </a:r>
            <a:r>
              <a:rPr dirty="0" sz="1350" spc="-165">
                <a:solidFill>
                  <a:srgbClr val="0066BA"/>
                </a:solidFill>
                <a:latin typeface="Meiryo"/>
                <a:cs typeface="Meiryo"/>
              </a:rPr>
              <a:t>務</a:t>
            </a:r>
            <a:r>
              <a:rPr dirty="0" sz="1350" spc="-185">
                <a:solidFill>
                  <a:srgbClr val="0066BA"/>
                </a:solidFill>
                <a:latin typeface="SimSun"/>
                <a:cs typeface="SimSun"/>
              </a:rPr>
              <a:t>であり、不備があれば罰</a:t>
            </a:r>
            <a:r>
              <a:rPr dirty="0" sz="1350" spc="-165">
                <a:solidFill>
                  <a:srgbClr val="0066BA"/>
                </a:solidFill>
                <a:latin typeface="Meiryo"/>
                <a:cs typeface="Meiryo"/>
              </a:rPr>
              <a:t>則</a:t>
            </a:r>
            <a:r>
              <a:rPr dirty="0" sz="1350" spc="-165">
                <a:solidFill>
                  <a:srgbClr val="0066BA"/>
                </a:solidFill>
                <a:latin typeface="SimSun"/>
                <a:cs typeface="SimSun"/>
              </a:rPr>
              <a:t>の対象</a:t>
            </a:r>
            <a:r>
              <a:rPr dirty="0" sz="1350" spc="-195">
                <a:latin typeface="SimSun"/>
                <a:cs typeface="SimSun"/>
              </a:rPr>
              <a:t>となります。紙での管理は保管場所の確保や検索の</a:t>
            </a:r>
            <a:r>
              <a:rPr dirty="0" sz="1350" spc="-165">
                <a:latin typeface="Meiryo"/>
                <a:cs typeface="Meiryo"/>
              </a:rPr>
              <a:t>⼿</a:t>
            </a:r>
            <a:r>
              <a:rPr dirty="0" sz="1350" spc="-180">
                <a:latin typeface="SimSun"/>
                <a:cs typeface="SimSun"/>
              </a:rPr>
              <a:t>間など、現場にも本社にも隠れた負</a:t>
            </a:r>
            <a:r>
              <a:rPr dirty="0" sz="1350" spc="-165">
                <a:latin typeface="Meiryo"/>
                <a:cs typeface="Meiryo"/>
              </a:rPr>
              <a:t>担</a:t>
            </a:r>
            <a:r>
              <a:rPr dirty="0" sz="1350" spc="-165">
                <a:latin typeface="SimSun"/>
                <a:cs typeface="SimSun"/>
              </a:rPr>
              <a:t>を</a:t>
            </a:r>
            <a:r>
              <a:rPr dirty="0" sz="1350" spc="-195">
                <a:latin typeface="SimSun"/>
                <a:cs typeface="SimSun"/>
              </a:rPr>
              <a:t>強いています。</a:t>
            </a:r>
            <a:endParaRPr sz="1350">
              <a:latin typeface="SimSun"/>
              <a:cs typeface="SimSun"/>
            </a:endParaRPr>
          </a:p>
        </p:txBody>
      </p:sp>
      <p:sp>
        <p:nvSpPr>
          <p:cNvPr id="12" name="object 12"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2"/>
              </a:rPr>
              <a:t>kurojica.com/ai-</a:t>
            </a:r>
            <a:r>
              <a:rPr dirty="0" sz="1050" spc="-10">
                <a:solidFill>
                  <a:srgbClr val="64738B"/>
                </a:solidFill>
                <a:latin typeface="Liberation Sans"/>
                <a:cs typeface="Liberation Sans"/>
                <a:hlinkClick r:id="rId2"/>
              </a:rPr>
              <a:t>document</a:t>
            </a:r>
            <a:endParaRPr sz="1050">
              <a:latin typeface="Liberation Sans"/>
              <a:cs typeface="Liberation Sans"/>
            </a:endParaRPr>
          </a:p>
        </p:txBody>
      </p:sp>
      <p:sp>
        <p:nvSpPr>
          <p:cNvPr id="13" name="object 13"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11" name="object 11"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6899" y="459930"/>
            <a:ext cx="4591685" cy="418465"/>
          </a:xfrm>
          <a:prstGeom prst="rect"/>
        </p:spPr>
        <p:txBody>
          <a:bodyPr wrap="square" lIns="0" tIns="15875" rIns="0" bIns="0" rtlCol="0" vert="horz">
            <a:spAutoFit/>
          </a:bodyPr>
          <a:lstStyle/>
          <a:p>
            <a:pPr marL="12700">
              <a:lnSpc>
                <a:spcPct val="100000"/>
              </a:lnSpc>
              <a:spcBef>
                <a:spcPts val="125"/>
              </a:spcBef>
            </a:pPr>
            <a:r>
              <a:rPr dirty="0" spc="-310"/>
              <a:t>計量票の電</a:t>
            </a:r>
            <a:r>
              <a:rPr dirty="0" spc="-310">
                <a:latin typeface="Meiryo"/>
                <a:cs typeface="Meiryo"/>
              </a:rPr>
              <a:t>⼦</a:t>
            </a:r>
            <a:r>
              <a:rPr dirty="0" spc="-415"/>
              <a:t>化がもたら すメリット</a:t>
            </a:r>
          </a:p>
        </p:txBody>
      </p:sp>
      <p:sp>
        <p:nvSpPr>
          <p:cNvPr id="3" name="object 3" descr=""/>
          <p:cNvSpPr/>
          <p:nvPr/>
        </p:nvSpPr>
        <p:spPr>
          <a:xfrm>
            <a:off x="667024" y="1876425"/>
            <a:ext cx="285750" cy="285750"/>
          </a:xfrm>
          <a:custGeom>
            <a:avLst/>
            <a:gdLst/>
            <a:ahLst/>
            <a:cxnLst/>
            <a:rect l="l" t="t" r="r" b="b"/>
            <a:pathLst>
              <a:path w="285750" h="285750">
                <a:moveTo>
                  <a:pt x="156604" y="284480"/>
                </a:moveTo>
                <a:lnTo>
                  <a:pt x="128596" y="284480"/>
                </a:lnTo>
                <a:lnTo>
                  <a:pt x="101125" y="279400"/>
                </a:lnTo>
                <a:lnTo>
                  <a:pt x="81505" y="271780"/>
                </a:lnTo>
                <a:lnTo>
                  <a:pt x="75248" y="267970"/>
                </a:lnTo>
                <a:lnTo>
                  <a:pt x="69154" y="264160"/>
                </a:lnTo>
                <a:lnTo>
                  <a:pt x="63223" y="261620"/>
                </a:lnTo>
                <a:lnTo>
                  <a:pt x="57482" y="256540"/>
                </a:lnTo>
                <a:lnTo>
                  <a:pt x="51960" y="252730"/>
                </a:lnTo>
                <a:lnTo>
                  <a:pt x="46657" y="247650"/>
                </a:lnTo>
                <a:lnTo>
                  <a:pt x="41572" y="243840"/>
                </a:lnTo>
                <a:lnTo>
                  <a:pt x="36730" y="238760"/>
                </a:lnTo>
                <a:lnTo>
                  <a:pt x="32155" y="232410"/>
                </a:lnTo>
                <a:lnTo>
                  <a:pt x="27846" y="227330"/>
                </a:lnTo>
                <a:lnTo>
                  <a:pt x="8073" y="190500"/>
                </a:lnTo>
                <a:lnTo>
                  <a:pt x="0" y="151130"/>
                </a:lnTo>
                <a:lnTo>
                  <a:pt x="0" y="133350"/>
                </a:lnTo>
                <a:lnTo>
                  <a:pt x="8073" y="93980"/>
                </a:lnTo>
                <a:lnTo>
                  <a:pt x="27846" y="57150"/>
                </a:lnTo>
                <a:lnTo>
                  <a:pt x="32155" y="52070"/>
                </a:lnTo>
                <a:lnTo>
                  <a:pt x="36730" y="45720"/>
                </a:lnTo>
                <a:lnTo>
                  <a:pt x="41572" y="40640"/>
                </a:lnTo>
                <a:lnTo>
                  <a:pt x="46657" y="36830"/>
                </a:lnTo>
                <a:lnTo>
                  <a:pt x="51960" y="31750"/>
                </a:lnTo>
                <a:lnTo>
                  <a:pt x="57482" y="27940"/>
                </a:lnTo>
                <a:lnTo>
                  <a:pt x="63223" y="22860"/>
                </a:lnTo>
                <a:lnTo>
                  <a:pt x="69154" y="20320"/>
                </a:lnTo>
                <a:lnTo>
                  <a:pt x="128596" y="0"/>
                </a:lnTo>
                <a:lnTo>
                  <a:pt x="156604" y="0"/>
                </a:lnTo>
                <a:lnTo>
                  <a:pt x="197276" y="10160"/>
                </a:lnTo>
                <a:lnTo>
                  <a:pt x="216046" y="20320"/>
                </a:lnTo>
                <a:lnTo>
                  <a:pt x="221977" y="22860"/>
                </a:lnTo>
                <a:lnTo>
                  <a:pt x="227718" y="27940"/>
                </a:lnTo>
                <a:lnTo>
                  <a:pt x="233240" y="31750"/>
                </a:lnTo>
                <a:lnTo>
                  <a:pt x="237217" y="35560"/>
                </a:lnTo>
                <a:lnTo>
                  <a:pt x="137953" y="35560"/>
                </a:lnTo>
                <a:lnTo>
                  <a:pt x="133577" y="36830"/>
                </a:lnTo>
                <a:lnTo>
                  <a:pt x="124741" y="50800"/>
                </a:lnTo>
                <a:lnTo>
                  <a:pt x="124741" y="55880"/>
                </a:lnTo>
                <a:lnTo>
                  <a:pt x="127006" y="62230"/>
                </a:lnTo>
                <a:lnTo>
                  <a:pt x="75446" y="62230"/>
                </a:lnTo>
                <a:lnTo>
                  <a:pt x="62233" y="77470"/>
                </a:lnTo>
                <a:lnTo>
                  <a:pt x="62233" y="82550"/>
                </a:lnTo>
                <a:lnTo>
                  <a:pt x="64499" y="88900"/>
                </a:lnTo>
                <a:lnTo>
                  <a:pt x="65789" y="90170"/>
                </a:lnTo>
                <a:lnTo>
                  <a:pt x="69138" y="93980"/>
                </a:lnTo>
                <a:lnTo>
                  <a:pt x="71070" y="95250"/>
                </a:lnTo>
                <a:lnTo>
                  <a:pt x="75446" y="96520"/>
                </a:lnTo>
                <a:lnTo>
                  <a:pt x="77724" y="97790"/>
                </a:lnTo>
                <a:lnTo>
                  <a:pt x="171093" y="97790"/>
                </a:lnTo>
                <a:lnTo>
                  <a:pt x="159336" y="124460"/>
                </a:lnTo>
                <a:lnTo>
                  <a:pt x="48657" y="124460"/>
                </a:lnTo>
                <a:lnTo>
                  <a:pt x="44281" y="127000"/>
                </a:lnTo>
                <a:lnTo>
                  <a:pt x="35444" y="139700"/>
                </a:lnTo>
                <a:lnTo>
                  <a:pt x="35444" y="144780"/>
                </a:lnTo>
                <a:lnTo>
                  <a:pt x="48657" y="160020"/>
                </a:lnTo>
                <a:lnTo>
                  <a:pt x="142600" y="160020"/>
                </a:lnTo>
                <a:lnTo>
                  <a:pt x="128708" y="162560"/>
                </a:lnTo>
                <a:lnTo>
                  <a:pt x="117353" y="170180"/>
                </a:lnTo>
                <a:lnTo>
                  <a:pt x="109692" y="181610"/>
                </a:lnTo>
                <a:lnTo>
                  <a:pt x="106881" y="195580"/>
                </a:lnTo>
                <a:lnTo>
                  <a:pt x="109692" y="209550"/>
                </a:lnTo>
                <a:lnTo>
                  <a:pt x="117353" y="220980"/>
                </a:lnTo>
                <a:lnTo>
                  <a:pt x="128708" y="228600"/>
                </a:lnTo>
                <a:lnTo>
                  <a:pt x="142600" y="231140"/>
                </a:lnTo>
                <a:lnTo>
                  <a:pt x="254122" y="231140"/>
                </a:lnTo>
                <a:lnTo>
                  <a:pt x="253045" y="232410"/>
                </a:lnTo>
                <a:lnTo>
                  <a:pt x="248470" y="238760"/>
                </a:lnTo>
                <a:lnTo>
                  <a:pt x="243628" y="243840"/>
                </a:lnTo>
                <a:lnTo>
                  <a:pt x="238543" y="247650"/>
                </a:lnTo>
                <a:lnTo>
                  <a:pt x="233240" y="252730"/>
                </a:lnTo>
                <a:lnTo>
                  <a:pt x="227718" y="256540"/>
                </a:lnTo>
                <a:lnTo>
                  <a:pt x="221977" y="261620"/>
                </a:lnTo>
                <a:lnTo>
                  <a:pt x="216046" y="264160"/>
                </a:lnTo>
                <a:lnTo>
                  <a:pt x="209952" y="267970"/>
                </a:lnTo>
                <a:lnTo>
                  <a:pt x="203695" y="271780"/>
                </a:lnTo>
                <a:lnTo>
                  <a:pt x="184075" y="279400"/>
                </a:lnTo>
                <a:lnTo>
                  <a:pt x="156604" y="284480"/>
                </a:lnTo>
                <a:close/>
              </a:path>
              <a:path w="285750" h="285750">
                <a:moveTo>
                  <a:pt x="185090" y="71120"/>
                </a:moveTo>
                <a:lnTo>
                  <a:pt x="144968" y="71120"/>
                </a:lnTo>
                <a:lnTo>
                  <a:pt x="147246" y="69850"/>
                </a:lnTo>
                <a:lnTo>
                  <a:pt x="151622" y="68580"/>
                </a:lnTo>
                <a:lnTo>
                  <a:pt x="153554" y="67310"/>
                </a:lnTo>
                <a:lnTo>
                  <a:pt x="156903" y="63500"/>
                </a:lnTo>
                <a:lnTo>
                  <a:pt x="158194" y="62230"/>
                </a:lnTo>
                <a:lnTo>
                  <a:pt x="160459" y="55880"/>
                </a:lnTo>
                <a:lnTo>
                  <a:pt x="160459" y="50800"/>
                </a:lnTo>
                <a:lnTo>
                  <a:pt x="160006" y="48260"/>
                </a:lnTo>
                <a:lnTo>
                  <a:pt x="147246" y="35560"/>
                </a:lnTo>
                <a:lnTo>
                  <a:pt x="237217" y="35560"/>
                </a:lnTo>
                <a:lnTo>
                  <a:pt x="238543" y="36830"/>
                </a:lnTo>
                <a:lnTo>
                  <a:pt x="243628" y="40640"/>
                </a:lnTo>
                <a:lnTo>
                  <a:pt x="248470" y="45720"/>
                </a:lnTo>
                <a:lnTo>
                  <a:pt x="253045" y="52070"/>
                </a:lnTo>
                <a:lnTo>
                  <a:pt x="257354" y="57150"/>
                </a:lnTo>
                <a:lnTo>
                  <a:pt x="261396" y="62230"/>
                </a:lnTo>
                <a:lnTo>
                  <a:pt x="265153" y="68580"/>
                </a:lnTo>
                <a:lnTo>
                  <a:pt x="190374" y="68580"/>
                </a:lnTo>
                <a:lnTo>
                  <a:pt x="185090" y="71120"/>
                </a:lnTo>
                <a:close/>
              </a:path>
              <a:path w="285750" h="285750">
                <a:moveTo>
                  <a:pt x="171093" y="97790"/>
                </a:moveTo>
                <a:lnTo>
                  <a:pt x="82460" y="97790"/>
                </a:lnTo>
                <a:lnTo>
                  <a:pt x="84739" y="96520"/>
                </a:lnTo>
                <a:lnTo>
                  <a:pt x="89115" y="95250"/>
                </a:lnTo>
                <a:lnTo>
                  <a:pt x="91046" y="93980"/>
                </a:lnTo>
                <a:lnTo>
                  <a:pt x="94395" y="90170"/>
                </a:lnTo>
                <a:lnTo>
                  <a:pt x="95686" y="88900"/>
                </a:lnTo>
                <a:lnTo>
                  <a:pt x="97952" y="82550"/>
                </a:lnTo>
                <a:lnTo>
                  <a:pt x="97952" y="77470"/>
                </a:lnTo>
                <a:lnTo>
                  <a:pt x="97498" y="74930"/>
                </a:lnTo>
                <a:lnTo>
                  <a:pt x="84739" y="62230"/>
                </a:lnTo>
                <a:lnTo>
                  <a:pt x="127006" y="62230"/>
                </a:lnTo>
                <a:lnTo>
                  <a:pt x="128297" y="63500"/>
                </a:lnTo>
                <a:lnTo>
                  <a:pt x="131646" y="67310"/>
                </a:lnTo>
                <a:lnTo>
                  <a:pt x="133577" y="68580"/>
                </a:lnTo>
                <a:lnTo>
                  <a:pt x="137953" y="69850"/>
                </a:lnTo>
                <a:lnTo>
                  <a:pt x="140232" y="71120"/>
                </a:lnTo>
                <a:lnTo>
                  <a:pt x="185090" y="71120"/>
                </a:lnTo>
                <a:lnTo>
                  <a:pt x="182449" y="72390"/>
                </a:lnTo>
                <a:lnTo>
                  <a:pt x="179491" y="78740"/>
                </a:lnTo>
                <a:lnTo>
                  <a:pt x="171093" y="97790"/>
                </a:lnTo>
                <a:close/>
              </a:path>
              <a:path w="285750" h="285750">
                <a:moveTo>
                  <a:pt x="254122" y="231140"/>
                </a:moveTo>
                <a:lnTo>
                  <a:pt x="142600" y="231140"/>
                </a:lnTo>
                <a:lnTo>
                  <a:pt x="156492" y="228600"/>
                </a:lnTo>
                <a:lnTo>
                  <a:pt x="167847" y="220980"/>
                </a:lnTo>
                <a:lnTo>
                  <a:pt x="175508" y="209550"/>
                </a:lnTo>
                <a:lnTo>
                  <a:pt x="178319" y="195580"/>
                </a:lnTo>
                <a:lnTo>
                  <a:pt x="177619" y="189230"/>
                </a:lnTo>
                <a:lnTo>
                  <a:pt x="175612" y="181610"/>
                </a:lnTo>
                <a:lnTo>
                  <a:pt x="172432" y="176530"/>
                </a:lnTo>
                <a:lnTo>
                  <a:pt x="168217" y="171450"/>
                </a:lnTo>
                <a:lnTo>
                  <a:pt x="206950" y="82550"/>
                </a:lnTo>
                <a:lnTo>
                  <a:pt x="203880" y="74930"/>
                </a:lnTo>
                <a:lnTo>
                  <a:pt x="190374" y="68580"/>
                </a:lnTo>
                <a:lnTo>
                  <a:pt x="265153" y="68580"/>
                </a:lnTo>
                <a:lnTo>
                  <a:pt x="282730" y="114300"/>
                </a:lnTo>
                <a:lnTo>
                  <a:pt x="284360" y="124460"/>
                </a:lnTo>
                <a:lnTo>
                  <a:pt x="227250" y="124460"/>
                </a:lnTo>
                <a:lnTo>
                  <a:pt x="222874" y="127000"/>
                </a:lnTo>
                <a:lnTo>
                  <a:pt x="214037" y="139700"/>
                </a:lnTo>
                <a:lnTo>
                  <a:pt x="214037" y="144780"/>
                </a:lnTo>
                <a:lnTo>
                  <a:pt x="227250" y="160020"/>
                </a:lnTo>
                <a:lnTo>
                  <a:pt x="284360" y="160020"/>
                </a:lnTo>
                <a:lnTo>
                  <a:pt x="283931" y="163830"/>
                </a:lnTo>
                <a:lnTo>
                  <a:pt x="271755" y="203200"/>
                </a:lnTo>
                <a:lnTo>
                  <a:pt x="257354" y="227330"/>
                </a:lnTo>
                <a:lnTo>
                  <a:pt x="254122" y="231140"/>
                </a:lnTo>
                <a:close/>
              </a:path>
              <a:path w="285750" h="285750">
                <a:moveTo>
                  <a:pt x="143660" y="160020"/>
                </a:moveTo>
                <a:lnTo>
                  <a:pt x="57950" y="160020"/>
                </a:lnTo>
                <a:lnTo>
                  <a:pt x="62326" y="157480"/>
                </a:lnTo>
                <a:lnTo>
                  <a:pt x="64257" y="156210"/>
                </a:lnTo>
                <a:lnTo>
                  <a:pt x="67606" y="153670"/>
                </a:lnTo>
                <a:lnTo>
                  <a:pt x="68897" y="151130"/>
                </a:lnTo>
                <a:lnTo>
                  <a:pt x="70709" y="147320"/>
                </a:lnTo>
                <a:lnTo>
                  <a:pt x="71162" y="144780"/>
                </a:lnTo>
                <a:lnTo>
                  <a:pt x="71162" y="139700"/>
                </a:lnTo>
                <a:lnTo>
                  <a:pt x="57950" y="124460"/>
                </a:lnTo>
                <a:lnTo>
                  <a:pt x="159336" y="124460"/>
                </a:lnTo>
                <a:lnTo>
                  <a:pt x="143660" y="160020"/>
                </a:lnTo>
                <a:close/>
              </a:path>
              <a:path w="285750" h="285750">
                <a:moveTo>
                  <a:pt x="284360" y="160020"/>
                </a:moveTo>
                <a:lnTo>
                  <a:pt x="236543" y="160020"/>
                </a:lnTo>
                <a:lnTo>
                  <a:pt x="240919" y="157480"/>
                </a:lnTo>
                <a:lnTo>
                  <a:pt x="242851" y="156210"/>
                </a:lnTo>
                <a:lnTo>
                  <a:pt x="246200" y="153670"/>
                </a:lnTo>
                <a:lnTo>
                  <a:pt x="247490" y="151130"/>
                </a:lnTo>
                <a:lnTo>
                  <a:pt x="249303" y="147320"/>
                </a:lnTo>
                <a:lnTo>
                  <a:pt x="249756" y="144780"/>
                </a:lnTo>
                <a:lnTo>
                  <a:pt x="249756" y="139700"/>
                </a:lnTo>
                <a:lnTo>
                  <a:pt x="236543" y="124460"/>
                </a:lnTo>
                <a:lnTo>
                  <a:pt x="284360" y="124460"/>
                </a:lnTo>
                <a:lnTo>
                  <a:pt x="284789" y="128270"/>
                </a:lnTo>
                <a:lnTo>
                  <a:pt x="285200" y="133350"/>
                </a:lnTo>
                <a:lnTo>
                  <a:pt x="285200" y="151130"/>
                </a:lnTo>
                <a:lnTo>
                  <a:pt x="284789" y="156210"/>
                </a:lnTo>
                <a:lnTo>
                  <a:pt x="284360" y="160020"/>
                </a:lnTo>
                <a:close/>
              </a:path>
              <a:path w="285750" h="285750">
                <a:moveTo>
                  <a:pt x="142600" y="285750"/>
                </a:moveTo>
                <a:lnTo>
                  <a:pt x="135581" y="284480"/>
                </a:lnTo>
                <a:lnTo>
                  <a:pt x="149619" y="284480"/>
                </a:lnTo>
                <a:lnTo>
                  <a:pt x="142600" y="285750"/>
                </a:lnTo>
                <a:close/>
              </a:path>
            </a:pathLst>
          </a:custGeom>
          <a:solidFill>
            <a:srgbClr val="000000"/>
          </a:solidFill>
        </p:spPr>
        <p:txBody>
          <a:bodyPr wrap="square" lIns="0" tIns="0" rIns="0" bIns="0" rtlCol="0"/>
          <a:lstStyle/>
          <a:p/>
        </p:txBody>
      </p:sp>
      <p:sp>
        <p:nvSpPr>
          <p:cNvPr id="4" name="object 4" descr=""/>
          <p:cNvSpPr/>
          <p:nvPr/>
        </p:nvSpPr>
        <p:spPr>
          <a:xfrm>
            <a:off x="952499" y="2452687"/>
            <a:ext cx="1219200" cy="0"/>
          </a:xfrm>
          <a:custGeom>
            <a:avLst/>
            <a:gdLst/>
            <a:ahLst/>
            <a:cxnLst/>
            <a:rect l="l" t="t" r="r" b="b"/>
            <a:pathLst>
              <a:path w="1219200" h="0">
                <a:moveTo>
                  <a:pt x="0" y="0"/>
                </a:moveTo>
                <a:lnTo>
                  <a:pt x="1219199" y="0"/>
                </a:lnTo>
              </a:path>
            </a:pathLst>
          </a:custGeom>
          <a:ln w="9524">
            <a:solidFill>
              <a:srgbClr val="0081EC"/>
            </a:solidFill>
            <a:prstDash val="sysDot"/>
          </a:ln>
        </p:spPr>
        <p:txBody>
          <a:bodyPr wrap="square" lIns="0" tIns="0" rIns="0" bIns="0" rtlCol="0"/>
          <a:lstStyle/>
          <a:p/>
        </p:txBody>
      </p:sp>
      <p:sp>
        <p:nvSpPr>
          <p:cNvPr id="5" name="object 5" descr=""/>
          <p:cNvSpPr/>
          <p:nvPr/>
        </p:nvSpPr>
        <p:spPr>
          <a:xfrm>
            <a:off x="5657849" y="2452687"/>
            <a:ext cx="1524000" cy="0"/>
          </a:xfrm>
          <a:custGeom>
            <a:avLst/>
            <a:gdLst/>
            <a:ahLst/>
            <a:cxnLst/>
            <a:rect l="l" t="t" r="r" b="b"/>
            <a:pathLst>
              <a:path w="1524000" h="0">
                <a:moveTo>
                  <a:pt x="0" y="0"/>
                </a:moveTo>
                <a:lnTo>
                  <a:pt x="1523999" y="0"/>
                </a:lnTo>
              </a:path>
            </a:pathLst>
          </a:custGeom>
          <a:ln w="9524">
            <a:solidFill>
              <a:srgbClr val="0081EC"/>
            </a:solidFill>
            <a:prstDash val="sysDot"/>
          </a:ln>
        </p:spPr>
        <p:txBody>
          <a:bodyPr wrap="square" lIns="0" tIns="0" rIns="0" bIns="0" rtlCol="0"/>
          <a:lstStyle/>
          <a:p/>
        </p:txBody>
      </p:sp>
      <p:sp>
        <p:nvSpPr>
          <p:cNvPr id="6" name="object 6" descr=""/>
          <p:cNvSpPr/>
          <p:nvPr/>
        </p:nvSpPr>
        <p:spPr>
          <a:xfrm>
            <a:off x="666921" y="2895599"/>
            <a:ext cx="285750" cy="285750"/>
          </a:xfrm>
          <a:custGeom>
            <a:avLst/>
            <a:gdLst/>
            <a:ahLst/>
            <a:cxnLst/>
            <a:rect l="l" t="t" r="r" b="b"/>
            <a:pathLst>
              <a:path w="285750" h="285750">
                <a:moveTo>
                  <a:pt x="142703" y="285750"/>
                </a:moveTo>
                <a:lnTo>
                  <a:pt x="101228" y="279599"/>
                </a:lnTo>
                <a:lnTo>
                  <a:pt x="63326" y="261671"/>
                </a:lnTo>
                <a:lnTo>
                  <a:pt x="32258" y="233514"/>
                </a:lnTo>
                <a:lnTo>
                  <a:pt x="10704" y="197550"/>
                </a:lnTo>
                <a:lnTo>
                  <a:pt x="514" y="156879"/>
                </a:lnTo>
                <a:lnTo>
                  <a:pt x="0" y="149894"/>
                </a:lnTo>
                <a:lnTo>
                  <a:pt x="0" y="135855"/>
                </a:lnTo>
                <a:lnTo>
                  <a:pt x="8176" y="94749"/>
                </a:lnTo>
                <a:lnTo>
                  <a:pt x="27949" y="57757"/>
                </a:lnTo>
                <a:lnTo>
                  <a:pt x="57585" y="28121"/>
                </a:lnTo>
                <a:lnTo>
                  <a:pt x="94577" y="8348"/>
                </a:lnTo>
                <a:lnTo>
                  <a:pt x="135684" y="171"/>
                </a:lnTo>
                <a:lnTo>
                  <a:pt x="142703" y="0"/>
                </a:lnTo>
                <a:lnTo>
                  <a:pt x="149722" y="171"/>
                </a:lnTo>
                <a:lnTo>
                  <a:pt x="190828" y="8348"/>
                </a:lnTo>
                <a:lnTo>
                  <a:pt x="227821" y="28121"/>
                </a:lnTo>
                <a:lnTo>
                  <a:pt x="257457" y="57757"/>
                </a:lnTo>
                <a:lnTo>
                  <a:pt x="276332" y="92422"/>
                </a:lnTo>
                <a:lnTo>
                  <a:pt x="192039" y="92422"/>
                </a:lnTo>
                <a:lnTo>
                  <a:pt x="156295" y="128196"/>
                </a:lnTo>
                <a:lnTo>
                  <a:pt x="84995" y="128196"/>
                </a:lnTo>
                <a:lnTo>
                  <a:pt x="74447" y="138633"/>
                </a:lnTo>
                <a:lnTo>
                  <a:pt x="74447" y="147116"/>
                </a:lnTo>
                <a:lnTo>
                  <a:pt x="115412" y="188081"/>
                </a:lnTo>
                <a:lnTo>
                  <a:pt x="120602" y="193327"/>
                </a:lnTo>
                <a:lnTo>
                  <a:pt x="276332" y="193327"/>
                </a:lnTo>
                <a:lnTo>
                  <a:pt x="274702" y="197550"/>
                </a:lnTo>
                <a:lnTo>
                  <a:pt x="253148" y="233514"/>
                </a:lnTo>
                <a:lnTo>
                  <a:pt x="222080" y="261671"/>
                </a:lnTo>
                <a:lnTo>
                  <a:pt x="184178" y="279599"/>
                </a:lnTo>
                <a:lnTo>
                  <a:pt x="149722" y="285578"/>
                </a:lnTo>
                <a:lnTo>
                  <a:pt x="142703" y="285750"/>
                </a:lnTo>
                <a:close/>
              </a:path>
              <a:path w="285750" h="285750">
                <a:moveTo>
                  <a:pt x="210959" y="111397"/>
                </a:moveTo>
                <a:lnTo>
                  <a:pt x="210903" y="102914"/>
                </a:lnTo>
                <a:lnTo>
                  <a:pt x="200523" y="92422"/>
                </a:lnTo>
                <a:lnTo>
                  <a:pt x="276332" y="92422"/>
                </a:lnTo>
                <a:lnTo>
                  <a:pt x="277230" y="94749"/>
                </a:lnTo>
                <a:lnTo>
                  <a:pt x="279427" y="101400"/>
                </a:lnTo>
                <a:lnTo>
                  <a:pt x="280758" y="106208"/>
                </a:lnTo>
                <a:lnTo>
                  <a:pt x="216204" y="106208"/>
                </a:lnTo>
                <a:lnTo>
                  <a:pt x="210959" y="111397"/>
                </a:lnTo>
                <a:close/>
              </a:path>
              <a:path w="285750" h="285750">
                <a:moveTo>
                  <a:pt x="276332" y="193327"/>
                </a:moveTo>
                <a:lnTo>
                  <a:pt x="129085" y="193327"/>
                </a:lnTo>
                <a:lnTo>
                  <a:pt x="216204" y="106208"/>
                </a:lnTo>
                <a:lnTo>
                  <a:pt x="280758" y="106208"/>
                </a:lnTo>
                <a:lnTo>
                  <a:pt x="281295" y="108150"/>
                </a:lnTo>
                <a:lnTo>
                  <a:pt x="282833" y="115001"/>
                </a:lnTo>
                <a:lnTo>
                  <a:pt x="284034" y="121919"/>
                </a:lnTo>
                <a:lnTo>
                  <a:pt x="284808" y="128196"/>
                </a:lnTo>
                <a:lnTo>
                  <a:pt x="284892" y="128870"/>
                </a:lnTo>
                <a:lnTo>
                  <a:pt x="285406" y="135855"/>
                </a:lnTo>
                <a:lnTo>
                  <a:pt x="285406" y="149894"/>
                </a:lnTo>
                <a:lnTo>
                  <a:pt x="284892" y="156879"/>
                </a:lnTo>
                <a:lnTo>
                  <a:pt x="277230" y="191000"/>
                </a:lnTo>
                <a:lnTo>
                  <a:pt x="276332" y="193327"/>
                </a:lnTo>
                <a:close/>
              </a:path>
              <a:path w="285750" h="285750">
                <a:moveTo>
                  <a:pt x="124844" y="159673"/>
                </a:moveTo>
                <a:lnTo>
                  <a:pt x="98613" y="133443"/>
                </a:lnTo>
                <a:lnTo>
                  <a:pt x="93422" y="128196"/>
                </a:lnTo>
                <a:lnTo>
                  <a:pt x="156295" y="128196"/>
                </a:lnTo>
                <a:lnTo>
                  <a:pt x="124844" y="159673"/>
                </a:lnTo>
                <a:close/>
              </a:path>
            </a:pathLst>
          </a:custGeom>
          <a:solidFill>
            <a:srgbClr val="000000"/>
          </a:solidFill>
        </p:spPr>
        <p:txBody>
          <a:bodyPr wrap="square" lIns="0" tIns="0" rIns="0" bIns="0" rtlCol="0"/>
          <a:lstStyle/>
          <a:p/>
        </p:txBody>
      </p:sp>
      <p:sp>
        <p:nvSpPr>
          <p:cNvPr id="7" name="object 7" descr=""/>
          <p:cNvSpPr/>
          <p:nvPr/>
        </p:nvSpPr>
        <p:spPr>
          <a:xfrm>
            <a:off x="952499" y="3471862"/>
            <a:ext cx="1981200" cy="0"/>
          </a:xfrm>
          <a:custGeom>
            <a:avLst/>
            <a:gdLst/>
            <a:ahLst/>
            <a:cxnLst/>
            <a:rect l="l" t="t" r="r" b="b"/>
            <a:pathLst>
              <a:path w="1981200" h="0">
                <a:moveTo>
                  <a:pt x="0" y="0"/>
                </a:moveTo>
                <a:lnTo>
                  <a:pt x="1981199" y="0"/>
                </a:lnTo>
              </a:path>
            </a:pathLst>
          </a:custGeom>
          <a:ln w="9524">
            <a:solidFill>
              <a:srgbClr val="0081EC"/>
            </a:solidFill>
            <a:prstDash val="sysDot"/>
          </a:ln>
        </p:spPr>
        <p:txBody>
          <a:bodyPr wrap="square" lIns="0" tIns="0" rIns="0" bIns="0" rtlCol="0"/>
          <a:lstStyle/>
          <a:p/>
        </p:txBody>
      </p:sp>
      <p:sp>
        <p:nvSpPr>
          <p:cNvPr id="8" name="object 8" descr=""/>
          <p:cNvSpPr/>
          <p:nvPr/>
        </p:nvSpPr>
        <p:spPr>
          <a:xfrm>
            <a:off x="8543924" y="3471862"/>
            <a:ext cx="1676400" cy="0"/>
          </a:xfrm>
          <a:custGeom>
            <a:avLst/>
            <a:gdLst/>
            <a:ahLst/>
            <a:cxnLst/>
            <a:rect l="l" t="t" r="r" b="b"/>
            <a:pathLst>
              <a:path w="1676400" h="0">
                <a:moveTo>
                  <a:pt x="0" y="0"/>
                </a:moveTo>
                <a:lnTo>
                  <a:pt x="1676399" y="0"/>
                </a:lnTo>
              </a:path>
            </a:pathLst>
          </a:custGeom>
          <a:ln w="9524">
            <a:solidFill>
              <a:srgbClr val="0081EC"/>
            </a:solidFill>
            <a:prstDash val="sysDot"/>
          </a:ln>
        </p:spPr>
        <p:txBody>
          <a:bodyPr wrap="square" lIns="0" tIns="0" rIns="0" bIns="0" rtlCol="0"/>
          <a:lstStyle/>
          <a:p/>
        </p:txBody>
      </p:sp>
      <p:sp>
        <p:nvSpPr>
          <p:cNvPr id="9" name="object 9" descr=""/>
          <p:cNvSpPr/>
          <p:nvPr/>
        </p:nvSpPr>
        <p:spPr>
          <a:xfrm>
            <a:off x="666749" y="3932634"/>
            <a:ext cx="285750" cy="250190"/>
          </a:xfrm>
          <a:custGeom>
            <a:avLst/>
            <a:gdLst/>
            <a:ahLst/>
            <a:cxnLst/>
            <a:rect l="l" t="t" r="r" b="b"/>
            <a:pathLst>
              <a:path w="285750" h="250189">
                <a:moveTo>
                  <a:pt x="277769" y="250031"/>
                </a:moveTo>
                <a:lnTo>
                  <a:pt x="44648" y="250031"/>
                </a:lnTo>
                <a:lnTo>
                  <a:pt x="27265" y="246523"/>
                </a:lnTo>
                <a:lnTo>
                  <a:pt x="13073" y="236957"/>
                </a:lnTo>
                <a:lnTo>
                  <a:pt x="3507" y="222766"/>
                </a:lnTo>
                <a:lnTo>
                  <a:pt x="0" y="205382"/>
                </a:lnTo>
                <a:lnTo>
                  <a:pt x="0" y="7980"/>
                </a:lnTo>
                <a:lnTo>
                  <a:pt x="7980" y="0"/>
                </a:lnTo>
                <a:lnTo>
                  <a:pt x="27737" y="0"/>
                </a:lnTo>
                <a:lnTo>
                  <a:pt x="35718" y="7980"/>
                </a:lnTo>
                <a:lnTo>
                  <a:pt x="35718" y="210294"/>
                </a:lnTo>
                <a:lnTo>
                  <a:pt x="39737" y="214312"/>
                </a:lnTo>
                <a:lnTo>
                  <a:pt x="277769" y="214312"/>
                </a:lnTo>
                <a:lnTo>
                  <a:pt x="285750" y="222293"/>
                </a:lnTo>
                <a:lnTo>
                  <a:pt x="285750" y="242050"/>
                </a:lnTo>
                <a:lnTo>
                  <a:pt x="277769" y="250031"/>
                </a:lnTo>
                <a:close/>
              </a:path>
              <a:path w="285750" h="250189">
                <a:moveTo>
                  <a:pt x="229213" y="99733"/>
                </a:moveTo>
                <a:lnTo>
                  <a:pt x="178593" y="99733"/>
                </a:lnTo>
                <a:lnTo>
                  <a:pt x="237362" y="40909"/>
                </a:lnTo>
                <a:lnTo>
                  <a:pt x="243274" y="36984"/>
                </a:lnTo>
                <a:lnTo>
                  <a:pt x="250003" y="35676"/>
                </a:lnTo>
                <a:lnTo>
                  <a:pt x="256732" y="36984"/>
                </a:lnTo>
                <a:lnTo>
                  <a:pt x="262644" y="40909"/>
                </a:lnTo>
                <a:lnTo>
                  <a:pt x="266568" y="46821"/>
                </a:lnTo>
                <a:lnTo>
                  <a:pt x="267876" y="53550"/>
                </a:lnTo>
                <a:lnTo>
                  <a:pt x="266568" y="60278"/>
                </a:lnTo>
                <a:lnTo>
                  <a:pt x="262424" y="66523"/>
                </a:lnTo>
                <a:lnTo>
                  <a:pt x="229213" y="99733"/>
                </a:lnTo>
                <a:close/>
              </a:path>
              <a:path w="285750" h="250189">
                <a:moveTo>
                  <a:pt x="71409" y="160720"/>
                </a:moveTo>
                <a:lnTo>
                  <a:pt x="64680" y="159412"/>
                </a:lnTo>
                <a:lnTo>
                  <a:pt x="58768" y="155488"/>
                </a:lnTo>
                <a:lnTo>
                  <a:pt x="54844" y="149575"/>
                </a:lnTo>
                <a:lnTo>
                  <a:pt x="53536" y="142847"/>
                </a:lnTo>
                <a:lnTo>
                  <a:pt x="54844" y="136118"/>
                </a:lnTo>
                <a:lnTo>
                  <a:pt x="58768" y="130206"/>
                </a:lnTo>
                <a:lnTo>
                  <a:pt x="121276" y="67698"/>
                </a:lnTo>
                <a:lnTo>
                  <a:pt x="127188" y="63774"/>
                </a:lnTo>
                <a:lnTo>
                  <a:pt x="133917" y="62465"/>
                </a:lnTo>
                <a:lnTo>
                  <a:pt x="140646" y="63774"/>
                </a:lnTo>
                <a:lnTo>
                  <a:pt x="146558" y="67698"/>
                </a:lnTo>
                <a:lnTo>
                  <a:pt x="178593" y="99733"/>
                </a:lnTo>
                <a:lnTo>
                  <a:pt x="229213" y="99733"/>
                </a:lnTo>
                <a:lnTo>
                  <a:pt x="223297" y="105649"/>
                </a:lnTo>
                <a:lnTo>
                  <a:pt x="133945" y="105649"/>
                </a:lnTo>
                <a:lnTo>
                  <a:pt x="84050" y="155488"/>
                </a:lnTo>
                <a:lnTo>
                  <a:pt x="78138" y="159412"/>
                </a:lnTo>
                <a:lnTo>
                  <a:pt x="71409" y="160720"/>
                </a:lnTo>
                <a:close/>
              </a:path>
              <a:path w="285750" h="250189">
                <a:moveTo>
                  <a:pt x="178980" y="142847"/>
                </a:moveTo>
                <a:lnTo>
                  <a:pt x="178262" y="142847"/>
                </a:lnTo>
                <a:lnTo>
                  <a:pt x="171892" y="141608"/>
                </a:lnTo>
                <a:lnTo>
                  <a:pt x="165980" y="137684"/>
                </a:lnTo>
                <a:lnTo>
                  <a:pt x="133945" y="105649"/>
                </a:lnTo>
                <a:lnTo>
                  <a:pt x="223297" y="105649"/>
                </a:lnTo>
                <a:lnTo>
                  <a:pt x="191262" y="137684"/>
                </a:lnTo>
                <a:lnTo>
                  <a:pt x="185350" y="141608"/>
                </a:lnTo>
                <a:lnTo>
                  <a:pt x="178980" y="142847"/>
                </a:lnTo>
                <a:close/>
              </a:path>
            </a:pathLst>
          </a:custGeom>
          <a:solidFill>
            <a:srgbClr val="000000"/>
          </a:solidFill>
        </p:spPr>
        <p:txBody>
          <a:bodyPr wrap="square" lIns="0" tIns="0" rIns="0" bIns="0" rtlCol="0"/>
          <a:lstStyle/>
          <a:p/>
        </p:txBody>
      </p:sp>
      <p:sp>
        <p:nvSpPr>
          <p:cNvPr id="10" name="object 10" descr=""/>
          <p:cNvSpPr/>
          <p:nvPr/>
        </p:nvSpPr>
        <p:spPr>
          <a:xfrm>
            <a:off x="3524249" y="4491037"/>
            <a:ext cx="1676400" cy="0"/>
          </a:xfrm>
          <a:custGeom>
            <a:avLst/>
            <a:gdLst/>
            <a:ahLst/>
            <a:cxnLst/>
            <a:rect l="l" t="t" r="r" b="b"/>
            <a:pathLst>
              <a:path w="1676400" h="0">
                <a:moveTo>
                  <a:pt x="0" y="0"/>
                </a:moveTo>
                <a:lnTo>
                  <a:pt x="1676399" y="0"/>
                </a:lnTo>
              </a:path>
            </a:pathLst>
          </a:custGeom>
          <a:ln w="9524">
            <a:solidFill>
              <a:srgbClr val="0081EC"/>
            </a:solidFill>
            <a:prstDash val="sysDot"/>
          </a:ln>
        </p:spPr>
        <p:txBody>
          <a:bodyPr wrap="square" lIns="0" tIns="0" rIns="0" bIns="0" rtlCol="0"/>
          <a:lstStyle/>
          <a:p/>
        </p:txBody>
      </p:sp>
      <p:sp>
        <p:nvSpPr>
          <p:cNvPr id="11" name="object 11" descr=""/>
          <p:cNvSpPr/>
          <p:nvPr/>
        </p:nvSpPr>
        <p:spPr>
          <a:xfrm>
            <a:off x="6715124" y="4491037"/>
            <a:ext cx="1971675" cy="0"/>
          </a:xfrm>
          <a:custGeom>
            <a:avLst/>
            <a:gdLst/>
            <a:ahLst/>
            <a:cxnLst/>
            <a:rect l="l" t="t" r="r" b="b"/>
            <a:pathLst>
              <a:path w="1971675" h="0">
                <a:moveTo>
                  <a:pt x="0" y="0"/>
                </a:moveTo>
                <a:lnTo>
                  <a:pt x="1971674" y="0"/>
                </a:lnTo>
              </a:path>
            </a:pathLst>
          </a:custGeom>
          <a:ln w="9524">
            <a:solidFill>
              <a:srgbClr val="0081EC"/>
            </a:solidFill>
            <a:prstDash val="sysDot"/>
          </a:ln>
        </p:spPr>
        <p:txBody>
          <a:bodyPr wrap="square" lIns="0" tIns="0" rIns="0" bIns="0" rtlCol="0"/>
          <a:lstStyle/>
          <a:p/>
        </p:txBody>
      </p:sp>
      <p:sp>
        <p:nvSpPr>
          <p:cNvPr id="12" name="object 12" descr=""/>
          <p:cNvSpPr txBox="1"/>
          <p:nvPr/>
        </p:nvSpPr>
        <p:spPr>
          <a:xfrm>
            <a:off x="768349" y="1308771"/>
            <a:ext cx="10669270" cy="3396615"/>
          </a:xfrm>
          <a:prstGeom prst="rect">
            <a:avLst/>
          </a:prstGeom>
        </p:spPr>
        <p:txBody>
          <a:bodyPr wrap="square" lIns="0" tIns="12065" rIns="0" bIns="0" rtlCol="0" vert="horz">
            <a:spAutoFit/>
          </a:bodyPr>
          <a:lstStyle/>
          <a:p>
            <a:pPr marL="12700">
              <a:lnSpc>
                <a:spcPct val="100000"/>
              </a:lnSpc>
              <a:spcBef>
                <a:spcPts val="95"/>
              </a:spcBef>
            </a:pPr>
            <a:r>
              <a:rPr dirty="0" sz="1550" spc="-210" i="1">
                <a:solidFill>
                  <a:srgbClr val="4A5462"/>
                </a:solidFill>
                <a:latin typeface="Meiryo"/>
                <a:cs typeface="Meiryo"/>
              </a:rPr>
              <a:t>紙の計量票を</a:t>
            </a:r>
            <a:r>
              <a:rPr dirty="0" sz="1600" spc="-260" i="1">
                <a:solidFill>
                  <a:srgbClr val="4A5462"/>
                </a:solidFill>
                <a:latin typeface="Meiryo"/>
                <a:cs typeface="Meiryo"/>
              </a:rPr>
              <a:t>電⼦化</a:t>
            </a:r>
            <a:r>
              <a:rPr dirty="0" sz="1550" spc="-235" i="1">
                <a:solidFill>
                  <a:srgbClr val="4A5462"/>
                </a:solidFill>
                <a:latin typeface="Meiryo"/>
                <a:cs typeface="Meiryo"/>
              </a:rPr>
              <a:t>することで、業務効率が</a:t>
            </a:r>
            <a:r>
              <a:rPr dirty="0" sz="1600" spc="-260" i="1">
                <a:solidFill>
                  <a:srgbClr val="4A5462"/>
                </a:solidFill>
                <a:latin typeface="Meiryo"/>
                <a:cs typeface="Meiryo"/>
              </a:rPr>
              <a:t>⼤幅に向上</a:t>
            </a:r>
            <a:r>
              <a:rPr dirty="0" sz="1550" spc="-200" i="1">
                <a:solidFill>
                  <a:srgbClr val="4A5462"/>
                </a:solidFill>
                <a:latin typeface="Meiryo"/>
                <a:cs typeface="Meiryo"/>
              </a:rPr>
              <a:t>し、様々な問題を解決できます</a:t>
            </a:r>
            <a:endParaRPr sz="1550">
              <a:latin typeface="Meiryo"/>
              <a:cs typeface="Meiryo"/>
            </a:endParaRPr>
          </a:p>
          <a:p>
            <a:pPr marL="184150">
              <a:lnSpc>
                <a:spcPct val="100000"/>
              </a:lnSpc>
              <a:spcBef>
                <a:spcPts val="2355"/>
              </a:spcBef>
            </a:pPr>
            <a:r>
              <a:rPr dirty="0" sz="2050" spc="-315">
                <a:latin typeface="SimSun"/>
                <a:cs typeface="SimSun"/>
              </a:rPr>
              <a:t>現場での素早く正確なデータ化</a:t>
            </a:r>
            <a:endParaRPr sz="2050">
              <a:latin typeface="SimSun"/>
              <a:cs typeface="SimSun"/>
            </a:endParaRPr>
          </a:p>
          <a:p>
            <a:pPr marL="184150" marR="6350">
              <a:lnSpc>
                <a:spcPct val="101899"/>
              </a:lnSpc>
              <a:spcBef>
                <a:spcPts val="455"/>
              </a:spcBef>
            </a:pPr>
            <a:r>
              <a:rPr dirty="0" sz="1350" spc="-165">
                <a:solidFill>
                  <a:srgbClr val="0066BA"/>
                </a:solidFill>
                <a:latin typeface="SimSun"/>
                <a:cs typeface="SimSun"/>
              </a:rPr>
              <a:t>その場でスキャン</a:t>
            </a:r>
            <a:r>
              <a:rPr dirty="0" sz="1350" spc="-180">
                <a:latin typeface="SimSun"/>
                <a:cs typeface="SimSun"/>
              </a:rPr>
              <a:t>して即時</a:t>
            </a:r>
            <a:r>
              <a:rPr dirty="0" sz="1350" spc="-165">
                <a:latin typeface="Meiryo"/>
                <a:cs typeface="Meiryo"/>
              </a:rPr>
              <a:t>共</a:t>
            </a:r>
            <a:r>
              <a:rPr dirty="0" sz="1350" spc="-165">
                <a:latin typeface="SimSun"/>
                <a:cs typeface="SimSun"/>
              </a:rPr>
              <a:t>有が可能にな</a:t>
            </a:r>
            <a:r>
              <a:rPr dirty="0" sz="1350" spc="-215">
                <a:latin typeface="PMingLiU"/>
                <a:cs typeface="PMingLiU"/>
              </a:rPr>
              <a:t>り</a:t>
            </a:r>
            <a:r>
              <a:rPr dirty="0" sz="1350" spc="-165">
                <a:latin typeface="SimSun"/>
                <a:cs typeface="SimSun"/>
              </a:rPr>
              <a:t>、従来の</a:t>
            </a:r>
            <a:r>
              <a:rPr dirty="0" sz="1350" spc="-165">
                <a:latin typeface="Meiryo"/>
                <a:cs typeface="Meiryo"/>
              </a:rPr>
              <a:t>⼿⼊⼒</a:t>
            </a:r>
            <a:r>
              <a:rPr dirty="0" sz="1350" spc="-165">
                <a:latin typeface="SimSun"/>
                <a:cs typeface="SimSun"/>
              </a:rPr>
              <a:t>と</a:t>
            </a:r>
            <a:r>
              <a:rPr dirty="0" sz="1350" spc="-165">
                <a:latin typeface="Meiryo"/>
                <a:cs typeface="Meiryo"/>
              </a:rPr>
              <a:t>⽐</a:t>
            </a:r>
            <a:r>
              <a:rPr dirty="0" sz="1350" spc="-190">
                <a:latin typeface="SimSun"/>
                <a:cs typeface="SimSun"/>
              </a:rPr>
              <a:t>べて</a:t>
            </a:r>
            <a:r>
              <a:rPr dirty="0" sz="1350" spc="-165">
                <a:solidFill>
                  <a:srgbClr val="0066BA"/>
                </a:solidFill>
                <a:latin typeface="Meiryo"/>
                <a:cs typeface="Meiryo"/>
              </a:rPr>
              <a:t>⼊⼒</a:t>
            </a:r>
            <a:r>
              <a:rPr dirty="0" sz="1350" spc="-165">
                <a:solidFill>
                  <a:srgbClr val="0066BA"/>
                </a:solidFill>
                <a:latin typeface="SimSun"/>
                <a:cs typeface="SimSun"/>
              </a:rPr>
              <a:t>ミスも</a:t>
            </a:r>
            <a:r>
              <a:rPr dirty="0" sz="1350" spc="-165">
                <a:solidFill>
                  <a:srgbClr val="0066BA"/>
                </a:solidFill>
                <a:latin typeface="Meiryo"/>
                <a:cs typeface="Meiryo"/>
              </a:rPr>
              <a:t>⼤</a:t>
            </a:r>
            <a:r>
              <a:rPr dirty="0" sz="1350" spc="-165">
                <a:solidFill>
                  <a:srgbClr val="0066BA"/>
                </a:solidFill>
                <a:latin typeface="SimSun"/>
                <a:cs typeface="SimSun"/>
              </a:rPr>
              <a:t>幅に</a:t>
            </a:r>
            <a:r>
              <a:rPr dirty="0" sz="1350" spc="-165">
                <a:solidFill>
                  <a:srgbClr val="0066BA"/>
                </a:solidFill>
                <a:latin typeface="Meiryo"/>
                <a:cs typeface="Meiryo"/>
              </a:rPr>
              <a:t>削</a:t>
            </a:r>
            <a:r>
              <a:rPr dirty="0" sz="1350" spc="-165">
                <a:solidFill>
                  <a:srgbClr val="0066BA"/>
                </a:solidFill>
                <a:latin typeface="SimSun"/>
                <a:cs typeface="SimSun"/>
              </a:rPr>
              <a:t>減</a:t>
            </a:r>
            <a:r>
              <a:rPr dirty="0" sz="1350" spc="-165">
                <a:latin typeface="SimSun"/>
                <a:cs typeface="SimSun"/>
              </a:rPr>
              <a:t>さ</a:t>
            </a:r>
            <a:r>
              <a:rPr dirty="0" sz="1350" spc="-165">
                <a:latin typeface="PMingLiU"/>
                <a:cs typeface="PMingLiU"/>
              </a:rPr>
              <a:t>れ</a:t>
            </a:r>
            <a:r>
              <a:rPr dirty="0" sz="1350" spc="-190">
                <a:latin typeface="SimSun"/>
                <a:cs typeface="SimSun"/>
              </a:rPr>
              <a:t>ます。現場と本社の情報連携が</a:t>
            </a:r>
            <a:r>
              <a:rPr dirty="0" sz="1350" spc="-180">
                <a:latin typeface="PMingLiU"/>
                <a:cs typeface="PMingLiU"/>
              </a:rPr>
              <a:t>スムーズ</a:t>
            </a:r>
            <a:r>
              <a:rPr dirty="0" sz="1350" spc="-165">
                <a:latin typeface="SimSun"/>
                <a:cs typeface="SimSun"/>
              </a:rPr>
              <a:t>にな</a:t>
            </a:r>
            <a:r>
              <a:rPr dirty="0" sz="1350" spc="-215">
                <a:latin typeface="PMingLiU"/>
                <a:cs typeface="PMingLiU"/>
              </a:rPr>
              <a:t>り</a:t>
            </a:r>
            <a:r>
              <a:rPr dirty="0" sz="1350" spc="-165">
                <a:latin typeface="SimSun"/>
                <a:cs typeface="SimSun"/>
              </a:rPr>
              <a:t>、業</a:t>
            </a:r>
            <a:r>
              <a:rPr dirty="0" sz="1350" spc="-165">
                <a:latin typeface="Meiryo"/>
                <a:cs typeface="Meiryo"/>
              </a:rPr>
              <a:t>務効</a:t>
            </a:r>
            <a:r>
              <a:rPr dirty="0" sz="1350" spc="-165">
                <a:latin typeface="SimSun"/>
                <a:cs typeface="SimSun"/>
              </a:rPr>
              <a:t>率</a:t>
            </a:r>
            <a:r>
              <a:rPr dirty="0" sz="1350" spc="-185">
                <a:latin typeface="SimSun"/>
                <a:cs typeface="SimSun"/>
              </a:rPr>
              <a:t>が向上します。</a:t>
            </a:r>
            <a:endParaRPr sz="1350">
              <a:latin typeface="SimSun"/>
              <a:cs typeface="SimSun"/>
            </a:endParaRPr>
          </a:p>
          <a:p>
            <a:pPr>
              <a:lnSpc>
                <a:spcPct val="100000"/>
              </a:lnSpc>
              <a:spcBef>
                <a:spcPts val="245"/>
              </a:spcBef>
            </a:pPr>
            <a:endParaRPr sz="1200">
              <a:latin typeface="SimSun"/>
              <a:cs typeface="SimSun"/>
            </a:endParaRPr>
          </a:p>
          <a:p>
            <a:pPr marL="184150">
              <a:lnSpc>
                <a:spcPct val="100000"/>
              </a:lnSpc>
            </a:pPr>
            <a:r>
              <a:rPr dirty="0" sz="2050" spc="-310">
                <a:latin typeface="SimSun"/>
                <a:cs typeface="SimSun"/>
              </a:rPr>
              <a:t>法令遵</a:t>
            </a:r>
            <a:r>
              <a:rPr dirty="0" sz="2050" spc="-310">
                <a:latin typeface="Meiryo"/>
                <a:cs typeface="Meiryo"/>
              </a:rPr>
              <a:t>守</a:t>
            </a:r>
            <a:r>
              <a:rPr dirty="0" sz="2050" spc="-315">
                <a:latin typeface="SimSun"/>
                <a:cs typeface="SimSun"/>
              </a:rPr>
              <a:t>の容易化</a:t>
            </a:r>
            <a:endParaRPr sz="2050">
              <a:latin typeface="SimSun"/>
              <a:cs typeface="SimSun"/>
            </a:endParaRPr>
          </a:p>
          <a:p>
            <a:pPr marL="184150" marR="143510">
              <a:lnSpc>
                <a:spcPct val="101899"/>
              </a:lnSpc>
              <a:spcBef>
                <a:spcPts val="459"/>
              </a:spcBef>
            </a:pPr>
            <a:r>
              <a:rPr dirty="0" sz="1350" spc="-165">
                <a:solidFill>
                  <a:srgbClr val="0066BA"/>
                </a:solidFill>
                <a:latin typeface="SimSun"/>
                <a:cs typeface="SimSun"/>
              </a:rPr>
              <a:t>電</a:t>
            </a:r>
            <a:r>
              <a:rPr dirty="0" sz="1350" spc="-165">
                <a:solidFill>
                  <a:srgbClr val="0066BA"/>
                </a:solidFill>
                <a:latin typeface="Meiryo"/>
                <a:cs typeface="Meiryo"/>
              </a:rPr>
              <a:t>⼦</a:t>
            </a:r>
            <a:r>
              <a:rPr dirty="0" sz="1350" spc="-165">
                <a:solidFill>
                  <a:srgbClr val="0066BA"/>
                </a:solidFill>
                <a:latin typeface="SimSun"/>
                <a:cs typeface="SimSun"/>
              </a:rPr>
              <a:t>帳簿保</a:t>
            </a:r>
            <a:r>
              <a:rPr dirty="0" sz="1350" spc="-165">
                <a:solidFill>
                  <a:srgbClr val="0066BA"/>
                </a:solidFill>
                <a:latin typeface="Meiryo"/>
                <a:cs typeface="Meiryo"/>
              </a:rPr>
              <a:t>存</a:t>
            </a:r>
            <a:r>
              <a:rPr dirty="0" sz="1350" spc="-165">
                <a:solidFill>
                  <a:srgbClr val="0066BA"/>
                </a:solidFill>
                <a:latin typeface="SimSun"/>
                <a:cs typeface="SimSun"/>
              </a:rPr>
              <a:t>法の要件に対応</a:t>
            </a:r>
            <a:r>
              <a:rPr dirty="0" sz="1350" spc="-175">
                <a:latin typeface="SimSun"/>
                <a:cs typeface="SimSun"/>
              </a:rPr>
              <a:t>しやすくな</a:t>
            </a:r>
            <a:r>
              <a:rPr dirty="0" sz="1350" spc="-215">
                <a:latin typeface="PMingLiU"/>
                <a:cs typeface="PMingLiU"/>
              </a:rPr>
              <a:t>り</a:t>
            </a:r>
            <a:r>
              <a:rPr dirty="0" sz="1350" spc="-165">
                <a:latin typeface="SimSun"/>
                <a:cs typeface="SimSun"/>
              </a:rPr>
              <a:t>、監査時の対応も</a:t>
            </a:r>
            <a:r>
              <a:rPr dirty="0" sz="1350" spc="-165">
                <a:latin typeface="Meiryo"/>
                <a:cs typeface="Meiryo"/>
              </a:rPr>
              <a:t>円</a:t>
            </a:r>
            <a:r>
              <a:rPr dirty="0" sz="1350" spc="-165">
                <a:latin typeface="SimSun"/>
                <a:cs typeface="SimSun"/>
              </a:rPr>
              <a:t>滑にな</a:t>
            </a:r>
            <a:r>
              <a:rPr dirty="0" sz="1350" spc="-165">
                <a:latin typeface="PMingLiU"/>
                <a:cs typeface="PMingLiU"/>
              </a:rPr>
              <a:t>り</a:t>
            </a:r>
            <a:r>
              <a:rPr dirty="0" sz="1350" spc="-204">
                <a:latin typeface="SimSun"/>
                <a:cs typeface="SimSun"/>
              </a:rPr>
              <a:t>ます。</a:t>
            </a:r>
            <a:r>
              <a:rPr dirty="0" sz="1350" spc="-180">
                <a:latin typeface="PMingLiU"/>
                <a:cs typeface="PMingLiU"/>
              </a:rPr>
              <a:t>タイムスタンプ</a:t>
            </a:r>
            <a:r>
              <a:rPr dirty="0" sz="1350" spc="-165">
                <a:latin typeface="SimSun"/>
                <a:cs typeface="SimSun"/>
              </a:rPr>
              <a:t>や検索機能などの</a:t>
            </a:r>
            <a:r>
              <a:rPr dirty="0" sz="1350" spc="-165">
                <a:solidFill>
                  <a:srgbClr val="0066BA"/>
                </a:solidFill>
                <a:latin typeface="SimSun"/>
                <a:cs typeface="SimSun"/>
              </a:rPr>
              <a:t>法的要件を満たした保</a:t>
            </a:r>
            <a:r>
              <a:rPr dirty="0" sz="1350" spc="-165">
                <a:solidFill>
                  <a:srgbClr val="0066BA"/>
                </a:solidFill>
                <a:latin typeface="Meiryo"/>
                <a:cs typeface="Meiryo"/>
              </a:rPr>
              <a:t>存</a:t>
            </a:r>
            <a:r>
              <a:rPr dirty="0" sz="1350" spc="-165">
                <a:latin typeface="SimSun"/>
                <a:cs typeface="SimSun"/>
              </a:rPr>
              <a:t>が容易にな</a:t>
            </a:r>
            <a:r>
              <a:rPr dirty="0" sz="1350" spc="-165">
                <a:latin typeface="PMingLiU"/>
                <a:cs typeface="PMingLiU"/>
              </a:rPr>
              <a:t>り</a:t>
            </a:r>
            <a:r>
              <a:rPr dirty="0" sz="1350" spc="-165">
                <a:latin typeface="SimSun"/>
                <a:cs typeface="SimSun"/>
              </a:rPr>
              <a:t>ま</a:t>
            </a:r>
            <a:r>
              <a:rPr dirty="0" sz="1350" spc="-225">
                <a:latin typeface="SimSun"/>
                <a:cs typeface="SimSun"/>
              </a:rPr>
              <a:t>す。</a:t>
            </a:r>
            <a:endParaRPr sz="1350">
              <a:latin typeface="SimSun"/>
              <a:cs typeface="SimSun"/>
            </a:endParaRPr>
          </a:p>
          <a:p>
            <a:pPr>
              <a:lnSpc>
                <a:spcPct val="100000"/>
              </a:lnSpc>
              <a:spcBef>
                <a:spcPts val="245"/>
              </a:spcBef>
            </a:pPr>
            <a:endParaRPr sz="1200">
              <a:latin typeface="SimSun"/>
              <a:cs typeface="SimSun"/>
            </a:endParaRPr>
          </a:p>
          <a:p>
            <a:pPr marL="184150">
              <a:lnSpc>
                <a:spcPct val="100000"/>
              </a:lnSpc>
            </a:pPr>
            <a:r>
              <a:rPr dirty="0" sz="2050" spc="-310">
                <a:latin typeface="Meiryo"/>
                <a:cs typeface="Meiryo"/>
              </a:rPr>
              <a:t>⻑</a:t>
            </a:r>
            <a:r>
              <a:rPr dirty="0" sz="2050" spc="-315">
                <a:latin typeface="SimSun"/>
                <a:cs typeface="SimSun"/>
              </a:rPr>
              <a:t>期的なコスト削減</a:t>
            </a:r>
            <a:endParaRPr sz="2050">
              <a:latin typeface="SimSun"/>
              <a:cs typeface="SimSun"/>
            </a:endParaRPr>
          </a:p>
          <a:p>
            <a:pPr marL="184150" marR="5080">
              <a:lnSpc>
                <a:spcPct val="101899"/>
              </a:lnSpc>
              <a:spcBef>
                <a:spcPts val="459"/>
              </a:spcBef>
            </a:pPr>
            <a:r>
              <a:rPr dirty="0" sz="1350" spc="-165">
                <a:latin typeface="SimSun"/>
                <a:cs typeface="SimSun"/>
              </a:rPr>
              <a:t>紙</a:t>
            </a:r>
            <a:r>
              <a:rPr dirty="0" sz="1350" spc="-165">
                <a:latin typeface="Meiryo"/>
                <a:cs typeface="Meiryo"/>
              </a:rPr>
              <a:t>代</a:t>
            </a:r>
            <a:r>
              <a:rPr dirty="0" sz="1350" spc="-165">
                <a:latin typeface="PMingLiU"/>
                <a:cs typeface="PMingLiU"/>
              </a:rPr>
              <a:t>‧</a:t>
            </a:r>
            <a:r>
              <a:rPr dirty="0" sz="1350" spc="-165">
                <a:latin typeface="SimSun"/>
                <a:cs typeface="SimSun"/>
              </a:rPr>
              <a:t>保管</a:t>
            </a:r>
            <a:r>
              <a:rPr dirty="0" sz="1350" spc="-200">
                <a:latin typeface="PMingLiU"/>
                <a:cs typeface="PMingLiU"/>
              </a:rPr>
              <a:t>スペース‧</a:t>
            </a:r>
            <a:r>
              <a:rPr dirty="0" sz="1350" spc="-165">
                <a:latin typeface="Meiryo"/>
                <a:cs typeface="Meiryo"/>
              </a:rPr>
              <a:t>⼈</a:t>
            </a:r>
            <a:r>
              <a:rPr dirty="0" sz="1350" spc="-165">
                <a:latin typeface="SimSun"/>
                <a:cs typeface="SimSun"/>
              </a:rPr>
              <a:t>的</a:t>
            </a:r>
            <a:r>
              <a:rPr dirty="0" sz="1350" spc="-165">
                <a:latin typeface="PMingLiU"/>
                <a:cs typeface="PMingLiU"/>
              </a:rPr>
              <a:t>コスト</a:t>
            </a:r>
            <a:r>
              <a:rPr dirty="0" sz="1350" spc="-165">
                <a:latin typeface="SimSun"/>
                <a:cs typeface="SimSun"/>
              </a:rPr>
              <a:t>など</a:t>
            </a:r>
            <a:r>
              <a:rPr dirty="0" sz="1350" spc="-165">
                <a:solidFill>
                  <a:srgbClr val="0066BA"/>
                </a:solidFill>
                <a:latin typeface="SimSun"/>
                <a:cs typeface="SimSun"/>
              </a:rPr>
              <a:t>複数の</a:t>
            </a:r>
            <a:r>
              <a:rPr dirty="0" sz="1350" spc="-165">
                <a:solidFill>
                  <a:srgbClr val="0066BA"/>
                </a:solidFill>
                <a:latin typeface="Meiryo"/>
                <a:cs typeface="Meiryo"/>
              </a:rPr>
              <a:t>⾯</a:t>
            </a:r>
            <a:r>
              <a:rPr dirty="0" sz="1350" spc="-165">
                <a:solidFill>
                  <a:srgbClr val="0066BA"/>
                </a:solidFill>
                <a:latin typeface="SimSun"/>
                <a:cs typeface="SimSun"/>
              </a:rPr>
              <a:t>でのコスト</a:t>
            </a:r>
            <a:r>
              <a:rPr dirty="0" sz="1350" spc="-165">
                <a:solidFill>
                  <a:srgbClr val="0066BA"/>
                </a:solidFill>
                <a:latin typeface="Meiryo"/>
                <a:cs typeface="Meiryo"/>
              </a:rPr>
              <a:t>削</a:t>
            </a:r>
            <a:r>
              <a:rPr dirty="0" sz="1350" spc="-165">
                <a:solidFill>
                  <a:srgbClr val="0066BA"/>
                </a:solidFill>
                <a:latin typeface="SimSun"/>
                <a:cs typeface="SimSun"/>
              </a:rPr>
              <a:t>減</a:t>
            </a:r>
            <a:r>
              <a:rPr dirty="0" sz="1350" spc="-185">
                <a:latin typeface="SimSun"/>
                <a:cs typeface="SimSun"/>
              </a:rPr>
              <a:t>が実現します。さ</a:t>
            </a:r>
            <a:r>
              <a:rPr dirty="0" sz="1350" spc="-165">
                <a:latin typeface="PMingLiU"/>
                <a:cs typeface="PMingLiU"/>
              </a:rPr>
              <a:t>ら</a:t>
            </a:r>
            <a:r>
              <a:rPr dirty="0" sz="1350" spc="-165">
                <a:latin typeface="SimSun"/>
                <a:cs typeface="SimSun"/>
              </a:rPr>
              <a:t>に</a:t>
            </a:r>
            <a:r>
              <a:rPr dirty="0" sz="1350" spc="-175">
                <a:solidFill>
                  <a:srgbClr val="0066BA"/>
                </a:solidFill>
                <a:latin typeface="SimSun"/>
                <a:cs typeface="SimSun"/>
              </a:rPr>
              <a:t>検索性向上による業</a:t>
            </a:r>
            <a:r>
              <a:rPr dirty="0" sz="1350" spc="-165">
                <a:solidFill>
                  <a:srgbClr val="0066BA"/>
                </a:solidFill>
                <a:latin typeface="Meiryo"/>
                <a:cs typeface="Meiryo"/>
              </a:rPr>
              <a:t>務効</a:t>
            </a:r>
            <a:r>
              <a:rPr dirty="0" sz="1350" spc="-165">
                <a:solidFill>
                  <a:srgbClr val="0066BA"/>
                </a:solidFill>
                <a:latin typeface="SimSun"/>
                <a:cs typeface="SimSun"/>
              </a:rPr>
              <a:t>率化</a:t>
            </a:r>
            <a:r>
              <a:rPr dirty="0" sz="1350" spc="-190">
                <a:latin typeface="SimSun"/>
                <a:cs typeface="SimSun"/>
              </a:rPr>
              <a:t>で、</a:t>
            </a:r>
            <a:r>
              <a:rPr dirty="0" sz="1350" spc="-165">
                <a:latin typeface="Meiryo"/>
                <a:cs typeface="Meiryo"/>
              </a:rPr>
              <a:t>⻑</a:t>
            </a:r>
            <a:r>
              <a:rPr dirty="0" sz="1350" spc="-165">
                <a:latin typeface="SimSun"/>
                <a:cs typeface="SimSun"/>
              </a:rPr>
              <a:t>期的に</a:t>
            </a:r>
            <a:r>
              <a:rPr dirty="0" sz="1350" spc="-165">
                <a:latin typeface="Meiryo"/>
                <a:cs typeface="Meiryo"/>
              </a:rPr>
              <a:t>⾒</a:t>
            </a:r>
            <a:r>
              <a:rPr dirty="0" sz="1350" spc="-165">
                <a:latin typeface="SimSun"/>
                <a:cs typeface="SimSun"/>
              </a:rPr>
              <a:t>て</a:t>
            </a:r>
            <a:r>
              <a:rPr dirty="0" sz="1350" spc="-165">
                <a:latin typeface="Meiryo"/>
                <a:cs typeface="Meiryo"/>
              </a:rPr>
              <a:t>⼤</a:t>
            </a:r>
            <a:r>
              <a:rPr dirty="0" sz="1350" spc="-165">
                <a:latin typeface="SimSun"/>
                <a:cs typeface="SimSun"/>
              </a:rPr>
              <a:t>きな</a:t>
            </a:r>
            <a:r>
              <a:rPr dirty="0" sz="1350" spc="-165">
                <a:latin typeface="PMingLiU"/>
                <a:cs typeface="PMingLiU"/>
              </a:rPr>
              <a:t>コスト</a:t>
            </a:r>
            <a:r>
              <a:rPr dirty="0" sz="1350" spc="-165">
                <a:latin typeface="Meiryo"/>
                <a:cs typeface="Meiryo"/>
              </a:rPr>
              <a:t>削</a:t>
            </a:r>
            <a:r>
              <a:rPr dirty="0" sz="1350" spc="-165">
                <a:latin typeface="SimSun"/>
                <a:cs typeface="SimSun"/>
              </a:rPr>
              <a:t>減</a:t>
            </a:r>
            <a:r>
              <a:rPr dirty="0" sz="1350" spc="-165">
                <a:latin typeface="Meiryo"/>
                <a:cs typeface="Meiryo"/>
              </a:rPr>
              <a:t>効</a:t>
            </a:r>
            <a:r>
              <a:rPr dirty="0" sz="1350" spc="-165">
                <a:latin typeface="SimSun"/>
                <a:cs typeface="SimSun"/>
              </a:rPr>
              <a:t>果</a:t>
            </a:r>
            <a:r>
              <a:rPr dirty="0" sz="1350" spc="-165">
                <a:latin typeface="PMingLiU"/>
                <a:cs typeface="PMingLiU"/>
              </a:rPr>
              <a:t>を</a:t>
            </a:r>
            <a:r>
              <a:rPr dirty="0" sz="1350" spc="-165">
                <a:latin typeface="Meiryo"/>
                <a:cs typeface="Meiryo"/>
              </a:rPr>
              <a:t>⽣</a:t>
            </a:r>
            <a:r>
              <a:rPr dirty="0" sz="1350" spc="-190">
                <a:latin typeface="SimSun"/>
                <a:cs typeface="SimSun"/>
              </a:rPr>
              <a:t>み出します。</a:t>
            </a:r>
            <a:endParaRPr sz="1350">
              <a:latin typeface="SimSun"/>
              <a:cs typeface="SimSun"/>
            </a:endParaRPr>
          </a:p>
        </p:txBody>
      </p:sp>
      <p:sp>
        <p:nvSpPr>
          <p:cNvPr id="14" name="object 14"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2"/>
              </a:rPr>
              <a:t>kurojica.com/ai-</a:t>
            </a:r>
            <a:r>
              <a:rPr dirty="0" sz="1050" spc="-10">
                <a:solidFill>
                  <a:srgbClr val="64738B"/>
                </a:solidFill>
                <a:latin typeface="Liberation Sans"/>
                <a:cs typeface="Liberation Sans"/>
                <a:hlinkClick r:id="rId2"/>
              </a:rPr>
              <a:t>document</a:t>
            </a:r>
            <a:endParaRPr sz="1050">
              <a:latin typeface="Liberation Sans"/>
              <a:cs typeface="Liberation Sans"/>
            </a:endParaRPr>
          </a:p>
        </p:txBody>
      </p:sp>
      <p:sp>
        <p:nvSpPr>
          <p:cNvPr id="15" name="object 15"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13" name="object 13"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6899" y="459930"/>
            <a:ext cx="3168650" cy="418465"/>
          </a:xfrm>
          <a:prstGeom prst="rect"/>
        </p:spPr>
        <p:txBody>
          <a:bodyPr wrap="square" lIns="0" tIns="15875" rIns="0" bIns="0" rtlCol="0" vert="horz">
            <a:spAutoFit/>
          </a:bodyPr>
          <a:lstStyle/>
          <a:p>
            <a:pPr marL="12700">
              <a:lnSpc>
                <a:spcPct val="100000"/>
              </a:lnSpc>
              <a:spcBef>
                <a:spcPts val="125"/>
              </a:spcBef>
            </a:pPr>
            <a:r>
              <a:rPr dirty="0" spc="-310"/>
              <a:t>スキャニング</a:t>
            </a:r>
            <a:r>
              <a:rPr dirty="0" spc="-310">
                <a:latin typeface="Meiryo"/>
                <a:cs typeface="Meiryo"/>
              </a:rPr>
              <a:t>⽅</a:t>
            </a:r>
            <a:r>
              <a:rPr dirty="0" spc="-325"/>
              <a:t>法の種類</a:t>
            </a:r>
          </a:p>
        </p:txBody>
      </p:sp>
      <p:sp>
        <p:nvSpPr>
          <p:cNvPr id="3" name="object 3" descr=""/>
          <p:cNvSpPr/>
          <p:nvPr/>
        </p:nvSpPr>
        <p:spPr>
          <a:xfrm>
            <a:off x="666749" y="1876425"/>
            <a:ext cx="285750" cy="285750"/>
          </a:xfrm>
          <a:custGeom>
            <a:avLst/>
            <a:gdLst/>
            <a:ahLst/>
            <a:cxnLst/>
            <a:rect l="l" t="t" r="r" b="b"/>
            <a:pathLst>
              <a:path w="285750" h="285750">
                <a:moveTo>
                  <a:pt x="71437" y="89296"/>
                </a:moveTo>
                <a:lnTo>
                  <a:pt x="35718" y="89296"/>
                </a:lnTo>
                <a:lnTo>
                  <a:pt x="35718" y="35718"/>
                </a:lnTo>
                <a:lnTo>
                  <a:pt x="38529" y="21826"/>
                </a:lnTo>
                <a:lnTo>
                  <a:pt x="46241" y="10436"/>
                </a:lnTo>
                <a:lnTo>
                  <a:pt x="57698" y="2706"/>
                </a:lnTo>
                <a:lnTo>
                  <a:pt x="58057" y="2706"/>
                </a:lnTo>
                <a:lnTo>
                  <a:pt x="71437" y="0"/>
                </a:lnTo>
                <a:lnTo>
                  <a:pt x="197960" y="0"/>
                </a:lnTo>
                <a:lnTo>
                  <a:pt x="204971" y="688"/>
                </a:lnTo>
                <a:lnTo>
                  <a:pt x="239594" y="26789"/>
                </a:lnTo>
                <a:lnTo>
                  <a:pt x="245906" y="35718"/>
                </a:lnTo>
                <a:lnTo>
                  <a:pt x="71437" y="35718"/>
                </a:lnTo>
                <a:lnTo>
                  <a:pt x="71437" y="89296"/>
                </a:lnTo>
                <a:close/>
              </a:path>
              <a:path w="285750" h="285750">
                <a:moveTo>
                  <a:pt x="250031" y="89296"/>
                </a:moveTo>
                <a:lnTo>
                  <a:pt x="214312" y="89296"/>
                </a:lnTo>
                <a:lnTo>
                  <a:pt x="214312" y="52071"/>
                </a:lnTo>
                <a:lnTo>
                  <a:pt x="197960" y="35718"/>
                </a:lnTo>
                <a:lnTo>
                  <a:pt x="245906" y="35718"/>
                </a:lnTo>
                <a:lnTo>
                  <a:pt x="247324" y="38383"/>
                </a:lnTo>
                <a:lnTo>
                  <a:pt x="249342" y="45060"/>
                </a:lnTo>
                <a:lnTo>
                  <a:pt x="250031" y="52071"/>
                </a:lnTo>
                <a:lnTo>
                  <a:pt x="250031" y="89296"/>
                </a:lnTo>
                <a:close/>
              </a:path>
              <a:path w="285750" h="285750">
                <a:moveTo>
                  <a:pt x="214312" y="285750"/>
                </a:moveTo>
                <a:lnTo>
                  <a:pt x="71437" y="285750"/>
                </a:lnTo>
                <a:lnTo>
                  <a:pt x="57545" y="282939"/>
                </a:lnTo>
                <a:lnTo>
                  <a:pt x="46190" y="275278"/>
                </a:lnTo>
                <a:lnTo>
                  <a:pt x="38529" y="263923"/>
                </a:lnTo>
                <a:lnTo>
                  <a:pt x="35718" y="250031"/>
                </a:lnTo>
                <a:lnTo>
                  <a:pt x="35718" y="214312"/>
                </a:lnTo>
                <a:lnTo>
                  <a:pt x="7980" y="214312"/>
                </a:lnTo>
                <a:lnTo>
                  <a:pt x="0" y="206331"/>
                </a:lnTo>
                <a:lnTo>
                  <a:pt x="0" y="142875"/>
                </a:lnTo>
                <a:lnTo>
                  <a:pt x="2810" y="128982"/>
                </a:lnTo>
                <a:lnTo>
                  <a:pt x="10471" y="117627"/>
                </a:lnTo>
                <a:lnTo>
                  <a:pt x="21826" y="109966"/>
                </a:lnTo>
                <a:lnTo>
                  <a:pt x="35718" y="107156"/>
                </a:lnTo>
                <a:lnTo>
                  <a:pt x="250031" y="107156"/>
                </a:lnTo>
                <a:lnTo>
                  <a:pt x="263923" y="109966"/>
                </a:lnTo>
                <a:lnTo>
                  <a:pt x="275278" y="117627"/>
                </a:lnTo>
                <a:lnTo>
                  <a:pt x="282939" y="128982"/>
                </a:lnTo>
                <a:lnTo>
                  <a:pt x="284846" y="138410"/>
                </a:lnTo>
                <a:lnTo>
                  <a:pt x="239325" y="138410"/>
                </a:lnTo>
                <a:lnTo>
                  <a:pt x="237616" y="138750"/>
                </a:lnTo>
                <a:lnTo>
                  <a:pt x="227707" y="150028"/>
                </a:lnTo>
                <a:lnTo>
                  <a:pt x="227707" y="153580"/>
                </a:lnTo>
                <a:lnTo>
                  <a:pt x="239325" y="165199"/>
                </a:lnTo>
                <a:lnTo>
                  <a:pt x="285750" y="165199"/>
                </a:lnTo>
                <a:lnTo>
                  <a:pt x="285750" y="196453"/>
                </a:lnTo>
                <a:lnTo>
                  <a:pt x="71437" y="196453"/>
                </a:lnTo>
                <a:lnTo>
                  <a:pt x="71437" y="250031"/>
                </a:lnTo>
                <a:lnTo>
                  <a:pt x="250031" y="250031"/>
                </a:lnTo>
                <a:lnTo>
                  <a:pt x="247220" y="263923"/>
                </a:lnTo>
                <a:lnTo>
                  <a:pt x="239559" y="275278"/>
                </a:lnTo>
                <a:lnTo>
                  <a:pt x="228204" y="282939"/>
                </a:lnTo>
                <a:lnTo>
                  <a:pt x="214312" y="285750"/>
                </a:lnTo>
                <a:close/>
              </a:path>
              <a:path w="285750" h="285750">
                <a:moveTo>
                  <a:pt x="285750" y="165199"/>
                </a:moveTo>
                <a:lnTo>
                  <a:pt x="242877" y="165199"/>
                </a:lnTo>
                <a:lnTo>
                  <a:pt x="244586" y="164859"/>
                </a:lnTo>
                <a:lnTo>
                  <a:pt x="247868" y="163499"/>
                </a:lnTo>
                <a:lnTo>
                  <a:pt x="254496" y="153580"/>
                </a:lnTo>
                <a:lnTo>
                  <a:pt x="254496" y="150028"/>
                </a:lnTo>
                <a:lnTo>
                  <a:pt x="242877" y="138410"/>
                </a:lnTo>
                <a:lnTo>
                  <a:pt x="284846" y="138410"/>
                </a:lnTo>
                <a:lnTo>
                  <a:pt x="285750" y="142875"/>
                </a:lnTo>
                <a:lnTo>
                  <a:pt x="285750" y="165199"/>
                </a:lnTo>
                <a:close/>
              </a:path>
              <a:path w="285750" h="285750">
                <a:moveTo>
                  <a:pt x="250031" y="250031"/>
                </a:moveTo>
                <a:lnTo>
                  <a:pt x="214312" y="250031"/>
                </a:lnTo>
                <a:lnTo>
                  <a:pt x="214312" y="196453"/>
                </a:lnTo>
                <a:lnTo>
                  <a:pt x="285750" y="196453"/>
                </a:lnTo>
                <a:lnTo>
                  <a:pt x="285750" y="206331"/>
                </a:lnTo>
                <a:lnTo>
                  <a:pt x="277769" y="214312"/>
                </a:lnTo>
                <a:lnTo>
                  <a:pt x="250031" y="214312"/>
                </a:lnTo>
                <a:lnTo>
                  <a:pt x="250031" y="250031"/>
                </a:lnTo>
                <a:close/>
              </a:path>
            </a:pathLst>
          </a:custGeom>
          <a:solidFill>
            <a:srgbClr val="000000"/>
          </a:solidFill>
        </p:spPr>
        <p:txBody>
          <a:bodyPr wrap="square" lIns="0" tIns="0" rIns="0" bIns="0" rtlCol="0"/>
          <a:lstStyle/>
          <a:p/>
        </p:txBody>
      </p:sp>
      <p:sp>
        <p:nvSpPr>
          <p:cNvPr id="4" name="object 4" descr=""/>
          <p:cNvSpPr/>
          <p:nvPr/>
        </p:nvSpPr>
        <p:spPr>
          <a:xfrm>
            <a:off x="952499" y="2452687"/>
            <a:ext cx="1981200" cy="0"/>
          </a:xfrm>
          <a:custGeom>
            <a:avLst/>
            <a:gdLst/>
            <a:ahLst/>
            <a:cxnLst/>
            <a:rect l="l" t="t" r="r" b="b"/>
            <a:pathLst>
              <a:path w="1981200" h="0">
                <a:moveTo>
                  <a:pt x="0" y="0"/>
                </a:moveTo>
                <a:lnTo>
                  <a:pt x="1981199" y="0"/>
                </a:lnTo>
              </a:path>
            </a:pathLst>
          </a:custGeom>
          <a:ln w="9524">
            <a:solidFill>
              <a:srgbClr val="0081EC"/>
            </a:solidFill>
            <a:prstDash val="sysDot"/>
          </a:ln>
        </p:spPr>
        <p:txBody>
          <a:bodyPr wrap="square" lIns="0" tIns="0" rIns="0" bIns="0" rtlCol="0"/>
          <a:lstStyle/>
          <a:p/>
        </p:txBody>
      </p:sp>
      <p:sp>
        <p:nvSpPr>
          <p:cNvPr id="5" name="object 5" descr=""/>
          <p:cNvSpPr/>
          <p:nvPr/>
        </p:nvSpPr>
        <p:spPr>
          <a:xfrm>
            <a:off x="7486649" y="2452687"/>
            <a:ext cx="1828800" cy="0"/>
          </a:xfrm>
          <a:custGeom>
            <a:avLst/>
            <a:gdLst/>
            <a:ahLst/>
            <a:cxnLst/>
            <a:rect l="l" t="t" r="r" b="b"/>
            <a:pathLst>
              <a:path w="1828800" h="0">
                <a:moveTo>
                  <a:pt x="0" y="0"/>
                </a:moveTo>
                <a:lnTo>
                  <a:pt x="1828799" y="0"/>
                </a:lnTo>
              </a:path>
            </a:pathLst>
          </a:custGeom>
          <a:ln w="9524">
            <a:solidFill>
              <a:srgbClr val="0081EC"/>
            </a:solidFill>
            <a:prstDash val="sysDot"/>
          </a:ln>
        </p:spPr>
        <p:txBody>
          <a:bodyPr wrap="square" lIns="0" tIns="0" rIns="0" bIns="0" rtlCol="0"/>
          <a:lstStyle/>
          <a:p/>
        </p:txBody>
      </p:sp>
      <p:sp>
        <p:nvSpPr>
          <p:cNvPr id="6" name="object 6" descr=""/>
          <p:cNvSpPr/>
          <p:nvPr/>
        </p:nvSpPr>
        <p:spPr>
          <a:xfrm>
            <a:off x="666749" y="2695574"/>
            <a:ext cx="250190" cy="285750"/>
          </a:xfrm>
          <a:custGeom>
            <a:avLst/>
            <a:gdLst/>
            <a:ahLst/>
            <a:cxnLst/>
            <a:rect l="l" t="t" r="r" b="b"/>
            <a:pathLst>
              <a:path w="250190" h="285750">
                <a:moveTo>
                  <a:pt x="223242" y="214312"/>
                </a:moveTo>
                <a:lnTo>
                  <a:pt x="116085" y="214312"/>
                </a:lnTo>
                <a:lnTo>
                  <a:pt x="105660" y="212206"/>
                </a:lnTo>
                <a:lnTo>
                  <a:pt x="97145" y="206464"/>
                </a:lnTo>
                <a:lnTo>
                  <a:pt x="91402" y="197948"/>
                </a:lnTo>
                <a:lnTo>
                  <a:pt x="89296" y="187523"/>
                </a:lnTo>
                <a:lnTo>
                  <a:pt x="89296" y="26789"/>
                </a:lnTo>
                <a:lnTo>
                  <a:pt x="91402" y="16363"/>
                </a:lnTo>
                <a:lnTo>
                  <a:pt x="97145" y="7848"/>
                </a:lnTo>
                <a:lnTo>
                  <a:pt x="105660" y="2105"/>
                </a:lnTo>
                <a:lnTo>
                  <a:pt x="116085" y="0"/>
                </a:lnTo>
                <a:lnTo>
                  <a:pt x="192434" y="0"/>
                </a:lnTo>
                <a:lnTo>
                  <a:pt x="199243" y="2846"/>
                </a:lnTo>
                <a:lnTo>
                  <a:pt x="247184" y="50787"/>
                </a:lnTo>
                <a:lnTo>
                  <a:pt x="250031" y="57596"/>
                </a:lnTo>
                <a:lnTo>
                  <a:pt x="250031" y="187523"/>
                </a:lnTo>
                <a:lnTo>
                  <a:pt x="247925" y="197948"/>
                </a:lnTo>
                <a:lnTo>
                  <a:pt x="242182" y="206464"/>
                </a:lnTo>
                <a:lnTo>
                  <a:pt x="233667" y="212206"/>
                </a:lnTo>
                <a:lnTo>
                  <a:pt x="223242" y="214312"/>
                </a:lnTo>
                <a:close/>
              </a:path>
              <a:path w="250190" h="285750">
                <a:moveTo>
                  <a:pt x="151804" y="285750"/>
                </a:moveTo>
                <a:lnTo>
                  <a:pt x="26789" y="285750"/>
                </a:lnTo>
                <a:lnTo>
                  <a:pt x="16363" y="283644"/>
                </a:lnTo>
                <a:lnTo>
                  <a:pt x="7848" y="277901"/>
                </a:lnTo>
                <a:lnTo>
                  <a:pt x="2105" y="269386"/>
                </a:lnTo>
                <a:lnTo>
                  <a:pt x="0" y="258960"/>
                </a:lnTo>
                <a:lnTo>
                  <a:pt x="0" y="98226"/>
                </a:lnTo>
                <a:lnTo>
                  <a:pt x="2105" y="87801"/>
                </a:lnTo>
                <a:lnTo>
                  <a:pt x="7848" y="79285"/>
                </a:lnTo>
                <a:lnTo>
                  <a:pt x="16363" y="73543"/>
                </a:lnTo>
                <a:lnTo>
                  <a:pt x="26789" y="71437"/>
                </a:lnTo>
                <a:lnTo>
                  <a:pt x="71437" y="71437"/>
                </a:lnTo>
                <a:lnTo>
                  <a:pt x="71437" y="107156"/>
                </a:lnTo>
                <a:lnTo>
                  <a:pt x="35718" y="107156"/>
                </a:lnTo>
                <a:lnTo>
                  <a:pt x="35718" y="250031"/>
                </a:lnTo>
                <a:lnTo>
                  <a:pt x="178593" y="250031"/>
                </a:lnTo>
                <a:lnTo>
                  <a:pt x="178593" y="258960"/>
                </a:lnTo>
                <a:lnTo>
                  <a:pt x="176487" y="269386"/>
                </a:lnTo>
                <a:lnTo>
                  <a:pt x="170745" y="277901"/>
                </a:lnTo>
                <a:lnTo>
                  <a:pt x="162229" y="283644"/>
                </a:lnTo>
                <a:lnTo>
                  <a:pt x="151804" y="285750"/>
                </a:lnTo>
                <a:close/>
              </a:path>
              <a:path w="250190" h="285750">
                <a:moveTo>
                  <a:pt x="178593" y="250031"/>
                </a:moveTo>
                <a:lnTo>
                  <a:pt x="142875" y="250031"/>
                </a:lnTo>
                <a:lnTo>
                  <a:pt x="142875" y="232171"/>
                </a:lnTo>
                <a:lnTo>
                  <a:pt x="178593" y="232171"/>
                </a:lnTo>
                <a:lnTo>
                  <a:pt x="178593" y="250031"/>
                </a:lnTo>
                <a:close/>
              </a:path>
            </a:pathLst>
          </a:custGeom>
          <a:solidFill>
            <a:srgbClr val="000000"/>
          </a:solidFill>
        </p:spPr>
        <p:txBody>
          <a:bodyPr wrap="square" lIns="0" tIns="0" rIns="0" bIns="0" rtlCol="0"/>
          <a:lstStyle/>
          <a:p/>
        </p:txBody>
      </p:sp>
      <p:sp>
        <p:nvSpPr>
          <p:cNvPr id="7" name="object 7" descr=""/>
          <p:cNvSpPr/>
          <p:nvPr/>
        </p:nvSpPr>
        <p:spPr>
          <a:xfrm>
            <a:off x="914399" y="3271837"/>
            <a:ext cx="1828800" cy="0"/>
          </a:xfrm>
          <a:custGeom>
            <a:avLst/>
            <a:gdLst/>
            <a:ahLst/>
            <a:cxnLst/>
            <a:rect l="l" t="t" r="r" b="b"/>
            <a:pathLst>
              <a:path w="1828800" h="0">
                <a:moveTo>
                  <a:pt x="0" y="0"/>
                </a:moveTo>
                <a:lnTo>
                  <a:pt x="1828799" y="0"/>
                </a:lnTo>
              </a:path>
            </a:pathLst>
          </a:custGeom>
          <a:ln w="9524">
            <a:solidFill>
              <a:srgbClr val="0081EC"/>
            </a:solidFill>
            <a:prstDash val="sysDot"/>
          </a:ln>
        </p:spPr>
        <p:txBody>
          <a:bodyPr wrap="square" lIns="0" tIns="0" rIns="0" bIns="0" rtlCol="0"/>
          <a:lstStyle/>
          <a:p/>
        </p:txBody>
      </p:sp>
      <p:sp>
        <p:nvSpPr>
          <p:cNvPr id="8" name="object 8" descr=""/>
          <p:cNvSpPr/>
          <p:nvPr/>
        </p:nvSpPr>
        <p:spPr>
          <a:xfrm>
            <a:off x="7296149" y="3271837"/>
            <a:ext cx="1676400" cy="0"/>
          </a:xfrm>
          <a:custGeom>
            <a:avLst/>
            <a:gdLst/>
            <a:ahLst/>
            <a:cxnLst/>
            <a:rect l="l" t="t" r="r" b="b"/>
            <a:pathLst>
              <a:path w="1676400" h="0">
                <a:moveTo>
                  <a:pt x="0" y="0"/>
                </a:moveTo>
                <a:lnTo>
                  <a:pt x="1676399" y="0"/>
                </a:lnTo>
              </a:path>
            </a:pathLst>
          </a:custGeom>
          <a:ln w="9524">
            <a:solidFill>
              <a:srgbClr val="0081EC"/>
            </a:solidFill>
            <a:prstDash val="sysDot"/>
          </a:ln>
        </p:spPr>
        <p:txBody>
          <a:bodyPr wrap="square" lIns="0" tIns="0" rIns="0" bIns="0" rtlCol="0"/>
          <a:lstStyle/>
          <a:p/>
        </p:txBody>
      </p:sp>
      <p:sp>
        <p:nvSpPr>
          <p:cNvPr id="9" name="object 9" descr=""/>
          <p:cNvSpPr/>
          <p:nvPr/>
        </p:nvSpPr>
        <p:spPr>
          <a:xfrm>
            <a:off x="675679" y="3505200"/>
            <a:ext cx="196850" cy="285750"/>
          </a:xfrm>
          <a:custGeom>
            <a:avLst/>
            <a:gdLst/>
            <a:ahLst/>
            <a:cxnLst/>
            <a:rect l="l" t="t" r="r" b="b"/>
            <a:pathLst>
              <a:path w="196850" h="285750">
                <a:moveTo>
                  <a:pt x="160734" y="285750"/>
                </a:moveTo>
                <a:lnTo>
                  <a:pt x="35718" y="285750"/>
                </a:lnTo>
                <a:lnTo>
                  <a:pt x="21826" y="282939"/>
                </a:lnTo>
                <a:lnTo>
                  <a:pt x="10471" y="275278"/>
                </a:lnTo>
                <a:lnTo>
                  <a:pt x="2810" y="263923"/>
                </a:lnTo>
                <a:lnTo>
                  <a:pt x="0" y="250031"/>
                </a:lnTo>
                <a:lnTo>
                  <a:pt x="0" y="35718"/>
                </a:lnTo>
                <a:lnTo>
                  <a:pt x="2810" y="21826"/>
                </a:lnTo>
                <a:lnTo>
                  <a:pt x="10471" y="10471"/>
                </a:lnTo>
                <a:lnTo>
                  <a:pt x="21826" y="2810"/>
                </a:lnTo>
                <a:lnTo>
                  <a:pt x="35718" y="0"/>
                </a:lnTo>
                <a:lnTo>
                  <a:pt x="160734" y="0"/>
                </a:lnTo>
                <a:lnTo>
                  <a:pt x="174626" y="2810"/>
                </a:lnTo>
                <a:lnTo>
                  <a:pt x="185981" y="10471"/>
                </a:lnTo>
                <a:lnTo>
                  <a:pt x="193642" y="21826"/>
                </a:lnTo>
                <a:lnTo>
                  <a:pt x="196453" y="35718"/>
                </a:lnTo>
                <a:lnTo>
                  <a:pt x="35718" y="35718"/>
                </a:lnTo>
                <a:lnTo>
                  <a:pt x="35718" y="214312"/>
                </a:lnTo>
                <a:lnTo>
                  <a:pt x="196453" y="214312"/>
                </a:lnTo>
                <a:lnTo>
                  <a:pt x="196453" y="232171"/>
                </a:lnTo>
                <a:lnTo>
                  <a:pt x="95858" y="232171"/>
                </a:lnTo>
                <a:lnTo>
                  <a:pt x="93580" y="232625"/>
                </a:lnTo>
                <a:lnTo>
                  <a:pt x="80367" y="247662"/>
                </a:lnTo>
                <a:lnTo>
                  <a:pt x="80367" y="252399"/>
                </a:lnTo>
                <a:lnTo>
                  <a:pt x="95858" y="267890"/>
                </a:lnTo>
                <a:lnTo>
                  <a:pt x="190966" y="267890"/>
                </a:lnTo>
                <a:lnTo>
                  <a:pt x="185981" y="275278"/>
                </a:lnTo>
                <a:lnTo>
                  <a:pt x="174626" y="282939"/>
                </a:lnTo>
                <a:lnTo>
                  <a:pt x="160734" y="285750"/>
                </a:lnTo>
                <a:close/>
              </a:path>
              <a:path w="196850" h="285750">
                <a:moveTo>
                  <a:pt x="196453" y="214312"/>
                </a:moveTo>
                <a:lnTo>
                  <a:pt x="160734" y="214312"/>
                </a:lnTo>
                <a:lnTo>
                  <a:pt x="160734" y="35718"/>
                </a:lnTo>
                <a:lnTo>
                  <a:pt x="196453" y="35718"/>
                </a:lnTo>
                <a:lnTo>
                  <a:pt x="196453" y="214312"/>
                </a:lnTo>
                <a:close/>
              </a:path>
              <a:path w="196850" h="285750">
                <a:moveTo>
                  <a:pt x="190966" y="267890"/>
                </a:moveTo>
                <a:lnTo>
                  <a:pt x="100594" y="267890"/>
                </a:lnTo>
                <a:lnTo>
                  <a:pt x="102873" y="267437"/>
                </a:lnTo>
                <a:lnTo>
                  <a:pt x="107249" y="265624"/>
                </a:lnTo>
                <a:lnTo>
                  <a:pt x="116085" y="252399"/>
                </a:lnTo>
                <a:lnTo>
                  <a:pt x="116085" y="247662"/>
                </a:lnTo>
                <a:lnTo>
                  <a:pt x="100594" y="232171"/>
                </a:lnTo>
                <a:lnTo>
                  <a:pt x="196453" y="232171"/>
                </a:lnTo>
                <a:lnTo>
                  <a:pt x="196453" y="250031"/>
                </a:lnTo>
                <a:lnTo>
                  <a:pt x="193642" y="263923"/>
                </a:lnTo>
                <a:lnTo>
                  <a:pt x="190966" y="267890"/>
                </a:lnTo>
                <a:close/>
              </a:path>
            </a:pathLst>
          </a:custGeom>
          <a:solidFill>
            <a:srgbClr val="000000"/>
          </a:solidFill>
        </p:spPr>
        <p:txBody>
          <a:bodyPr wrap="square" lIns="0" tIns="0" rIns="0" bIns="0" rtlCol="0"/>
          <a:lstStyle/>
          <a:p/>
        </p:txBody>
      </p:sp>
      <p:sp>
        <p:nvSpPr>
          <p:cNvPr id="10" name="object 10" descr=""/>
          <p:cNvSpPr/>
          <p:nvPr/>
        </p:nvSpPr>
        <p:spPr>
          <a:xfrm>
            <a:off x="885824" y="4081462"/>
            <a:ext cx="1524000" cy="0"/>
          </a:xfrm>
          <a:custGeom>
            <a:avLst/>
            <a:gdLst/>
            <a:ahLst/>
            <a:cxnLst/>
            <a:rect l="l" t="t" r="r" b="b"/>
            <a:pathLst>
              <a:path w="1524000" h="0">
                <a:moveTo>
                  <a:pt x="0" y="0"/>
                </a:moveTo>
                <a:lnTo>
                  <a:pt x="1523999" y="0"/>
                </a:lnTo>
              </a:path>
            </a:pathLst>
          </a:custGeom>
          <a:ln w="9524">
            <a:solidFill>
              <a:srgbClr val="0081EC"/>
            </a:solidFill>
            <a:prstDash val="sysDot"/>
          </a:ln>
        </p:spPr>
        <p:txBody>
          <a:bodyPr wrap="square" lIns="0" tIns="0" rIns="0" bIns="0" rtlCol="0"/>
          <a:lstStyle/>
          <a:p/>
        </p:txBody>
      </p:sp>
      <p:sp>
        <p:nvSpPr>
          <p:cNvPr id="11" name="object 11" descr=""/>
          <p:cNvSpPr/>
          <p:nvPr/>
        </p:nvSpPr>
        <p:spPr>
          <a:xfrm>
            <a:off x="6343649" y="4081462"/>
            <a:ext cx="1209675" cy="0"/>
          </a:xfrm>
          <a:custGeom>
            <a:avLst/>
            <a:gdLst/>
            <a:ahLst/>
            <a:cxnLst/>
            <a:rect l="l" t="t" r="r" b="b"/>
            <a:pathLst>
              <a:path w="1209675" h="0">
                <a:moveTo>
                  <a:pt x="0" y="0"/>
                </a:moveTo>
                <a:lnTo>
                  <a:pt x="1209674" y="0"/>
                </a:lnTo>
              </a:path>
            </a:pathLst>
          </a:custGeom>
          <a:ln w="9524">
            <a:solidFill>
              <a:srgbClr val="0081EC"/>
            </a:solidFill>
            <a:prstDash val="sysDot"/>
          </a:ln>
        </p:spPr>
        <p:txBody>
          <a:bodyPr wrap="square" lIns="0" tIns="0" rIns="0" bIns="0" rtlCol="0"/>
          <a:lstStyle/>
          <a:p/>
        </p:txBody>
      </p:sp>
      <p:sp>
        <p:nvSpPr>
          <p:cNvPr id="12" name="object 12" descr=""/>
          <p:cNvSpPr/>
          <p:nvPr/>
        </p:nvSpPr>
        <p:spPr>
          <a:xfrm>
            <a:off x="666749" y="4342209"/>
            <a:ext cx="357505" cy="250190"/>
          </a:xfrm>
          <a:custGeom>
            <a:avLst/>
            <a:gdLst/>
            <a:ahLst/>
            <a:cxnLst/>
            <a:rect l="l" t="t" r="r" b="b"/>
            <a:pathLst>
              <a:path w="357505" h="250189">
                <a:moveTo>
                  <a:pt x="71437" y="178593"/>
                </a:moveTo>
                <a:lnTo>
                  <a:pt x="35718" y="178593"/>
                </a:lnTo>
                <a:lnTo>
                  <a:pt x="35718" y="35718"/>
                </a:lnTo>
                <a:lnTo>
                  <a:pt x="38529" y="21826"/>
                </a:lnTo>
                <a:lnTo>
                  <a:pt x="46190" y="10471"/>
                </a:lnTo>
                <a:lnTo>
                  <a:pt x="57545" y="2810"/>
                </a:lnTo>
                <a:lnTo>
                  <a:pt x="71437" y="0"/>
                </a:lnTo>
                <a:lnTo>
                  <a:pt x="285750" y="0"/>
                </a:lnTo>
                <a:lnTo>
                  <a:pt x="299642" y="2810"/>
                </a:lnTo>
                <a:lnTo>
                  <a:pt x="310997" y="10471"/>
                </a:lnTo>
                <a:lnTo>
                  <a:pt x="318658" y="21826"/>
                </a:lnTo>
                <a:lnTo>
                  <a:pt x="321468" y="35718"/>
                </a:lnTo>
                <a:lnTo>
                  <a:pt x="71437" y="35718"/>
                </a:lnTo>
                <a:lnTo>
                  <a:pt x="71437" y="178593"/>
                </a:lnTo>
                <a:close/>
              </a:path>
              <a:path w="357505" h="250189">
                <a:moveTo>
                  <a:pt x="321468" y="178593"/>
                </a:moveTo>
                <a:lnTo>
                  <a:pt x="285750" y="178593"/>
                </a:lnTo>
                <a:lnTo>
                  <a:pt x="285750" y="35718"/>
                </a:lnTo>
                <a:lnTo>
                  <a:pt x="321468" y="35718"/>
                </a:lnTo>
                <a:lnTo>
                  <a:pt x="321468" y="178593"/>
                </a:lnTo>
                <a:close/>
              </a:path>
              <a:path w="357505" h="250189">
                <a:moveTo>
                  <a:pt x="314325" y="250031"/>
                </a:moveTo>
                <a:lnTo>
                  <a:pt x="42862" y="250031"/>
                </a:lnTo>
                <a:lnTo>
                  <a:pt x="26182" y="246661"/>
                </a:lnTo>
                <a:lnTo>
                  <a:pt x="12557" y="237473"/>
                </a:lnTo>
                <a:lnTo>
                  <a:pt x="3369" y="223849"/>
                </a:lnTo>
                <a:lnTo>
                  <a:pt x="0" y="207168"/>
                </a:lnTo>
                <a:lnTo>
                  <a:pt x="0" y="201252"/>
                </a:lnTo>
                <a:lnTo>
                  <a:pt x="4799" y="196453"/>
                </a:lnTo>
                <a:lnTo>
                  <a:pt x="352387" y="196453"/>
                </a:lnTo>
                <a:lnTo>
                  <a:pt x="357187" y="201252"/>
                </a:lnTo>
                <a:lnTo>
                  <a:pt x="357187" y="207168"/>
                </a:lnTo>
                <a:lnTo>
                  <a:pt x="353817" y="223849"/>
                </a:lnTo>
                <a:lnTo>
                  <a:pt x="344630" y="237473"/>
                </a:lnTo>
                <a:lnTo>
                  <a:pt x="331005" y="246661"/>
                </a:lnTo>
                <a:lnTo>
                  <a:pt x="314325" y="250031"/>
                </a:lnTo>
                <a:close/>
              </a:path>
            </a:pathLst>
          </a:custGeom>
          <a:solidFill>
            <a:srgbClr val="000000"/>
          </a:solidFill>
        </p:spPr>
        <p:txBody>
          <a:bodyPr wrap="square" lIns="0" tIns="0" rIns="0" bIns="0" rtlCol="0"/>
          <a:lstStyle/>
          <a:p/>
        </p:txBody>
      </p:sp>
      <p:sp>
        <p:nvSpPr>
          <p:cNvPr id="13" name="object 13" descr=""/>
          <p:cNvSpPr/>
          <p:nvPr/>
        </p:nvSpPr>
        <p:spPr>
          <a:xfrm>
            <a:off x="1028699" y="4900612"/>
            <a:ext cx="1828800" cy="0"/>
          </a:xfrm>
          <a:custGeom>
            <a:avLst/>
            <a:gdLst/>
            <a:ahLst/>
            <a:cxnLst/>
            <a:rect l="l" t="t" r="r" b="b"/>
            <a:pathLst>
              <a:path w="1828800" h="0">
                <a:moveTo>
                  <a:pt x="0" y="0"/>
                </a:moveTo>
                <a:lnTo>
                  <a:pt x="1828799" y="0"/>
                </a:lnTo>
              </a:path>
            </a:pathLst>
          </a:custGeom>
          <a:ln w="9524">
            <a:solidFill>
              <a:srgbClr val="0081EC"/>
            </a:solidFill>
            <a:prstDash val="sysDot"/>
          </a:ln>
        </p:spPr>
        <p:txBody>
          <a:bodyPr wrap="square" lIns="0" tIns="0" rIns="0" bIns="0" rtlCol="0"/>
          <a:lstStyle/>
          <a:p/>
        </p:txBody>
      </p:sp>
      <p:sp>
        <p:nvSpPr>
          <p:cNvPr id="14" name="object 14" descr=""/>
          <p:cNvSpPr/>
          <p:nvPr/>
        </p:nvSpPr>
        <p:spPr>
          <a:xfrm>
            <a:off x="5419724" y="4900612"/>
            <a:ext cx="1066800" cy="0"/>
          </a:xfrm>
          <a:custGeom>
            <a:avLst/>
            <a:gdLst/>
            <a:ahLst/>
            <a:cxnLst/>
            <a:rect l="l" t="t" r="r" b="b"/>
            <a:pathLst>
              <a:path w="1066800" h="0">
                <a:moveTo>
                  <a:pt x="0" y="0"/>
                </a:moveTo>
                <a:lnTo>
                  <a:pt x="1066799" y="0"/>
                </a:lnTo>
              </a:path>
            </a:pathLst>
          </a:custGeom>
          <a:ln w="9524">
            <a:solidFill>
              <a:srgbClr val="0081EC"/>
            </a:solidFill>
            <a:prstDash val="sysDot"/>
          </a:ln>
        </p:spPr>
        <p:txBody>
          <a:bodyPr wrap="square" lIns="0" tIns="0" rIns="0" bIns="0" rtlCol="0"/>
          <a:lstStyle/>
          <a:p/>
        </p:txBody>
      </p:sp>
      <p:sp>
        <p:nvSpPr>
          <p:cNvPr id="15" name="object 15" descr=""/>
          <p:cNvSpPr txBox="1"/>
          <p:nvPr/>
        </p:nvSpPr>
        <p:spPr>
          <a:xfrm>
            <a:off x="768349" y="1311598"/>
            <a:ext cx="10135870" cy="3594100"/>
          </a:xfrm>
          <a:prstGeom prst="rect">
            <a:avLst/>
          </a:prstGeom>
        </p:spPr>
        <p:txBody>
          <a:bodyPr wrap="square" lIns="0" tIns="15240" rIns="0" bIns="0" rtlCol="0" vert="horz">
            <a:spAutoFit/>
          </a:bodyPr>
          <a:lstStyle/>
          <a:p>
            <a:pPr marL="12700">
              <a:lnSpc>
                <a:spcPct val="100000"/>
              </a:lnSpc>
              <a:spcBef>
                <a:spcPts val="120"/>
              </a:spcBef>
            </a:pPr>
            <a:r>
              <a:rPr dirty="0" sz="1550" spc="-220" i="1">
                <a:solidFill>
                  <a:srgbClr val="4A5462"/>
                </a:solidFill>
                <a:latin typeface="Meiryo"/>
                <a:cs typeface="Meiryo"/>
              </a:rPr>
              <a:t>⽬的や環境に合わせて最適な⽅法を選ぶことで、効率的な電⼦化を実現できます</a:t>
            </a:r>
            <a:endParaRPr sz="1550">
              <a:latin typeface="Meiryo"/>
              <a:cs typeface="Meiryo"/>
            </a:endParaRPr>
          </a:p>
          <a:p>
            <a:pPr marL="184150">
              <a:lnSpc>
                <a:spcPct val="100000"/>
              </a:lnSpc>
              <a:spcBef>
                <a:spcPts val="2365"/>
              </a:spcBef>
            </a:pPr>
            <a:r>
              <a:rPr dirty="0" sz="2050" spc="-315">
                <a:latin typeface="SimSun"/>
                <a:cs typeface="SimSun"/>
              </a:rPr>
              <a:t>ドキュメントスキャナー</a:t>
            </a:r>
            <a:endParaRPr sz="2050">
              <a:latin typeface="SimSun"/>
              <a:cs typeface="SimSun"/>
            </a:endParaRPr>
          </a:p>
          <a:p>
            <a:pPr marL="184150">
              <a:lnSpc>
                <a:spcPct val="100000"/>
              </a:lnSpc>
              <a:spcBef>
                <a:spcPts val="490"/>
              </a:spcBef>
            </a:pPr>
            <a:r>
              <a:rPr dirty="0" sz="1350" spc="-165">
                <a:solidFill>
                  <a:srgbClr val="0066BA"/>
                </a:solidFill>
                <a:latin typeface="Meiryo"/>
                <a:cs typeface="Meiryo"/>
              </a:rPr>
              <a:t>⼀括</a:t>
            </a:r>
            <a:r>
              <a:rPr dirty="0" sz="1350" spc="-165">
                <a:solidFill>
                  <a:srgbClr val="0066BA"/>
                </a:solidFill>
                <a:latin typeface="SimSun"/>
                <a:cs typeface="SimSun"/>
              </a:rPr>
              <a:t>で</a:t>
            </a:r>
            <a:r>
              <a:rPr dirty="0" sz="1350" spc="-165">
                <a:solidFill>
                  <a:srgbClr val="0066BA"/>
                </a:solidFill>
                <a:latin typeface="Meiryo"/>
                <a:cs typeface="Meiryo"/>
              </a:rPr>
              <a:t>⼤</a:t>
            </a:r>
            <a:r>
              <a:rPr dirty="0" sz="1350" spc="-165">
                <a:solidFill>
                  <a:srgbClr val="0066BA"/>
                </a:solidFill>
                <a:latin typeface="SimSun"/>
                <a:cs typeface="SimSun"/>
              </a:rPr>
              <a:t>量のスキャンが可能</a:t>
            </a:r>
            <a:r>
              <a:rPr dirty="0" sz="1350" spc="-190">
                <a:latin typeface="SimSun"/>
                <a:cs typeface="SimSun"/>
              </a:rPr>
              <a:t>で、</a:t>
            </a:r>
            <a:r>
              <a:rPr dirty="0" sz="1350" spc="-165">
                <a:latin typeface="Meiryo"/>
                <a:cs typeface="Meiryo"/>
              </a:rPr>
              <a:t>⾼画</a:t>
            </a:r>
            <a:r>
              <a:rPr dirty="0" sz="1350" spc="-165">
                <a:latin typeface="SimSun"/>
                <a:cs typeface="SimSun"/>
              </a:rPr>
              <a:t>質かつ</a:t>
            </a:r>
            <a:r>
              <a:rPr dirty="0" sz="1350" spc="-165">
                <a:latin typeface="Meiryo"/>
                <a:cs typeface="Meiryo"/>
              </a:rPr>
              <a:t>⾼</a:t>
            </a:r>
            <a:r>
              <a:rPr dirty="0" sz="1350" spc="-180">
                <a:latin typeface="SimSun"/>
                <a:cs typeface="SimSun"/>
              </a:rPr>
              <a:t>速な処理を実現します。</a:t>
            </a:r>
            <a:r>
              <a:rPr dirty="0" sz="1350" spc="-165">
                <a:latin typeface="Meiryo"/>
                <a:cs typeface="Meiryo"/>
              </a:rPr>
              <a:t>⼤</a:t>
            </a:r>
            <a:r>
              <a:rPr dirty="0" sz="1350" spc="-165">
                <a:latin typeface="SimSun"/>
                <a:cs typeface="SimSun"/>
              </a:rPr>
              <a:t>量の計量票を処理する</a:t>
            </a:r>
            <a:r>
              <a:rPr dirty="0" sz="1350" spc="-165">
                <a:solidFill>
                  <a:srgbClr val="0066BA"/>
                </a:solidFill>
                <a:latin typeface="Meiryo"/>
                <a:cs typeface="Meiryo"/>
              </a:rPr>
              <a:t>事</a:t>
            </a:r>
            <a:r>
              <a:rPr dirty="0" sz="1350" spc="-165">
                <a:solidFill>
                  <a:srgbClr val="0066BA"/>
                </a:solidFill>
                <a:latin typeface="SimSun"/>
                <a:cs typeface="SimSun"/>
              </a:rPr>
              <a:t>務所での</a:t>
            </a:r>
            <a:r>
              <a:rPr dirty="0" sz="1350" spc="-165">
                <a:solidFill>
                  <a:srgbClr val="0066BA"/>
                </a:solidFill>
                <a:latin typeface="Meiryo"/>
                <a:cs typeface="Meiryo"/>
              </a:rPr>
              <a:t>⼀括</a:t>
            </a:r>
            <a:r>
              <a:rPr dirty="0" sz="1350" spc="-165">
                <a:solidFill>
                  <a:srgbClr val="0066BA"/>
                </a:solidFill>
                <a:latin typeface="SimSun"/>
                <a:cs typeface="SimSun"/>
              </a:rPr>
              <a:t>処理に最適</a:t>
            </a:r>
            <a:r>
              <a:rPr dirty="0" sz="1350" spc="-165">
                <a:latin typeface="SimSun"/>
                <a:cs typeface="SimSun"/>
              </a:rPr>
              <a:t>な</a:t>
            </a:r>
            <a:r>
              <a:rPr dirty="0" sz="1350" spc="-165">
                <a:latin typeface="Meiryo"/>
                <a:cs typeface="Meiryo"/>
              </a:rPr>
              <a:t>⽅</a:t>
            </a:r>
            <a:r>
              <a:rPr dirty="0" sz="1350" spc="-195">
                <a:latin typeface="SimSun"/>
                <a:cs typeface="SimSun"/>
              </a:rPr>
              <a:t>法です。</a:t>
            </a:r>
            <a:endParaRPr sz="1350">
              <a:latin typeface="SimSun"/>
              <a:cs typeface="SimSun"/>
            </a:endParaRPr>
          </a:p>
          <a:p>
            <a:pPr>
              <a:lnSpc>
                <a:spcPct val="100000"/>
              </a:lnSpc>
              <a:spcBef>
                <a:spcPts val="320"/>
              </a:spcBef>
            </a:pPr>
            <a:endParaRPr sz="1200">
              <a:latin typeface="SimSun"/>
              <a:cs typeface="SimSun"/>
            </a:endParaRPr>
          </a:p>
          <a:p>
            <a:pPr marL="147955">
              <a:lnSpc>
                <a:spcPct val="100000"/>
              </a:lnSpc>
            </a:pPr>
            <a:r>
              <a:rPr dirty="0" sz="2050" spc="-315">
                <a:latin typeface="SimSun"/>
                <a:cs typeface="SimSun"/>
              </a:rPr>
              <a:t>複合機</a:t>
            </a:r>
            <a:endParaRPr sz="2050">
              <a:latin typeface="SimSun"/>
              <a:cs typeface="SimSun"/>
            </a:endParaRPr>
          </a:p>
          <a:p>
            <a:pPr marL="147955">
              <a:lnSpc>
                <a:spcPct val="100000"/>
              </a:lnSpc>
              <a:spcBef>
                <a:spcPts val="490"/>
              </a:spcBef>
            </a:pPr>
            <a:r>
              <a:rPr dirty="0" sz="1350" spc="-165">
                <a:solidFill>
                  <a:srgbClr val="0066BA"/>
                </a:solidFill>
                <a:latin typeface="Meiryo"/>
                <a:cs typeface="Meiryo"/>
              </a:rPr>
              <a:t>⼿</a:t>
            </a:r>
            <a:r>
              <a:rPr dirty="0" sz="1350" spc="-170">
                <a:solidFill>
                  <a:srgbClr val="0066BA"/>
                </a:solidFill>
                <a:latin typeface="SimSun"/>
                <a:cs typeface="SimSun"/>
              </a:rPr>
              <a:t>軽さとコストのバランス</a:t>
            </a:r>
            <a:r>
              <a:rPr dirty="0" sz="1350" spc="-165">
                <a:latin typeface="SimSun"/>
                <a:cs typeface="SimSun"/>
              </a:rPr>
              <a:t>が良く、</a:t>
            </a:r>
            <a:r>
              <a:rPr dirty="0" sz="1350" spc="-165">
                <a:latin typeface="Meiryo"/>
                <a:cs typeface="Meiryo"/>
              </a:rPr>
              <a:t>多</a:t>
            </a:r>
            <a:r>
              <a:rPr dirty="0" sz="1350" spc="-165">
                <a:latin typeface="SimSun"/>
                <a:cs typeface="SimSun"/>
              </a:rPr>
              <a:t>くの事業所で既に導</a:t>
            </a:r>
            <a:r>
              <a:rPr dirty="0" sz="1350" spc="-165">
                <a:latin typeface="Meiryo"/>
                <a:cs typeface="Meiryo"/>
              </a:rPr>
              <a:t>⼊</a:t>
            </a:r>
            <a:r>
              <a:rPr dirty="0" sz="1350" spc="-180">
                <a:latin typeface="SimSun"/>
                <a:cs typeface="SimSun"/>
              </a:rPr>
              <a:t>されている設備を活</a:t>
            </a:r>
            <a:r>
              <a:rPr dirty="0" sz="1350" spc="-165">
                <a:latin typeface="Meiryo"/>
                <a:cs typeface="Meiryo"/>
              </a:rPr>
              <a:t>⽤</a:t>
            </a:r>
            <a:r>
              <a:rPr dirty="0" sz="1350" spc="-190">
                <a:latin typeface="SimSun"/>
                <a:cs typeface="SimSun"/>
              </a:rPr>
              <a:t>できます。</a:t>
            </a:r>
            <a:r>
              <a:rPr dirty="0" sz="1350" spc="-165">
                <a:solidFill>
                  <a:srgbClr val="0066BA"/>
                </a:solidFill>
                <a:latin typeface="SimSun"/>
                <a:cs typeface="SimSun"/>
              </a:rPr>
              <a:t>追加</a:t>
            </a:r>
            <a:r>
              <a:rPr dirty="0" sz="1350" spc="-165">
                <a:solidFill>
                  <a:srgbClr val="0066BA"/>
                </a:solidFill>
                <a:latin typeface="Meiryo"/>
                <a:cs typeface="Meiryo"/>
              </a:rPr>
              <a:t>投</a:t>
            </a:r>
            <a:r>
              <a:rPr dirty="0" sz="1350" spc="-165">
                <a:solidFill>
                  <a:srgbClr val="0066BA"/>
                </a:solidFill>
                <a:latin typeface="SimSun"/>
                <a:cs typeface="SimSun"/>
              </a:rPr>
              <a:t>資を</a:t>
            </a:r>
            <a:r>
              <a:rPr dirty="0" sz="1350" spc="-165">
                <a:solidFill>
                  <a:srgbClr val="0066BA"/>
                </a:solidFill>
                <a:latin typeface="Meiryo"/>
                <a:cs typeface="Meiryo"/>
              </a:rPr>
              <a:t>抑</a:t>
            </a:r>
            <a:r>
              <a:rPr dirty="0" sz="1350" spc="-165">
                <a:solidFill>
                  <a:srgbClr val="0066BA"/>
                </a:solidFill>
                <a:latin typeface="SimSun"/>
                <a:cs typeface="SimSun"/>
              </a:rPr>
              <a:t>えたい場合</a:t>
            </a:r>
            <a:r>
              <a:rPr dirty="0" sz="1350" spc="-165">
                <a:latin typeface="SimSun"/>
                <a:cs typeface="SimSun"/>
              </a:rPr>
              <a:t>におすすめの</a:t>
            </a:r>
            <a:r>
              <a:rPr dirty="0" sz="1350" spc="-165">
                <a:latin typeface="Meiryo"/>
                <a:cs typeface="Meiryo"/>
              </a:rPr>
              <a:t>⽅</a:t>
            </a:r>
            <a:r>
              <a:rPr dirty="0" sz="1350" spc="-195">
                <a:latin typeface="SimSun"/>
                <a:cs typeface="SimSun"/>
              </a:rPr>
              <a:t>法です。</a:t>
            </a:r>
            <a:endParaRPr sz="1350">
              <a:latin typeface="SimSun"/>
              <a:cs typeface="SimSun"/>
            </a:endParaRPr>
          </a:p>
          <a:p>
            <a:pPr>
              <a:lnSpc>
                <a:spcPct val="100000"/>
              </a:lnSpc>
              <a:spcBef>
                <a:spcPts val="245"/>
              </a:spcBef>
            </a:pPr>
            <a:endParaRPr sz="1200">
              <a:latin typeface="SimSun"/>
              <a:cs typeface="SimSun"/>
            </a:endParaRPr>
          </a:p>
          <a:p>
            <a:pPr marL="112395">
              <a:lnSpc>
                <a:spcPct val="100000"/>
              </a:lnSpc>
            </a:pPr>
            <a:r>
              <a:rPr dirty="0" sz="2050" spc="-325">
                <a:latin typeface="SimSun"/>
                <a:cs typeface="SimSun"/>
              </a:rPr>
              <a:t>スマホアプリ</a:t>
            </a:r>
            <a:endParaRPr sz="2050">
              <a:latin typeface="SimSun"/>
              <a:cs typeface="SimSun"/>
            </a:endParaRPr>
          </a:p>
          <a:p>
            <a:pPr marL="112395">
              <a:lnSpc>
                <a:spcPct val="100000"/>
              </a:lnSpc>
              <a:spcBef>
                <a:spcPts val="490"/>
              </a:spcBef>
            </a:pPr>
            <a:r>
              <a:rPr dirty="0" sz="1350" spc="-165">
                <a:solidFill>
                  <a:srgbClr val="0066BA"/>
                </a:solidFill>
                <a:latin typeface="SimSun"/>
                <a:cs typeface="SimSun"/>
              </a:rPr>
              <a:t>現場での即時性を重視</a:t>
            </a:r>
            <a:r>
              <a:rPr dirty="0" sz="1350" spc="-180">
                <a:latin typeface="SimSun"/>
                <a:cs typeface="SimSun"/>
              </a:rPr>
              <a:t>する場合に最適です。追加機材不要で</a:t>
            </a:r>
            <a:r>
              <a:rPr dirty="0" sz="1350" spc="-165">
                <a:latin typeface="Meiryo"/>
                <a:cs typeface="Meiryo"/>
              </a:rPr>
              <a:t>⼿</a:t>
            </a:r>
            <a:r>
              <a:rPr dirty="0" sz="1350" spc="-165">
                <a:latin typeface="SimSun"/>
                <a:cs typeface="SimSun"/>
              </a:rPr>
              <a:t>軽に導</a:t>
            </a:r>
            <a:r>
              <a:rPr dirty="0" sz="1350" spc="-165">
                <a:latin typeface="Meiryo"/>
                <a:cs typeface="Meiryo"/>
              </a:rPr>
              <a:t>⼊</a:t>
            </a:r>
            <a:r>
              <a:rPr dirty="0" sz="1350" spc="-180">
                <a:latin typeface="SimSun"/>
                <a:cs typeface="SimSun"/>
              </a:rPr>
              <a:t>可能で、</a:t>
            </a:r>
            <a:r>
              <a:rPr dirty="0" sz="1350" spc="-185">
                <a:solidFill>
                  <a:srgbClr val="0066BA"/>
                </a:solidFill>
                <a:latin typeface="SimSun"/>
                <a:cs typeface="SimSun"/>
              </a:rPr>
              <a:t>いつでもどこでも</a:t>
            </a:r>
            <a:r>
              <a:rPr dirty="0" sz="1350" spc="-180">
                <a:latin typeface="SimSun"/>
                <a:cs typeface="SimSun"/>
              </a:rPr>
              <a:t>計量票をスキャンしてクラウドに送信できます。</a:t>
            </a:r>
            <a:endParaRPr sz="1350">
              <a:latin typeface="SimSun"/>
              <a:cs typeface="SimSun"/>
            </a:endParaRPr>
          </a:p>
          <a:p>
            <a:pPr>
              <a:lnSpc>
                <a:spcPct val="100000"/>
              </a:lnSpc>
              <a:spcBef>
                <a:spcPts val="320"/>
              </a:spcBef>
            </a:pPr>
            <a:endParaRPr sz="1200">
              <a:latin typeface="SimSun"/>
              <a:cs typeface="SimSun"/>
            </a:endParaRPr>
          </a:p>
          <a:p>
            <a:pPr marL="255270">
              <a:lnSpc>
                <a:spcPct val="100000"/>
              </a:lnSpc>
            </a:pPr>
            <a:r>
              <a:rPr dirty="0" sz="2050" spc="-315">
                <a:latin typeface="SimSun"/>
                <a:cs typeface="SimSun"/>
              </a:rPr>
              <a:t>ポータブルスキャナー</a:t>
            </a:r>
            <a:endParaRPr sz="2050">
              <a:latin typeface="SimSun"/>
              <a:cs typeface="SimSun"/>
            </a:endParaRPr>
          </a:p>
          <a:p>
            <a:pPr marL="255270">
              <a:lnSpc>
                <a:spcPct val="100000"/>
              </a:lnSpc>
              <a:spcBef>
                <a:spcPts val="490"/>
              </a:spcBef>
            </a:pPr>
            <a:r>
              <a:rPr dirty="0" sz="1350" spc="-165">
                <a:solidFill>
                  <a:srgbClr val="0066BA"/>
                </a:solidFill>
                <a:latin typeface="SimSun"/>
                <a:cs typeface="SimSun"/>
              </a:rPr>
              <a:t>現場</a:t>
            </a:r>
            <a:r>
              <a:rPr dirty="0" sz="1350" spc="-165">
                <a:solidFill>
                  <a:srgbClr val="0066BA"/>
                </a:solidFill>
                <a:latin typeface="Meiryo"/>
                <a:cs typeface="Meiryo"/>
              </a:rPr>
              <a:t>事</a:t>
            </a:r>
            <a:r>
              <a:rPr dirty="0" sz="1350" spc="-165">
                <a:solidFill>
                  <a:srgbClr val="0066BA"/>
                </a:solidFill>
                <a:latin typeface="SimSun"/>
                <a:cs typeface="SimSun"/>
              </a:rPr>
              <a:t>務所での利</a:t>
            </a:r>
            <a:r>
              <a:rPr dirty="0" sz="1350" spc="-165">
                <a:solidFill>
                  <a:srgbClr val="0066BA"/>
                </a:solidFill>
                <a:latin typeface="Meiryo"/>
                <a:cs typeface="Meiryo"/>
              </a:rPr>
              <a:t>⽤</a:t>
            </a:r>
            <a:r>
              <a:rPr dirty="0" sz="1350" spc="-165">
                <a:solidFill>
                  <a:srgbClr val="0066BA"/>
                </a:solidFill>
                <a:latin typeface="SimSun"/>
                <a:cs typeface="SimSun"/>
              </a:rPr>
              <a:t>に最適</a:t>
            </a:r>
            <a:r>
              <a:rPr dirty="0" sz="1350" spc="-170">
                <a:latin typeface="SimSun"/>
                <a:cs typeface="SimSun"/>
              </a:rPr>
              <a:t>なコンパクトサイズの専</a:t>
            </a:r>
            <a:r>
              <a:rPr dirty="0" sz="1350" spc="-165">
                <a:latin typeface="Meiryo"/>
                <a:cs typeface="Meiryo"/>
              </a:rPr>
              <a:t>⽤</a:t>
            </a:r>
            <a:r>
              <a:rPr dirty="0" sz="1350" spc="-190">
                <a:latin typeface="SimSun"/>
                <a:cs typeface="SimSun"/>
              </a:rPr>
              <a:t>機器です。</a:t>
            </a:r>
            <a:r>
              <a:rPr dirty="0" sz="1350" spc="-165">
                <a:solidFill>
                  <a:srgbClr val="0066BA"/>
                </a:solidFill>
                <a:latin typeface="SimSun"/>
                <a:cs typeface="SimSun"/>
              </a:rPr>
              <a:t>持ち運びが可能</a:t>
            </a:r>
            <a:r>
              <a:rPr dirty="0" sz="1350" spc="-185">
                <a:latin typeface="SimSun"/>
                <a:cs typeface="SimSun"/>
              </a:rPr>
              <a:t>でありながら、スマホよりも</a:t>
            </a:r>
            <a:r>
              <a:rPr dirty="0" sz="1350" spc="-165">
                <a:latin typeface="Meiryo"/>
                <a:cs typeface="Meiryo"/>
              </a:rPr>
              <a:t>⾼</a:t>
            </a:r>
            <a:r>
              <a:rPr dirty="0" sz="1350" spc="-175">
                <a:latin typeface="SimSun"/>
                <a:cs typeface="SimSun"/>
              </a:rPr>
              <a:t>品質なスキャンが実現できます。</a:t>
            </a:r>
            <a:endParaRPr sz="1350">
              <a:latin typeface="SimSun"/>
              <a:cs typeface="SimSun"/>
            </a:endParaRPr>
          </a:p>
        </p:txBody>
      </p:sp>
      <p:sp>
        <p:nvSpPr>
          <p:cNvPr id="17" name="object 17"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2"/>
              </a:rPr>
              <a:t>kurojica.com/ai-</a:t>
            </a:r>
            <a:r>
              <a:rPr dirty="0" sz="1050" spc="-10">
                <a:solidFill>
                  <a:srgbClr val="64738B"/>
                </a:solidFill>
                <a:latin typeface="Liberation Sans"/>
                <a:cs typeface="Liberation Sans"/>
                <a:hlinkClick r:id="rId2"/>
              </a:rPr>
              <a:t>document</a:t>
            </a:r>
            <a:endParaRPr sz="1050">
              <a:latin typeface="Liberation Sans"/>
              <a:cs typeface="Liberation Sans"/>
            </a:endParaRPr>
          </a:p>
        </p:txBody>
      </p:sp>
      <p:sp>
        <p:nvSpPr>
          <p:cNvPr id="18" name="object 18"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16" name="object 16"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p:spPr>
        <p:txBody>
          <a:bodyPr wrap="square" lIns="0" tIns="15875" rIns="0" bIns="0" rtlCol="0" vert="horz">
            <a:spAutoFit/>
          </a:bodyPr>
          <a:lstStyle/>
          <a:p>
            <a:pPr marL="12700">
              <a:lnSpc>
                <a:spcPct val="100000"/>
              </a:lnSpc>
              <a:spcBef>
                <a:spcPts val="125"/>
              </a:spcBef>
            </a:pPr>
            <a:r>
              <a:rPr dirty="0" spc="-315"/>
              <a:t>ドキュメントスキャナーの特徴</a:t>
            </a:r>
          </a:p>
        </p:txBody>
      </p:sp>
      <p:sp>
        <p:nvSpPr>
          <p:cNvPr id="3" name="object 3" descr=""/>
          <p:cNvSpPr/>
          <p:nvPr/>
        </p:nvSpPr>
        <p:spPr>
          <a:xfrm>
            <a:off x="666749" y="1876425"/>
            <a:ext cx="250190" cy="285750"/>
          </a:xfrm>
          <a:custGeom>
            <a:avLst/>
            <a:gdLst/>
            <a:ahLst/>
            <a:cxnLst/>
            <a:rect l="l" t="t" r="r" b="b"/>
            <a:pathLst>
              <a:path w="250190" h="285750">
                <a:moveTo>
                  <a:pt x="223242" y="214312"/>
                </a:moveTo>
                <a:lnTo>
                  <a:pt x="116085" y="214312"/>
                </a:lnTo>
                <a:lnTo>
                  <a:pt x="105660" y="212206"/>
                </a:lnTo>
                <a:lnTo>
                  <a:pt x="97145" y="206464"/>
                </a:lnTo>
                <a:lnTo>
                  <a:pt x="91402" y="197948"/>
                </a:lnTo>
                <a:lnTo>
                  <a:pt x="89296" y="187523"/>
                </a:lnTo>
                <a:lnTo>
                  <a:pt x="89296" y="26789"/>
                </a:lnTo>
                <a:lnTo>
                  <a:pt x="91402" y="16363"/>
                </a:lnTo>
                <a:lnTo>
                  <a:pt x="97145" y="7848"/>
                </a:lnTo>
                <a:lnTo>
                  <a:pt x="105660" y="2105"/>
                </a:lnTo>
                <a:lnTo>
                  <a:pt x="116085" y="0"/>
                </a:lnTo>
                <a:lnTo>
                  <a:pt x="192434" y="0"/>
                </a:lnTo>
                <a:lnTo>
                  <a:pt x="199243" y="2846"/>
                </a:lnTo>
                <a:lnTo>
                  <a:pt x="247184" y="50787"/>
                </a:lnTo>
                <a:lnTo>
                  <a:pt x="250031" y="57596"/>
                </a:lnTo>
                <a:lnTo>
                  <a:pt x="250031" y="187523"/>
                </a:lnTo>
                <a:lnTo>
                  <a:pt x="247925" y="197948"/>
                </a:lnTo>
                <a:lnTo>
                  <a:pt x="242182" y="206464"/>
                </a:lnTo>
                <a:lnTo>
                  <a:pt x="233667" y="212206"/>
                </a:lnTo>
                <a:lnTo>
                  <a:pt x="223242" y="214312"/>
                </a:lnTo>
                <a:close/>
              </a:path>
              <a:path w="250190" h="285750">
                <a:moveTo>
                  <a:pt x="151804" y="285750"/>
                </a:moveTo>
                <a:lnTo>
                  <a:pt x="26789" y="285750"/>
                </a:lnTo>
                <a:lnTo>
                  <a:pt x="16363" y="283644"/>
                </a:lnTo>
                <a:lnTo>
                  <a:pt x="7848" y="277901"/>
                </a:lnTo>
                <a:lnTo>
                  <a:pt x="2105" y="269386"/>
                </a:lnTo>
                <a:lnTo>
                  <a:pt x="0" y="258960"/>
                </a:lnTo>
                <a:lnTo>
                  <a:pt x="0" y="98226"/>
                </a:lnTo>
                <a:lnTo>
                  <a:pt x="2105" y="87801"/>
                </a:lnTo>
                <a:lnTo>
                  <a:pt x="7848" y="79285"/>
                </a:lnTo>
                <a:lnTo>
                  <a:pt x="16363" y="73543"/>
                </a:lnTo>
                <a:lnTo>
                  <a:pt x="26789" y="71437"/>
                </a:lnTo>
                <a:lnTo>
                  <a:pt x="71437" y="71437"/>
                </a:lnTo>
                <a:lnTo>
                  <a:pt x="71437" y="107156"/>
                </a:lnTo>
                <a:lnTo>
                  <a:pt x="35718" y="107156"/>
                </a:lnTo>
                <a:lnTo>
                  <a:pt x="35718" y="250031"/>
                </a:lnTo>
                <a:lnTo>
                  <a:pt x="178593" y="250031"/>
                </a:lnTo>
                <a:lnTo>
                  <a:pt x="178593" y="258960"/>
                </a:lnTo>
                <a:lnTo>
                  <a:pt x="176487" y="269386"/>
                </a:lnTo>
                <a:lnTo>
                  <a:pt x="170745" y="277901"/>
                </a:lnTo>
                <a:lnTo>
                  <a:pt x="162229" y="283644"/>
                </a:lnTo>
                <a:lnTo>
                  <a:pt x="151804" y="285750"/>
                </a:lnTo>
                <a:close/>
              </a:path>
              <a:path w="250190" h="285750">
                <a:moveTo>
                  <a:pt x="178593" y="250031"/>
                </a:moveTo>
                <a:lnTo>
                  <a:pt x="142875" y="250031"/>
                </a:lnTo>
                <a:lnTo>
                  <a:pt x="142875" y="232171"/>
                </a:lnTo>
                <a:lnTo>
                  <a:pt x="178593" y="232171"/>
                </a:lnTo>
                <a:lnTo>
                  <a:pt x="178593" y="250031"/>
                </a:lnTo>
                <a:close/>
              </a:path>
            </a:pathLst>
          </a:custGeom>
          <a:solidFill>
            <a:srgbClr val="000000"/>
          </a:solidFill>
        </p:spPr>
        <p:txBody>
          <a:bodyPr wrap="square" lIns="0" tIns="0" rIns="0" bIns="0" rtlCol="0"/>
          <a:lstStyle/>
          <a:p/>
        </p:txBody>
      </p:sp>
      <p:sp>
        <p:nvSpPr>
          <p:cNvPr id="4" name="object 4" descr=""/>
          <p:cNvSpPr/>
          <p:nvPr/>
        </p:nvSpPr>
        <p:spPr>
          <a:xfrm>
            <a:off x="667024" y="2895599"/>
            <a:ext cx="285750" cy="285750"/>
          </a:xfrm>
          <a:custGeom>
            <a:avLst/>
            <a:gdLst/>
            <a:ahLst/>
            <a:cxnLst/>
            <a:rect l="l" t="t" r="r" b="b"/>
            <a:pathLst>
              <a:path w="285750" h="285750">
                <a:moveTo>
                  <a:pt x="156604" y="284480"/>
                </a:moveTo>
                <a:lnTo>
                  <a:pt x="128596" y="284480"/>
                </a:lnTo>
                <a:lnTo>
                  <a:pt x="101125" y="279400"/>
                </a:lnTo>
                <a:lnTo>
                  <a:pt x="81505" y="271780"/>
                </a:lnTo>
                <a:lnTo>
                  <a:pt x="75248" y="267970"/>
                </a:lnTo>
                <a:lnTo>
                  <a:pt x="69154" y="264160"/>
                </a:lnTo>
                <a:lnTo>
                  <a:pt x="63223" y="261620"/>
                </a:lnTo>
                <a:lnTo>
                  <a:pt x="57482" y="256540"/>
                </a:lnTo>
                <a:lnTo>
                  <a:pt x="51960" y="252730"/>
                </a:lnTo>
                <a:lnTo>
                  <a:pt x="46657" y="247650"/>
                </a:lnTo>
                <a:lnTo>
                  <a:pt x="41572" y="243840"/>
                </a:lnTo>
                <a:lnTo>
                  <a:pt x="36730" y="238760"/>
                </a:lnTo>
                <a:lnTo>
                  <a:pt x="32155" y="232410"/>
                </a:lnTo>
                <a:lnTo>
                  <a:pt x="27846" y="227330"/>
                </a:lnTo>
                <a:lnTo>
                  <a:pt x="8073" y="190500"/>
                </a:lnTo>
                <a:lnTo>
                  <a:pt x="0" y="151130"/>
                </a:lnTo>
                <a:lnTo>
                  <a:pt x="0" y="133350"/>
                </a:lnTo>
                <a:lnTo>
                  <a:pt x="8073" y="93980"/>
                </a:lnTo>
                <a:lnTo>
                  <a:pt x="27846" y="57150"/>
                </a:lnTo>
                <a:lnTo>
                  <a:pt x="32155" y="52070"/>
                </a:lnTo>
                <a:lnTo>
                  <a:pt x="36730" y="45720"/>
                </a:lnTo>
                <a:lnTo>
                  <a:pt x="41572" y="40640"/>
                </a:lnTo>
                <a:lnTo>
                  <a:pt x="46657" y="36830"/>
                </a:lnTo>
                <a:lnTo>
                  <a:pt x="51960" y="31750"/>
                </a:lnTo>
                <a:lnTo>
                  <a:pt x="57482" y="27940"/>
                </a:lnTo>
                <a:lnTo>
                  <a:pt x="63223" y="22860"/>
                </a:lnTo>
                <a:lnTo>
                  <a:pt x="69154" y="20320"/>
                </a:lnTo>
                <a:lnTo>
                  <a:pt x="128596" y="0"/>
                </a:lnTo>
                <a:lnTo>
                  <a:pt x="156604" y="0"/>
                </a:lnTo>
                <a:lnTo>
                  <a:pt x="197276" y="10160"/>
                </a:lnTo>
                <a:lnTo>
                  <a:pt x="216046" y="20320"/>
                </a:lnTo>
                <a:lnTo>
                  <a:pt x="221977" y="22860"/>
                </a:lnTo>
                <a:lnTo>
                  <a:pt x="227718" y="27940"/>
                </a:lnTo>
                <a:lnTo>
                  <a:pt x="233240" y="31750"/>
                </a:lnTo>
                <a:lnTo>
                  <a:pt x="237217" y="35560"/>
                </a:lnTo>
                <a:lnTo>
                  <a:pt x="137953" y="35560"/>
                </a:lnTo>
                <a:lnTo>
                  <a:pt x="133577" y="36830"/>
                </a:lnTo>
                <a:lnTo>
                  <a:pt x="124741" y="50800"/>
                </a:lnTo>
                <a:lnTo>
                  <a:pt x="124741" y="55880"/>
                </a:lnTo>
                <a:lnTo>
                  <a:pt x="127006" y="62230"/>
                </a:lnTo>
                <a:lnTo>
                  <a:pt x="75446" y="62230"/>
                </a:lnTo>
                <a:lnTo>
                  <a:pt x="62233" y="77470"/>
                </a:lnTo>
                <a:lnTo>
                  <a:pt x="62233" y="82550"/>
                </a:lnTo>
                <a:lnTo>
                  <a:pt x="64499" y="88900"/>
                </a:lnTo>
                <a:lnTo>
                  <a:pt x="65789" y="90170"/>
                </a:lnTo>
                <a:lnTo>
                  <a:pt x="69138" y="93980"/>
                </a:lnTo>
                <a:lnTo>
                  <a:pt x="71070" y="95250"/>
                </a:lnTo>
                <a:lnTo>
                  <a:pt x="75446" y="96520"/>
                </a:lnTo>
                <a:lnTo>
                  <a:pt x="77724" y="97790"/>
                </a:lnTo>
                <a:lnTo>
                  <a:pt x="171093" y="97790"/>
                </a:lnTo>
                <a:lnTo>
                  <a:pt x="159336" y="124460"/>
                </a:lnTo>
                <a:lnTo>
                  <a:pt x="48657" y="124460"/>
                </a:lnTo>
                <a:lnTo>
                  <a:pt x="44281" y="127000"/>
                </a:lnTo>
                <a:lnTo>
                  <a:pt x="35444" y="139700"/>
                </a:lnTo>
                <a:lnTo>
                  <a:pt x="35444" y="144780"/>
                </a:lnTo>
                <a:lnTo>
                  <a:pt x="48657" y="160020"/>
                </a:lnTo>
                <a:lnTo>
                  <a:pt x="142600" y="160020"/>
                </a:lnTo>
                <a:lnTo>
                  <a:pt x="128708" y="162560"/>
                </a:lnTo>
                <a:lnTo>
                  <a:pt x="117353" y="170180"/>
                </a:lnTo>
                <a:lnTo>
                  <a:pt x="109692" y="181610"/>
                </a:lnTo>
                <a:lnTo>
                  <a:pt x="106881" y="195580"/>
                </a:lnTo>
                <a:lnTo>
                  <a:pt x="109692" y="209550"/>
                </a:lnTo>
                <a:lnTo>
                  <a:pt x="117353" y="220980"/>
                </a:lnTo>
                <a:lnTo>
                  <a:pt x="128708" y="228600"/>
                </a:lnTo>
                <a:lnTo>
                  <a:pt x="142600" y="231140"/>
                </a:lnTo>
                <a:lnTo>
                  <a:pt x="254122" y="231140"/>
                </a:lnTo>
                <a:lnTo>
                  <a:pt x="253045" y="232410"/>
                </a:lnTo>
                <a:lnTo>
                  <a:pt x="248470" y="238760"/>
                </a:lnTo>
                <a:lnTo>
                  <a:pt x="243628" y="243840"/>
                </a:lnTo>
                <a:lnTo>
                  <a:pt x="238543" y="247650"/>
                </a:lnTo>
                <a:lnTo>
                  <a:pt x="233240" y="252730"/>
                </a:lnTo>
                <a:lnTo>
                  <a:pt x="227718" y="256540"/>
                </a:lnTo>
                <a:lnTo>
                  <a:pt x="221977" y="261620"/>
                </a:lnTo>
                <a:lnTo>
                  <a:pt x="216046" y="264160"/>
                </a:lnTo>
                <a:lnTo>
                  <a:pt x="209952" y="267970"/>
                </a:lnTo>
                <a:lnTo>
                  <a:pt x="203695" y="271780"/>
                </a:lnTo>
                <a:lnTo>
                  <a:pt x="184075" y="279400"/>
                </a:lnTo>
                <a:lnTo>
                  <a:pt x="156604" y="284480"/>
                </a:lnTo>
                <a:close/>
              </a:path>
              <a:path w="285750" h="285750">
                <a:moveTo>
                  <a:pt x="185090" y="71120"/>
                </a:moveTo>
                <a:lnTo>
                  <a:pt x="144968" y="71120"/>
                </a:lnTo>
                <a:lnTo>
                  <a:pt x="147246" y="69850"/>
                </a:lnTo>
                <a:lnTo>
                  <a:pt x="151622" y="68580"/>
                </a:lnTo>
                <a:lnTo>
                  <a:pt x="153554" y="67310"/>
                </a:lnTo>
                <a:lnTo>
                  <a:pt x="156903" y="63500"/>
                </a:lnTo>
                <a:lnTo>
                  <a:pt x="158194" y="62230"/>
                </a:lnTo>
                <a:lnTo>
                  <a:pt x="160459" y="55880"/>
                </a:lnTo>
                <a:lnTo>
                  <a:pt x="160459" y="50800"/>
                </a:lnTo>
                <a:lnTo>
                  <a:pt x="160006" y="48260"/>
                </a:lnTo>
                <a:lnTo>
                  <a:pt x="147246" y="35560"/>
                </a:lnTo>
                <a:lnTo>
                  <a:pt x="237217" y="35560"/>
                </a:lnTo>
                <a:lnTo>
                  <a:pt x="238543" y="36830"/>
                </a:lnTo>
                <a:lnTo>
                  <a:pt x="243628" y="40640"/>
                </a:lnTo>
                <a:lnTo>
                  <a:pt x="248470" y="45720"/>
                </a:lnTo>
                <a:lnTo>
                  <a:pt x="253045" y="52070"/>
                </a:lnTo>
                <a:lnTo>
                  <a:pt x="257354" y="57150"/>
                </a:lnTo>
                <a:lnTo>
                  <a:pt x="261396" y="62230"/>
                </a:lnTo>
                <a:lnTo>
                  <a:pt x="265153" y="68580"/>
                </a:lnTo>
                <a:lnTo>
                  <a:pt x="190374" y="68580"/>
                </a:lnTo>
                <a:lnTo>
                  <a:pt x="185090" y="71120"/>
                </a:lnTo>
                <a:close/>
              </a:path>
              <a:path w="285750" h="285750">
                <a:moveTo>
                  <a:pt x="171093" y="97790"/>
                </a:moveTo>
                <a:lnTo>
                  <a:pt x="82460" y="97790"/>
                </a:lnTo>
                <a:lnTo>
                  <a:pt x="84739" y="96520"/>
                </a:lnTo>
                <a:lnTo>
                  <a:pt x="89115" y="95250"/>
                </a:lnTo>
                <a:lnTo>
                  <a:pt x="91046" y="93980"/>
                </a:lnTo>
                <a:lnTo>
                  <a:pt x="94395" y="90170"/>
                </a:lnTo>
                <a:lnTo>
                  <a:pt x="95686" y="88900"/>
                </a:lnTo>
                <a:lnTo>
                  <a:pt x="97952" y="82550"/>
                </a:lnTo>
                <a:lnTo>
                  <a:pt x="97952" y="77470"/>
                </a:lnTo>
                <a:lnTo>
                  <a:pt x="97498" y="74930"/>
                </a:lnTo>
                <a:lnTo>
                  <a:pt x="84739" y="62230"/>
                </a:lnTo>
                <a:lnTo>
                  <a:pt x="127006" y="62230"/>
                </a:lnTo>
                <a:lnTo>
                  <a:pt x="128297" y="63500"/>
                </a:lnTo>
                <a:lnTo>
                  <a:pt x="131646" y="67310"/>
                </a:lnTo>
                <a:lnTo>
                  <a:pt x="133577" y="68580"/>
                </a:lnTo>
                <a:lnTo>
                  <a:pt x="137953" y="69850"/>
                </a:lnTo>
                <a:lnTo>
                  <a:pt x="140232" y="71120"/>
                </a:lnTo>
                <a:lnTo>
                  <a:pt x="185090" y="71120"/>
                </a:lnTo>
                <a:lnTo>
                  <a:pt x="182449" y="72390"/>
                </a:lnTo>
                <a:lnTo>
                  <a:pt x="179491" y="78740"/>
                </a:lnTo>
                <a:lnTo>
                  <a:pt x="171093" y="97790"/>
                </a:lnTo>
                <a:close/>
              </a:path>
              <a:path w="285750" h="285750">
                <a:moveTo>
                  <a:pt x="254122" y="231140"/>
                </a:moveTo>
                <a:lnTo>
                  <a:pt x="142600" y="231140"/>
                </a:lnTo>
                <a:lnTo>
                  <a:pt x="156492" y="228600"/>
                </a:lnTo>
                <a:lnTo>
                  <a:pt x="167847" y="220980"/>
                </a:lnTo>
                <a:lnTo>
                  <a:pt x="175508" y="209550"/>
                </a:lnTo>
                <a:lnTo>
                  <a:pt x="178319" y="195580"/>
                </a:lnTo>
                <a:lnTo>
                  <a:pt x="177619" y="189230"/>
                </a:lnTo>
                <a:lnTo>
                  <a:pt x="175612" y="181610"/>
                </a:lnTo>
                <a:lnTo>
                  <a:pt x="172432" y="176530"/>
                </a:lnTo>
                <a:lnTo>
                  <a:pt x="168217" y="171450"/>
                </a:lnTo>
                <a:lnTo>
                  <a:pt x="206950" y="82550"/>
                </a:lnTo>
                <a:lnTo>
                  <a:pt x="203880" y="74930"/>
                </a:lnTo>
                <a:lnTo>
                  <a:pt x="190374" y="68580"/>
                </a:lnTo>
                <a:lnTo>
                  <a:pt x="265153" y="68580"/>
                </a:lnTo>
                <a:lnTo>
                  <a:pt x="282730" y="114300"/>
                </a:lnTo>
                <a:lnTo>
                  <a:pt x="284360" y="124460"/>
                </a:lnTo>
                <a:lnTo>
                  <a:pt x="227250" y="124460"/>
                </a:lnTo>
                <a:lnTo>
                  <a:pt x="222874" y="127000"/>
                </a:lnTo>
                <a:lnTo>
                  <a:pt x="214037" y="139700"/>
                </a:lnTo>
                <a:lnTo>
                  <a:pt x="214037" y="144780"/>
                </a:lnTo>
                <a:lnTo>
                  <a:pt x="227250" y="160020"/>
                </a:lnTo>
                <a:lnTo>
                  <a:pt x="284360" y="160020"/>
                </a:lnTo>
                <a:lnTo>
                  <a:pt x="283931" y="163830"/>
                </a:lnTo>
                <a:lnTo>
                  <a:pt x="271755" y="203200"/>
                </a:lnTo>
                <a:lnTo>
                  <a:pt x="257354" y="227330"/>
                </a:lnTo>
                <a:lnTo>
                  <a:pt x="254122" y="231140"/>
                </a:lnTo>
                <a:close/>
              </a:path>
              <a:path w="285750" h="285750">
                <a:moveTo>
                  <a:pt x="143660" y="160020"/>
                </a:moveTo>
                <a:lnTo>
                  <a:pt x="57950" y="160020"/>
                </a:lnTo>
                <a:lnTo>
                  <a:pt x="62326" y="157480"/>
                </a:lnTo>
                <a:lnTo>
                  <a:pt x="64257" y="156210"/>
                </a:lnTo>
                <a:lnTo>
                  <a:pt x="67606" y="153670"/>
                </a:lnTo>
                <a:lnTo>
                  <a:pt x="68897" y="151130"/>
                </a:lnTo>
                <a:lnTo>
                  <a:pt x="70709" y="147320"/>
                </a:lnTo>
                <a:lnTo>
                  <a:pt x="71162" y="144780"/>
                </a:lnTo>
                <a:lnTo>
                  <a:pt x="71162" y="139700"/>
                </a:lnTo>
                <a:lnTo>
                  <a:pt x="57950" y="124460"/>
                </a:lnTo>
                <a:lnTo>
                  <a:pt x="159336" y="124460"/>
                </a:lnTo>
                <a:lnTo>
                  <a:pt x="143660" y="160020"/>
                </a:lnTo>
                <a:close/>
              </a:path>
              <a:path w="285750" h="285750">
                <a:moveTo>
                  <a:pt x="284360" y="160020"/>
                </a:moveTo>
                <a:lnTo>
                  <a:pt x="236543" y="160020"/>
                </a:lnTo>
                <a:lnTo>
                  <a:pt x="240919" y="157480"/>
                </a:lnTo>
                <a:lnTo>
                  <a:pt x="242851" y="156210"/>
                </a:lnTo>
                <a:lnTo>
                  <a:pt x="246200" y="153670"/>
                </a:lnTo>
                <a:lnTo>
                  <a:pt x="247490" y="151130"/>
                </a:lnTo>
                <a:lnTo>
                  <a:pt x="249303" y="147320"/>
                </a:lnTo>
                <a:lnTo>
                  <a:pt x="249756" y="144780"/>
                </a:lnTo>
                <a:lnTo>
                  <a:pt x="249756" y="139700"/>
                </a:lnTo>
                <a:lnTo>
                  <a:pt x="236543" y="124460"/>
                </a:lnTo>
                <a:lnTo>
                  <a:pt x="284360" y="124460"/>
                </a:lnTo>
                <a:lnTo>
                  <a:pt x="284789" y="128270"/>
                </a:lnTo>
                <a:lnTo>
                  <a:pt x="285200" y="133350"/>
                </a:lnTo>
                <a:lnTo>
                  <a:pt x="285200" y="151130"/>
                </a:lnTo>
                <a:lnTo>
                  <a:pt x="284789" y="156210"/>
                </a:lnTo>
                <a:lnTo>
                  <a:pt x="284360" y="160020"/>
                </a:lnTo>
                <a:close/>
              </a:path>
              <a:path w="285750" h="285750">
                <a:moveTo>
                  <a:pt x="142600" y="285750"/>
                </a:moveTo>
                <a:lnTo>
                  <a:pt x="135581" y="284480"/>
                </a:lnTo>
                <a:lnTo>
                  <a:pt x="149619" y="284480"/>
                </a:lnTo>
                <a:lnTo>
                  <a:pt x="142600" y="285750"/>
                </a:lnTo>
                <a:close/>
              </a:path>
            </a:pathLst>
          </a:custGeom>
          <a:solidFill>
            <a:srgbClr val="000000"/>
          </a:solidFill>
        </p:spPr>
        <p:txBody>
          <a:bodyPr wrap="square" lIns="0" tIns="0" rIns="0" bIns="0" rtlCol="0"/>
          <a:lstStyle/>
          <a:p/>
        </p:txBody>
      </p:sp>
      <p:sp>
        <p:nvSpPr>
          <p:cNvPr id="5" name="object 5" descr=""/>
          <p:cNvSpPr/>
          <p:nvPr/>
        </p:nvSpPr>
        <p:spPr>
          <a:xfrm>
            <a:off x="952499" y="3471862"/>
            <a:ext cx="1219200" cy="0"/>
          </a:xfrm>
          <a:custGeom>
            <a:avLst/>
            <a:gdLst/>
            <a:ahLst/>
            <a:cxnLst/>
            <a:rect l="l" t="t" r="r" b="b"/>
            <a:pathLst>
              <a:path w="1219200" h="0">
                <a:moveTo>
                  <a:pt x="0" y="0"/>
                </a:moveTo>
                <a:lnTo>
                  <a:pt x="1219199" y="0"/>
                </a:lnTo>
              </a:path>
            </a:pathLst>
          </a:custGeom>
          <a:ln w="9524">
            <a:solidFill>
              <a:srgbClr val="0081EC"/>
            </a:solidFill>
            <a:prstDash val="sysDot"/>
          </a:ln>
        </p:spPr>
        <p:txBody>
          <a:bodyPr wrap="square" lIns="0" tIns="0" rIns="0" bIns="0" rtlCol="0"/>
          <a:lstStyle/>
          <a:p/>
        </p:txBody>
      </p:sp>
      <p:sp>
        <p:nvSpPr>
          <p:cNvPr id="6" name="object 6" descr=""/>
          <p:cNvSpPr/>
          <p:nvPr/>
        </p:nvSpPr>
        <p:spPr>
          <a:xfrm>
            <a:off x="8667749" y="3471862"/>
            <a:ext cx="1362075" cy="0"/>
          </a:xfrm>
          <a:custGeom>
            <a:avLst/>
            <a:gdLst/>
            <a:ahLst/>
            <a:cxnLst/>
            <a:rect l="l" t="t" r="r" b="b"/>
            <a:pathLst>
              <a:path w="1362075" h="0">
                <a:moveTo>
                  <a:pt x="0" y="0"/>
                </a:moveTo>
                <a:lnTo>
                  <a:pt x="1362074" y="0"/>
                </a:lnTo>
              </a:path>
            </a:pathLst>
          </a:custGeom>
          <a:ln w="9524">
            <a:solidFill>
              <a:srgbClr val="0081EC"/>
            </a:solidFill>
            <a:prstDash val="sysDot"/>
          </a:ln>
        </p:spPr>
        <p:txBody>
          <a:bodyPr wrap="square" lIns="0" tIns="0" rIns="0" bIns="0" rtlCol="0"/>
          <a:lstStyle/>
          <a:p/>
        </p:txBody>
      </p:sp>
      <p:sp>
        <p:nvSpPr>
          <p:cNvPr id="7" name="object 7" descr=""/>
          <p:cNvSpPr/>
          <p:nvPr/>
        </p:nvSpPr>
        <p:spPr>
          <a:xfrm>
            <a:off x="666749" y="3714750"/>
            <a:ext cx="214629" cy="285750"/>
          </a:xfrm>
          <a:custGeom>
            <a:avLst/>
            <a:gdLst/>
            <a:ahLst/>
            <a:cxnLst/>
            <a:rect l="l" t="t" r="r" b="b"/>
            <a:pathLst>
              <a:path w="214630" h="285750">
                <a:moveTo>
                  <a:pt x="80367" y="285750"/>
                </a:moveTo>
                <a:lnTo>
                  <a:pt x="26789" y="285750"/>
                </a:lnTo>
                <a:lnTo>
                  <a:pt x="16363" y="283644"/>
                </a:lnTo>
                <a:lnTo>
                  <a:pt x="7848" y="277901"/>
                </a:lnTo>
                <a:lnTo>
                  <a:pt x="2105" y="269386"/>
                </a:lnTo>
                <a:lnTo>
                  <a:pt x="0" y="258960"/>
                </a:lnTo>
                <a:lnTo>
                  <a:pt x="0" y="26789"/>
                </a:lnTo>
                <a:lnTo>
                  <a:pt x="2105" y="16363"/>
                </a:lnTo>
                <a:lnTo>
                  <a:pt x="7848" y="7848"/>
                </a:lnTo>
                <a:lnTo>
                  <a:pt x="16363" y="2105"/>
                </a:lnTo>
                <a:lnTo>
                  <a:pt x="26789" y="0"/>
                </a:lnTo>
                <a:lnTo>
                  <a:pt x="187523" y="0"/>
                </a:lnTo>
                <a:lnTo>
                  <a:pt x="197948" y="2105"/>
                </a:lnTo>
                <a:lnTo>
                  <a:pt x="206464" y="7848"/>
                </a:lnTo>
                <a:lnTo>
                  <a:pt x="212206" y="16363"/>
                </a:lnTo>
                <a:lnTo>
                  <a:pt x="214312" y="26789"/>
                </a:lnTo>
                <a:lnTo>
                  <a:pt x="214312" y="53578"/>
                </a:lnTo>
                <a:lnTo>
                  <a:pt x="39737" y="53578"/>
                </a:lnTo>
                <a:lnTo>
                  <a:pt x="35718" y="57596"/>
                </a:lnTo>
                <a:lnTo>
                  <a:pt x="35718" y="85278"/>
                </a:lnTo>
                <a:lnTo>
                  <a:pt x="39737" y="89296"/>
                </a:lnTo>
                <a:lnTo>
                  <a:pt x="214312" y="89296"/>
                </a:lnTo>
                <a:lnTo>
                  <a:pt x="214312" y="125015"/>
                </a:lnTo>
                <a:lnTo>
                  <a:pt x="39737" y="125015"/>
                </a:lnTo>
                <a:lnTo>
                  <a:pt x="35718" y="129033"/>
                </a:lnTo>
                <a:lnTo>
                  <a:pt x="35718" y="156716"/>
                </a:lnTo>
                <a:lnTo>
                  <a:pt x="39737" y="160734"/>
                </a:lnTo>
                <a:lnTo>
                  <a:pt x="214312" y="160734"/>
                </a:lnTo>
                <a:lnTo>
                  <a:pt x="214312" y="214312"/>
                </a:lnTo>
                <a:lnTo>
                  <a:pt x="107156" y="214312"/>
                </a:lnTo>
                <a:lnTo>
                  <a:pt x="96731" y="216418"/>
                </a:lnTo>
                <a:lnTo>
                  <a:pt x="88215" y="222160"/>
                </a:lnTo>
                <a:lnTo>
                  <a:pt x="82473" y="230676"/>
                </a:lnTo>
                <a:lnTo>
                  <a:pt x="80367" y="241101"/>
                </a:lnTo>
                <a:lnTo>
                  <a:pt x="80367" y="285750"/>
                </a:lnTo>
                <a:close/>
              </a:path>
              <a:path w="214630" h="285750">
                <a:moveTo>
                  <a:pt x="93315" y="89296"/>
                </a:moveTo>
                <a:lnTo>
                  <a:pt x="67419" y="89296"/>
                </a:lnTo>
                <a:lnTo>
                  <a:pt x="71437" y="85278"/>
                </a:lnTo>
                <a:lnTo>
                  <a:pt x="71437" y="57596"/>
                </a:lnTo>
                <a:lnTo>
                  <a:pt x="67419" y="53578"/>
                </a:lnTo>
                <a:lnTo>
                  <a:pt x="93315" y="53578"/>
                </a:lnTo>
                <a:lnTo>
                  <a:pt x="89296" y="57596"/>
                </a:lnTo>
                <a:lnTo>
                  <a:pt x="89296" y="85278"/>
                </a:lnTo>
                <a:lnTo>
                  <a:pt x="93315" y="89296"/>
                </a:lnTo>
                <a:close/>
              </a:path>
              <a:path w="214630" h="285750">
                <a:moveTo>
                  <a:pt x="146893" y="89296"/>
                </a:moveTo>
                <a:lnTo>
                  <a:pt x="120997" y="89296"/>
                </a:lnTo>
                <a:lnTo>
                  <a:pt x="125015" y="85278"/>
                </a:lnTo>
                <a:lnTo>
                  <a:pt x="125015" y="57596"/>
                </a:lnTo>
                <a:lnTo>
                  <a:pt x="120997" y="53578"/>
                </a:lnTo>
                <a:lnTo>
                  <a:pt x="146893" y="53578"/>
                </a:lnTo>
                <a:lnTo>
                  <a:pt x="142875" y="57596"/>
                </a:lnTo>
                <a:lnTo>
                  <a:pt x="142875" y="85278"/>
                </a:lnTo>
                <a:lnTo>
                  <a:pt x="146893" y="89296"/>
                </a:lnTo>
                <a:close/>
              </a:path>
              <a:path w="214630" h="285750">
                <a:moveTo>
                  <a:pt x="214312" y="89296"/>
                </a:moveTo>
                <a:lnTo>
                  <a:pt x="174575" y="89296"/>
                </a:lnTo>
                <a:lnTo>
                  <a:pt x="178593" y="85278"/>
                </a:lnTo>
                <a:lnTo>
                  <a:pt x="178593" y="57596"/>
                </a:lnTo>
                <a:lnTo>
                  <a:pt x="174575" y="53578"/>
                </a:lnTo>
                <a:lnTo>
                  <a:pt x="214312" y="53578"/>
                </a:lnTo>
                <a:lnTo>
                  <a:pt x="214312" y="89296"/>
                </a:lnTo>
                <a:close/>
              </a:path>
              <a:path w="214630" h="285750">
                <a:moveTo>
                  <a:pt x="93315" y="160734"/>
                </a:moveTo>
                <a:lnTo>
                  <a:pt x="67419" y="160734"/>
                </a:lnTo>
                <a:lnTo>
                  <a:pt x="71437" y="156716"/>
                </a:lnTo>
                <a:lnTo>
                  <a:pt x="71437" y="129033"/>
                </a:lnTo>
                <a:lnTo>
                  <a:pt x="67419" y="125015"/>
                </a:lnTo>
                <a:lnTo>
                  <a:pt x="93315" y="125015"/>
                </a:lnTo>
                <a:lnTo>
                  <a:pt x="89296" y="129033"/>
                </a:lnTo>
                <a:lnTo>
                  <a:pt x="89296" y="156716"/>
                </a:lnTo>
                <a:lnTo>
                  <a:pt x="93315" y="160734"/>
                </a:lnTo>
                <a:close/>
              </a:path>
              <a:path w="214630" h="285750">
                <a:moveTo>
                  <a:pt x="146893" y="160734"/>
                </a:moveTo>
                <a:lnTo>
                  <a:pt x="120997" y="160734"/>
                </a:lnTo>
                <a:lnTo>
                  <a:pt x="125015" y="156716"/>
                </a:lnTo>
                <a:lnTo>
                  <a:pt x="125015" y="129033"/>
                </a:lnTo>
                <a:lnTo>
                  <a:pt x="120997" y="125015"/>
                </a:lnTo>
                <a:lnTo>
                  <a:pt x="146893" y="125015"/>
                </a:lnTo>
                <a:lnTo>
                  <a:pt x="142875" y="129033"/>
                </a:lnTo>
                <a:lnTo>
                  <a:pt x="142875" y="156716"/>
                </a:lnTo>
                <a:lnTo>
                  <a:pt x="146893" y="160734"/>
                </a:lnTo>
                <a:close/>
              </a:path>
              <a:path w="214630" h="285750">
                <a:moveTo>
                  <a:pt x="214312" y="160734"/>
                </a:moveTo>
                <a:lnTo>
                  <a:pt x="174575" y="160734"/>
                </a:lnTo>
                <a:lnTo>
                  <a:pt x="178593" y="156716"/>
                </a:lnTo>
                <a:lnTo>
                  <a:pt x="178593" y="129033"/>
                </a:lnTo>
                <a:lnTo>
                  <a:pt x="174575" y="125015"/>
                </a:lnTo>
                <a:lnTo>
                  <a:pt x="214312" y="125015"/>
                </a:lnTo>
                <a:lnTo>
                  <a:pt x="214312" y="160734"/>
                </a:lnTo>
                <a:close/>
              </a:path>
              <a:path w="214630" h="285750">
                <a:moveTo>
                  <a:pt x="187523" y="285750"/>
                </a:moveTo>
                <a:lnTo>
                  <a:pt x="133945" y="285750"/>
                </a:lnTo>
                <a:lnTo>
                  <a:pt x="133945" y="241101"/>
                </a:lnTo>
                <a:lnTo>
                  <a:pt x="131839" y="230676"/>
                </a:lnTo>
                <a:lnTo>
                  <a:pt x="126096" y="222160"/>
                </a:lnTo>
                <a:lnTo>
                  <a:pt x="117581" y="216418"/>
                </a:lnTo>
                <a:lnTo>
                  <a:pt x="107156" y="214312"/>
                </a:lnTo>
                <a:lnTo>
                  <a:pt x="214312" y="214312"/>
                </a:lnTo>
                <a:lnTo>
                  <a:pt x="214312" y="258960"/>
                </a:lnTo>
                <a:lnTo>
                  <a:pt x="212206" y="269386"/>
                </a:lnTo>
                <a:lnTo>
                  <a:pt x="206464" y="277901"/>
                </a:lnTo>
                <a:lnTo>
                  <a:pt x="197948" y="283644"/>
                </a:lnTo>
                <a:lnTo>
                  <a:pt x="187523" y="285750"/>
                </a:lnTo>
                <a:close/>
              </a:path>
            </a:pathLst>
          </a:custGeom>
          <a:solidFill>
            <a:srgbClr val="000000"/>
          </a:solidFill>
        </p:spPr>
        <p:txBody>
          <a:bodyPr wrap="square" lIns="0" tIns="0" rIns="0" bIns="0" rtlCol="0"/>
          <a:lstStyle/>
          <a:p/>
        </p:txBody>
      </p:sp>
      <p:sp>
        <p:nvSpPr>
          <p:cNvPr id="8" name="object 8" descr=""/>
          <p:cNvSpPr/>
          <p:nvPr/>
        </p:nvSpPr>
        <p:spPr>
          <a:xfrm>
            <a:off x="6715124" y="4291012"/>
            <a:ext cx="1209675" cy="0"/>
          </a:xfrm>
          <a:custGeom>
            <a:avLst/>
            <a:gdLst/>
            <a:ahLst/>
            <a:cxnLst/>
            <a:rect l="l" t="t" r="r" b="b"/>
            <a:pathLst>
              <a:path w="1209675" h="0">
                <a:moveTo>
                  <a:pt x="0" y="0"/>
                </a:moveTo>
                <a:lnTo>
                  <a:pt x="1209674" y="0"/>
                </a:lnTo>
              </a:path>
            </a:pathLst>
          </a:custGeom>
          <a:ln w="9524">
            <a:solidFill>
              <a:srgbClr val="0081EC"/>
            </a:solidFill>
            <a:prstDash val="sysDot"/>
          </a:ln>
        </p:spPr>
        <p:txBody>
          <a:bodyPr wrap="square" lIns="0" tIns="0" rIns="0" bIns="0" rtlCol="0"/>
          <a:lstStyle/>
          <a:p/>
        </p:txBody>
      </p:sp>
      <p:sp>
        <p:nvSpPr>
          <p:cNvPr id="9" name="object 9" descr=""/>
          <p:cNvSpPr txBox="1"/>
          <p:nvPr/>
        </p:nvSpPr>
        <p:spPr>
          <a:xfrm>
            <a:off x="768349" y="1308771"/>
            <a:ext cx="10699750" cy="2987040"/>
          </a:xfrm>
          <a:prstGeom prst="rect">
            <a:avLst/>
          </a:prstGeom>
        </p:spPr>
        <p:txBody>
          <a:bodyPr wrap="square" lIns="0" tIns="12065" rIns="0" bIns="0" rtlCol="0" vert="horz">
            <a:spAutoFit/>
          </a:bodyPr>
          <a:lstStyle/>
          <a:p>
            <a:pPr marL="12700">
              <a:lnSpc>
                <a:spcPct val="100000"/>
              </a:lnSpc>
              <a:spcBef>
                <a:spcPts val="95"/>
              </a:spcBef>
            </a:pPr>
            <a:r>
              <a:rPr dirty="0" sz="1550" spc="-210" i="1">
                <a:solidFill>
                  <a:srgbClr val="4A5462"/>
                </a:solidFill>
                <a:latin typeface="Meiryo"/>
                <a:cs typeface="Meiryo"/>
              </a:rPr>
              <a:t>事務所で</a:t>
            </a:r>
            <a:r>
              <a:rPr dirty="0" sz="1600" spc="-260" i="1">
                <a:solidFill>
                  <a:srgbClr val="4A5462"/>
                </a:solidFill>
                <a:latin typeface="Meiryo"/>
                <a:cs typeface="Meiryo"/>
              </a:rPr>
              <a:t>⼤量の計量票を効率的に処理</a:t>
            </a:r>
            <a:r>
              <a:rPr dirty="0" sz="1550" spc="-210" i="1">
                <a:solidFill>
                  <a:srgbClr val="4A5462"/>
                </a:solidFill>
                <a:latin typeface="Meiryo"/>
                <a:cs typeface="Meiryo"/>
              </a:rPr>
              <a:t>するなら、専⽤の</a:t>
            </a:r>
            <a:r>
              <a:rPr dirty="0" sz="1600" spc="-260" i="1">
                <a:solidFill>
                  <a:srgbClr val="4A5462"/>
                </a:solidFill>
                <a:latin typeface="Meiryo"/>
                <a:cs typeface="Meiryo"/>
              </a:rPr>
              <a:t>⾼性能ドキュメントスキャナー</a:t>
            </a:r>
            <a:r>
              <a:rPr dirty="0" sz="1550" spc="-190" i="1">
                <a:solidFill>
                  <a:srgbClr val="4A5462"/>
                </a:solidFill>
                <a:latin typeface="Meiryo"/>
                <a:cs typeface="Meiryo"/>
              </a:rPr>
              <a:t>がおすすめです</a:t>
            </a:r>
            <a:endParaRPr sz="1550">
              <a:latin typeface="Meiryo"/>
              <a:cs typeface="Meiryo"/>
            </a:endParaRPr>
          </a:p>
          <a:p>
            <a:pPr marL="147955">
              <a:lnSpc>
                <a:spcPct val="100000"/>
              </a:lnSpc>
              <a:spcBef>
                <a:spcPts val="2355"/>
              </a:spcBef>
            </a:pPr>
            <a:r>
              <a:rPr dirty="0" sz="2050" spc="-310">
                <a:latin typeface="Meiryo"/>
                <a:cs typeface="Meiryo"/>
              </a:rPr>
              <a:t>⼀</a:t>
            </a:r>
            <a:r>
              <a:rPr dirty="0" sz="2050" spc="-310">
                <a:latin typeface="SimSun"/>
                <a:cs typeface="SimSun"/>
              </a:rPr>
              <a:t>括で</a:t>
            </a:r>
            <a:r>
              <a:rPr dirty="0" sz="2050" spc="-310">
                <a:latin typeface="Meiryo"/>
                <a:cs typeface="Meiryo"/>
              </a:rPr>
              <a:t>⼤</a:t>
            </a:r>
            <a:r>
              <a:rPr dirty="0" sz="2050" spc="-315">
                <a:latin typeface="SimSun"/>
                <a:cs typeface="SimSun"/>
              </a:rPr>
              <a:t>量スキャン可能</a:t>
            </a:r>
            <a:endParaRPr sz="2050">
              <a:latin typeface="SimSun"/>
              <a:cs typeface="SimSun"/>
            </a:endParaRPr>
          </a:p>
          <a:p>
            <a:pPr marL="147955" marR="5080">
              <a:lnSpc>
                <a:spcPct val="101899"/>
              </a:lnSpc>
              <a:spcBef>
                <a:spcPts val="455"/>
              </a:spcBef>
            </a:pPr>
            <a:r>
              <a:rPr dirty="0" u="dash" sz="1350" spc="-165">
                <a:solidFill>
                  <a:srgbClr val="0066BA"/>
                </a:solidFill>
                <a:uFill>
                  <a:solidFill>
                    <a:srgbClr val="0081EC"/>
                  </a:solidFill>
                </a:uFill>
                <a:latin typeface="Meiryo"/>
                <a:cs typeface="Meiryo"/>
              </a:rPr>
              <a:t>⾃</a:t>
            </a:r>
            <a:r>
              <a:rPr dirty="0" u="dash" sz="1350" spc="-165">
                <a:solidFill>
                  <a:srgbClr val="0066BA"/>
                </a:solidFill>
                <a:uFill>
                  <a:solidFill>
                    <a:srgbClr val="0081EC"/>
                  </a:solidFill>
                </a:uFill>
                <a:latin typeface="SimSun"/>
                <a:cs typeface="SimSun"/>
              </a:rPr>
              <a:t>動給紙装置</a:t>
            </a:r>
            <a:r>
              <a:rPr dirty="0" u="dash" sz="1350" spc="-75">
                <a:solidFill>
                  <a:srgbClr val="0066BA"/>
                </a:solidFill>
                <a:uFill>
                  <a:solidFill>
                    <a:srgbClr val="0081EC"/>
                  </a:solidFill>
                </a:uFill>
                <a:latin typeface="SimSun"/>
                <a:cs typeface="SimSun"/>
              </a:rPr>
              <a:t>（</a:t>
            </a:r>
            <a:r>
              <a:rPr dirty="0" u="dash" sz="1200" spc="-75" b="1">
                <a:solidFill>
                  <a:srgbClr val="0066BA"/>
                </a:solidFill>
                <a:uFill>
                  <a:solidFill>
                    <a:srgbClr val="0081EC"/>
                  </a:solidFill>
                </a:uFill>
                <a:latin typeface="DejaVu Sans"/>
                <a:cs typeface="DejaVu Sans"/>
              </a:rPr>
              <a:t>ADF</a:t>
            </a:r>
            <a:r>
              <a:rPr dirty="0" u="dash" sz="1350" spc="-75">
                <a:solidFill>
                  <a:srgbClr val="0066BA"/>
                </a:solidFill>
                <a:uFill>
                  <a:solidFill>
                    <a:srgbClr val="0081EC"/>
                  </a:solidFill>
                </a:uFill>
                <a:latin typeface="SimSun"/>
                <a:cs typeface="SimSun"/>
              </a:rPr>
              <a:t>）</a:t>
            </a:r>
            <a:r>
              <a:rPr dirty="0" u="none" sz="1350" spc="-165">
                <a:latin typeface="SimSun"/>
                <a:cs typeface="SimSun"/>
              </a:rPr>
              <a:t>を搭載し、</a:t>
            </a:r>
            <a:r>
              <a:rPr dirty="0" u="none" sz="1350" spc="-165">
                <a:latin typeface="Meiryo"/>
                <a:cs typeface="Meiryo"/>
              </a:rPr>
              <a:t>多数</a:t>
            </a:r>
            <a:r>
              <a:rPr dirty="0" u="none" sz="1350" spc="-175">
                <a:latin typeface="SimSun"/>
                <a:cs typeface="SimSun"/>
              </a:rPr>
              <a:t>の伝票を連続で取り込むことができます。紙の伝票を</a:t>
            </a:r>
            <a:r>
              <a:rPr dirty="0" u="none" sz="1350" spc="-165">
                <a:latin typeface="Meiryo"/>
                <a:cs typeface="Meiryo"/>
              </a:rPr>
              <a:t>⼀</a:t>
            </a:r>
            <a:r>
              <a:rPr dirty="0" u="none" sz="1350" spc="-170">
                <a:latin typeface="SimSun"/>
                <a:cs typeface="SimSun"/>
              </a:rPr>
              <a:t>度にセットするだけで、</a:t>
            </a:r>
            <a:r>
              <a:rPr dirty="0" u="none" sz="1350" spc="-165">
                <a:latin typeface="Meiryo"/>
                <a:cs typeface="Meiryo"/>
              </a:rPr>
              <a:t>⼤</a:t>
            </a:r>
            <a:r>
              <a:rPr dirty="0" u="none" sz="1350" spc="-165">
                <a:latin typeface="SimSun"/>
                <a:cs typeface="SimSun"/>
              </a:rPr>
              <a:t>量の書類を</a:t>
            </a:r>
            <a:r>
              <a:rPr dirty="0" u="none" sz="1350" spc="-165">
                <a:latin typeface="Meiryo"/>
                <a:cs typeface="Meiryo"/>
              </a:rPr>
              <a:t>⾃</a:t>
            </a:r>
            <a:r>
              <a:rPr dirty="0" u="none" sz="1350" spc="-165">
                <a:latin typeface="SimSun"/>
                <a:cs typeface="SimSun"/>
              </a:rPr>
              <a:t>動的にスキャンする</a:t>
            </a:r>
            <a:r>
              <a:rPr dirty="0" u="none" sz="1350" spc="-185">
                <a:latin typeface="SimSun"/>
                <a:cs typeface="SimSun"/>
              </a:rPr>
              <a:t>ことが可能です。</a:t>
            </a:r>
            <a:endParaRPr sz="1350">
              <a:latin typeface="SimSun"/>
              <a:cs typeface="SimSun"/>
            </a:endParaRPr>
          </a:p>
          <a:p>
            <a:pPr>
              <a:lnSpc>
                <a:spcPct val="100000"/>
              </a:lnSpc>
              <a:spcBef>
                <a:spcPts val="245"/>
              </a:spcBef>
            </a:pPr>
            <a:endParaRPr sz="1200">
              <a:latin typeface="SimSun"/>
              <a:cs typeface="SimSun"/>
            </a:endParaRPr>
          </a:p>
          <a:p>
            <a:pPr marL="184150">
              <a:lnSpc>
                <a:spcPct val="100000"/>
              </a:lnSpc>
            </a:pPr>
            <a:r>
              <a:rPr dirty="0" sz="2050" spc="-310">
                <a:latin typeface="Meiryo"/>
                <a:cs typeface="Meiryo"/>
              </a:rPr>
              <a:t>⾼</a:t>
            </a:r>
            <a:r>
              <a:rPr dirty="0" sz="2050" spc="-310">
                <a:latin typeface="SimSun"/>
                <a:cs typeface="SimSun"/>
              </a:rPr>
              <a:t>画質かつ</a:t>
            </a:r>
            <a:r>
              <a:rPr dirty="0" sz="2050" spc="-310">
                <a:latin typeface="Meiryo"/>
                <a:cs typeface="Meiryo"/>
              </a:rPr>
              <a:t>⾼</a:t>
            </a:r>
            <a:r>
              <a:rPr dirty="0" sz="2050" spc="-320">
                <a:latin typeface="SimSun"/>
                <a:cs typeface="SimSun"/>
              </a:rPr>
              <a:t>速</a:t>
            </a:r>
            <a:endParaRPr sz="2050">
              <a:latin typeface="SimSun"/>
              <a:cs typeface="SimSun"/>
            </a:endParaRPr>
          </a:p>
          <a:p>
            <a:pPr marL="184150">
              <a:lnSpc>
                <a:spcPct val="100000"/>
              </a:lnSpc>
              <a:spcBef>
                <a:spcPts val="490"/>
              </a:spcBef>
            </a:pPr>
            <a:r>
              <a:rPr dirty="0" sz="1350" spc="-165">
                <a:solidFill>
                  <a:srgbClr val="0066BA"/>
                </a:solidFill>
                <a:latin typeface="Meiryo"/>
                <a:cs typeface="Meiryo"/>
              </a:rPr>
              <a:t>⾼</a:t>
            </a:r>
            <a:r>
              <a:rPr dirty="0" sz="1350" spc="-165">
                <a:solidFill>
                  <a:srgbClr val="0066BA"/>
                </a:solidFill>
                <a:latin typeface="SimSun"/>
                <a:cs typeface="SimSun"/>
              </a:rPr>
              <a:t>解像度センサー</a:t>
            </a:r>
            <a:r>
              <a:rPr dirty="0" sz="1350" spc="-165">
                <a:latin typeface="SimSun"/>
                <a:cs typeface="SimSun"/>
              </a:rPr>
              <a:t>で細かな</a:t>
            </a:r>
            <a:r>
              <a:rPr dirty="0" sz="1350" spc="-165">
                <a:latin typeface="Meiryo"/>
                <a:cs typeface="Meiryo"/>
              </a:rPr>
              <a:t>⽂</a:t>
            </a:r>
            <a:r>
              <a:rPr dirty="0" sz="1350" spc="-165">
                <a:latin typeface="SimSun"/>
                <a:cs typeface="SimSun"/>
              </a:rPr>
              <a:t>字や</a:t>
            </a:r>
            <a:r>
              <a:rPr dirty="0" sz="1350" spc="-165">
                <a:latin typeface="Meiryo"/>
                <a:cs typeface="Meiryo"/>
              </a:rPr>
              <a:t>印</a:t>
            </a:r>
            <a:r>
              <a:rPr dirty="0" sz="1350" spc="-175">
                <a:latin typeface="SimSun"/>
                <a:cs typeface="SimSun"/>
              </a:rPr>
              <a:t>影も鮮明にキャプチャ。</a:t>
            </a:r>
            <a:r>
              <a:rPr dirty="0" sz="1200">
                <a:latin typeface="DejaVu Sans"/>
                <a:cs typeface="DejaVu Sans"/>
              </a:rPr>
              <a:t>1</a:t>
            </a:r>
            <a:r>
              <a:rPr dirty="0" sz="1350" spc="-165">
                <a:latin typeface="SimSun"/>
                <a:cs typeface="SimSun"/>
              </a:rPr>
              <a:t>分間に</a:t>
            </a:r>
            <a:r>
              <a:rPr dirty="0" sz="1350" spc="-165">
                <a:latin typeface="Meiryo"/>
                <a:cs typeface="Meiryo"/>
              </a:rPr>
              <a:t>数⼗</a:t>
            </a:r>
            <a:r>
              <a:rPr dirty="0" sz="1350" spc="-165">
                <a:latin typeface="SimSun"/>
                <a:cs typeface="SimSun"/>
              </a:rPr>
              <a:t>枚の処理速度を実現し、</a:t>
            </a:r>
            <a:r>
              <a:rPr dirty="0" sz="1350" spc="-165">
                <a:latin typeface="Meiryo"/>
                <a:cs typeface="Meiryo"/>
              </a:rPr>
              <a:t>⼤</a:t>
            </a:r>
            <a:r>
              <a:rPr dirty="0" sz="1350" spc="-165">
                <a:latin typeface="SimSun"/>
                <a:cs typeface="SimSun"/>
              </a:rPr>
              <a:t>量の計量票も</a:t>
            </a:r>
            <a:r>
              <a:rPr dirty="0" sz="1350" spc="-170">
                <a:solidFill>
                  <a:srgbClr val="0066BA"/>
                </a:solidFill>
                <a:latin typeface="SimSun"/>
                <a:cs typeface="SimSun"/>
              </a:rPr>
              <a:t>短時間でデジタル化</a:t>
            </a:r>
            <a:r>
              <a:rPr dirty="0" sz="1350" spc="-190">
                <a:latin typeface="SimSun"/>
                <a:cs typeface="SimSun"/>
              </a:rPr>
              <a:t>できます。</a:t>
            </a:r>
            <a:endParaRPr sz="1350">
              <a:latin typeface="SimSun"/>
              <a:cs typeface="SimSun"/>
            </a:endParaRPr>
          </a:p>
          <a:p>
            <a:pPr>
              <a:lnSpc>
                <a:spcPct val="100000"/>
              </a:lnSpc>
              <a:spcBef>
                <a:spcPts val="320"/>
              </a:spcBef>
            </a:pPr>
            <a:endParaRPr sz="1200">
              <a:latin typeface="SimSun"/>
              <a:cs typeface="SimSun"/>
            </a:endParaRPr>
          </a:p>
          <a:p>
            <a:pPr marL="112395">
              <a:lnSpc>
                <a:spcPct val="100000"/>
              </a:lnSpc>
            </a:pPr>
            <a:r>
              <a:rPr dirty="0" sz="2050" spc="-310">
                <a:latin typeface="Meiryo"/>
                <a:cs typeface="Meiryo"/>
              </a:rPr>
              <a:t>事</a:t>
            </a:r>
            <a:r>
              <a:rPr dirty="0" sz="2050" spc="-310">
                <a:latin typeface="SimSun"/>
                <a:cs typeface="SimSun"/>
              </a:rPr>
              <a:t>務所での導</a:t>
            </a:r>
            <a:r>
              <a:rPr dirty="0" sz="2050" spc="-310">
                <a:latin typeface="Meiryo"/>
                <a:cs typeface="Meiryo"/>
              </a:rPr>
              <a:t>⼊</a:t>
            </a:r>
            <a:r>
              <a:rPr dirty="0" sz="2050" spc="-315">
                <a:latin typeface="SimSun"/>
                <a:cs typeface="SimSun"/>
              </a:rPr>
              <a:t>に最適</a:t>
            </a:r>
            <a:endParaRPr sz="2050">
              <a:latin typeface="SimSun"/>
              <a:cs typeface="SimSun"/>
            </a:endParaRPr>
          </a:p>
          <a:p>
            <a:pPr marL="112395">
              <a:lnSpc>
                <a:spcPct val="100000"/>
              </a:lnSpc>
              <a:spcBef>
                <a:spcPts val="490"/>
              </a:spcBef>
            </a:pPr>
            <a:r>
              <a:rPr dirty="0" sz="1350" spc="-165">
                <a:latin typeface="SimSun"/>
                <a:cs typeface="SimSun"/>
              </a:rPr>
              <a:t>スキャナーと</a:t>
            </a:r>
            <a:r>
              <a:rPr dirty="0" u="dash" sz="1200" spc="-10" b="1">
                <a:solidFill>
                  <a:srgbClr val="0066BA"/>
                </a:solidFill>
                <a:uFill>
                  <a:solidFill>
                    <a:srgbClr val="0081EC"/>
                  </a:solidFill>
                </a:uFill>
                <a:latin typeface="DejaVu Sans"/>
                <a:cs typeface="DejaVu Sans"/>
              </a:rPr>
              <a:t>OCR</a:t>
            </a:r>
            <a:r>
              <a:rPr dirty="0" u="dash" sz="1350" spc="-165">
                <a:solidFill>
                  <a:srgbClr val="0066BA"/>
                </a:solidFill>
                <a:uFill>
                  <a:solidFill>
                    <a:srgbClr val="0081EC"/>
                  </a:solidFill>
                </a:uFill>
                <a:latin typeface="SimSun"/>
                <a:cs typeface="SimSun"/>
              </a:rPr>
              <a:t>ソフトウェアを連携</a:t>
            </a:r>
            <a:r>
              <a:rPr dirty="0" u="none" sz="1350" spc="-185">
                <a:latin typeface="SimSun"/>
                <a:cs typeface="SimSun"/>
              </a:rPr>
              <a:t>させることで、伝票データの</a:t>
            </a:r>
            <a:r>
              <a:rPr dirty="0" u="none" sz="1350" spc="-165">
                <a:latin typeface="Meiryo"/>
                <a:cs typeface="Meiryo"/>
              </a:rPr>
              <a:t>⾃</a:t>
            </a:r>
            <a:r>
              <a:rPr dirty="0" u="none" sz="1350" spc="-165">
                <a:latin typeface="SimSun"/>
                <a:cs typeface="SimSun"/>
              </a:rPr>
              <a:t>動抽出が可能。</a:t>
            </a:r>
            <a:r>
              <a:rPr dirty="0" u="none" sz="1350" spc="-180">
                <a:solidFill>
                  <a:srgbClr val="0066BA"/>
                </a:solidFill>
                <a:latin typeface="SimSun"/>
                <a:cs typeface="SimSun"/>
              </a:rPr>
              <a:t>データベース連携</a:t>
            </a:r>
            <a:r>
              <a:rPr dirty="0" u="none" sz="1350" spc="-165">
                <a:latin typeface="SimSun"/>
                <a:cs typeface="SimSun"/>
              </a:rPr>
              <a:t>で業務フローを</a:t>
            </a:r>
            <a:r>
              <a:rPr dirty="0" u="none" sz="1350" spc="-165">
                <a:latin typeface="Meiryo"/>
                <a:cs typeface="Meiryo"/>
              </a:rPr>
              <a:t>⼤</a:t>
            </a:r>
            <a:r>
              <a:rPr dirty="0" u="none" sz="1350" spc="-165">
                <a:latin typeface="SimSun"/>
                <a:cs typeface="SimSun"/>
              </a:rPr>
              <a:t>幅に効率</a:t>
            </a:r>
            <a:r>
              <a:rPr dirty="0" u="none" sz="1350" spc="-165">
                <a:latin typeface="Meiryo"/>
                <a:cs typeface="Meiryo"/>
              </a:rPr>
              <a:t>化</a:t>
            </a:r>
            <a:r>
              <a:rPr dirty="0" u="none" sz="1350" spc="-190">
                <a:latin typeface="SimSun"/>
                <a:cs typeface="SimSun"/>
              </a:rPr>
              <a:t>できます。</a:t>
            </a:r>
            <a:endParaRPr sz="1350">
              <a:latin typeface="SimSun"/>
              <a:cs typeface="SimSun"/>
            </a:endParaRPr>
          </a:p>
        </p:txBody>
      </p:sp>
      <p:sp>
        <p:nvSpPr>
          <p:cNvPr id="11" name="object 11"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2"/>
              </a:rPr>
              <a:t>kurojica.com/ai-</a:t>
            </a:r>
            <a:r>
              <a:rPr dirty="0" sz="1050" spc="-10">
                <a:solidFill>
                  <a:srgbClr val="64738B"/>
                </a:solidFill>
                <a:latin typeface="Liberation Sans"/>
                <a:cs typeface="Liberation Sans"/>
                <a:hlinkClick r:id="rId2"/>
              </a:rPr>
              <a:t>document</a:t>
            </a:r>
            <a:endParaRPr sz="1050">
              <a:latin typeface="Liberation Sans"/>
              <a:cs typeface="Liberation Sans"/>
            </a:endParaRPr>
          </a:p>
        </p:txBody>
      </p:sp>
      <p:sp>
        <p:nvSpPr>
          <p:cNvPr id="12" name="object 12"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10" name="object 10"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6899" y="459930"/>
            <a:ext cx="1739900" cy="418465"/>
          </a:xfrm>
          <a:prstGeom prst="rect"/>
        </p:spPr>
        <p:txBody>
          <a:bodyPr wrap="square" lIns="0" tIns="15875" rIns="0" bIns="0" rtlCol="0" vert="horz">
            <a:spAutoFit/>
          </a:bodyPr>
          <a:lstStyle/>
          <a:p>
            <a:pPr marL="12700">
              <a:lnSpc>
                <a:spcPct val="100000"/>
              </a:lnSpc>
              <a:spcBef>
                <a:spcPts val="125"/>
              </a:spcBef>
            </a:pPr>
            <a:r>
              <a:rPr dirty="0" spc="-310"/>
              <a:t>複合機の活</a:t>
            </a:r>
            <a:r>
              <a:rPr dirty="0" spc="-360">
                <a:latin typeface="Meiryo"/>
                <a:cs typeface="Meiryo"/>
              </a:rPr>
              <a:t>⽤</a:t>
            </a:r>
          </a:p>
        </p:txBody>
      </p:sp>
      <p:sp>
        <p:nvSpPr>
          <p:cNvPr id="3" name="object 3" descr=""/>
          <p:cNvSpPr/>
          <p:nvPr/>
        </p:nvSpPr>
        <p:spPr>
          <a:xfrm>
            <a:off x="666749" y="1895080"/>
            <a:ext cx="321945" cy="248920"/>
          </a:xfrm>
          <a:custGeom>
            <a:avLst/>
            <a:gdLst/>
            <a:ahLst/>
            <a:cxnLst/>
            <a:rect l="l" t="t" r="r" b="b"/>
            <a:pathLst>
              <a:path w="321944" h="248919">
                <a:moveTo>
                  <a:pt x="321352" y="30577"/>
                </a:moveTo>
                <a:lnTo>
                  <a:pt x="60550" y="30577"/>
                </a:lnTo>
                <a:lnTo>
                  <a:pt x="93936" y="29055"/>
                </a:lnTo>
                <a:lnTo>
                  <a:pt x="127332" y="23128"/>
                </a:lnTo>
                <a:lnTo>
                  <a:pt x="197150" y="6182"/>
                </a:lnTo>
                <a:lnTo>
                  <a:pt x="233567" y="229"/>
                </a:lnTo>
                <a:lnTo>
                  <a:pt x="269983" y="0"/>
                </a:lnTo>
                <a:lnTo>
                  <a:pt x="306399" y="8356"/>
                </a:lnTo>
                <a:lnTo>
                  <a:pt x="312733" y="12028"/>
                </a:lnTo>
                <a:lnTo>
                  <a:pt x="317471" y="17432"/>
                </a:lnTo>
                <a:lnTo>
                  <a:pt x="320440" y="24061"/>
                </a:lnTo>
                <a:lnTo>
                  <a:pt x="321352" y="30577"/>
                </a:lnTo>
                <a:close/>
              </a:path>
              <a:path w="321944" h="248919">
                <a:moveTo>
                  <a:pt x="51485" y="248438"/>
                </a:moveTo>
                <a:lnTo>
                  <a:pt x="8735" y="236409"/>
                </a:lnTo>
                <a:lnTo>
                  <a:pt x="0" y="44131"/>
                </a:lnTo>
                <a:lnTo>
                  <a:pt x="2433" y="35096"/>
                </a:lnTo>
                <a:lnTo>
                  <a:pt x="8755" y="28490"/>
                </a:lnTo>
                <a:lnTo>
                  <a:pt x="17493" y="25044"/>
                </a:lnTo>
                <a:lnTo>
                  <a:pt x="27179" y="25490"/>
                </a:lnTo>
                <a:lnTo>
                  <a:pt x="60550" y="30577"/>
                </a:lnTo>
                <a:lnTo>
                  <a:pt x="321352" y="30577"/>
                </a:lnTo>
                <a:lnTo>
                  <a:pt x="321468" y="34922"/>
                </a:lnTo>
                <a:lnTo>
                  <a:pt x="250031" y="34922"/>
                </a:lnTo>
                <a:lnTo>
                  <a:pt x="252841" y="48815"/>
                </a:lnTo>
                <a:lnTo>
                  <a:pt x="260502" y="60169"/>
                </a:lnTo>
                <a:lnTo>
                  <a:pt x="262787" y="61711"/>
                </a:lnTo>
                <a:lnTo>
                  <a:pt x="35718" y="61711"/>
                </a:lnTo>
                <a:lnTo>
                  <a:pt x="35718" y="97430"/>
                </a:lnTo>
                <a:lnTo>
                  <a:pt x="122928" y="97430"/>
                </a:lnTo>
                <a:lnTo>
                  <a:pt x="119593" y="103368"/>
                </a:lnTo>
                <a:lnTo>
                  <a:pt x="116085" y="124219"/>
                </a:lnTo>
                <a:lnTo>
                  <a:pt x="119593" y="145069"/>
                </a:lnTo>
                <a:lnTo>
                  <a:pt x="129159" y="162100"/>
                </a:lnTo>
                <a:lnTo>
                  <a:pt x="143351" y="173585"/>
                </a:lnTo>
                <a:lnTo>
                  <a:pt x="160734" y="177797"/>
                </a:lnTo>
                <a:lnTo>
                  <a:pt x="35718" y="177797"/>
                </a:lnTo>
                <a:lnTo>
                  <a:pt x="35718" y="213516"/>
                </a:lnTo>
                <a:lnTo>
                  <a:pt x="318806" y="213516"/>
                </a:lnTo>
                <a:lnTo>
                  <a:pt x="314685" y="217814"/>
                </a:lnTo>
                <a:lnTo>
                  <a:pt x="260918" y="217814"/>
                </a:lnTo>
                <a:lnTo>
                  <a:pt x="227532" y="219355"/>
                </a:lnTo>
                <a:lnTo>
                  <a:pt x="194136" y="225301"/>
                </a:lnTo>
                <a:lnTo>
                  <a:pt x="124317" y="242256"/>
                </a:lnTo>
                <a:lnTo>
                  <a:pt x="87901" y="248209"/>
                </a:lnTo>
                <a:lnTo>
                  <a:pt x="51485" y="248438"/>
                </a:lnTo>
                <a:close/>
              </a:path>
              <a:path w="321944" h="248919">
                <a:moveTo>
                  <a:pt x="318806" y="213516"/>
                </a:moveTo>
                <a:lnTo>
                  <a:pt x="71437" y="213516"/>
                </a:lnTo>
                <a:lnTo>
                  <a:pt x="68626" y="199623"/>
                </a:lnTo>
                <a:lnTo>
                  <a:pt x="60966" y="188269"/>
                </a:lnTo>
                <a:lnTo>
                  <a:pt x="49611" y="180608"/>
                </a:lnTo>
                <a:lnTo>
                  <a:pt x="35718" y="177797"/>
                </a:lnTo>
                <a:lnTo>
                  <a:pt x="160734" y="177797"/>
                </a:lnTo>
                <a:lnTo>
                  <a:pt x="178117" y="173585"/>
                </a:lnTo>
                <a:lnTo>
                  <a:pt x="192309" y="162100"/>
                </a:lnTo>
                <a:lnTo>
                  <a:pt x="201875" y="145069"/>
                </a:lnTo>
                <a:lnTo>
                  <a:pt x="205382" y="124219"/>
                </a:lnTo>
                <a:lnTo>
                  <a:pt x="201875" y="103368"/>
                </a:lnTo>
                <a:lnTo>
                  <a:pt x="192309" y="86338"/>
                </a:lnTo>
                <a:lnTo>
                  <a:pt x="178117" y="74853"/>
                </a:lnTo>
                <a:lnTo>
                  <a:pt x="160734" y="70641"/>
                </a:lnTo>
                <a:lnTo>
                  <a:pt x="285750" y="70641"/>
                </a:lnTo>
                <a:lnTo>
                  <a:pt x="285750" y="34922"/>
                </a:lnTo>
                <a:lnTo>
                  <a:pt x="321468" y="34922"/>
                </a:lnTo>
                <a:lnTo>
                  <a:pt x="321468" y="151008"/>
                </a:lnTo>
                <a:lnTo>
                  <a:pt x="285750" y="151008"/>
                </a:lnTo>
                <a:lnTo>
                  <a:pt x="271857" y="153819"/>
                </a:lnTo>
                <a:lnTo>
                  <a:pt x="260502" y="161479"/>
                </a:lnTo>
                <a:lnTo>
                  <a:pt x="252841" y="172834"/>
                </a:lnTo>
                <a:lnTo>
                  <a:pt x="250031" y="186727"/>
                </a:lnTo>
                <a:lnTo>
                  <a:pt x="321468" y="186727"/>
                </a:lnTo>
                <a:lnTo>
                  <a:pt x="321468" y="204251"/>
                </a:lnTo>
                <a:lnTo>
                  <a:pt x="319027" y="213286"/>
                </a:lnTo>
                <a:lnTo>
                  <a:pt x="318806" y="213516"/>
                </a:lnTo>
                <a:close/>
              </a:path>
              <a:path w="321944" h="248919">
                <a:moveTo>
                  <a:pt x="122928" y="97430"/>
                </a:moveTo>
                <a:lnTo>
                  <a:pt x="35718" y="97430"/>
                </a:lnTo>
                <a:lnTo>
                  <a:pt x="49611" y="94619"/>
                </a:lnTo>
                <a:lnTo>
                  <a:pt x="60966" y="86958"/>
                </a:lnTo>
                <a:lnTo>
                  <a:pt x="68626" y="75604"/>
                </a:lnTo>
                <a:lnTo>
                  <a:pt x="71437" y="61711"/>
                </a:lnTo>
                <a:lnTo>
                  <a:pt x="262787" y="61711"/>
                </a:lnTo>
                <a:lnTo>
                  <a:pt x="271857" y="67830"/>
                </a:lnTo>
                <a:lnTo>
                  <a:pt x="285750" y="70641"/>
                </a:lnTo>
                <a:lnTo>
                  <a:pt x="160734" y="70641"/>
                </a:lnTo>
                <a:lnTo>
                  <a:pt x="143351" y="74853"/>
                </a:lnTo>
                <a:lnTo>
                  <a:pt x="129159" y="86338"/>
                </a:lnTo>
                <a:lnTo>
                  <a:pt x="122928" y="97430"/>
                </a:lnTo>
                <a:close/>
              </a:path>
              <a:path w="321944" h="248919">
                <a:moveTo>
                  <a:pt x="321468" y="186727"/>
                </a:moveTo>
                <a:lnTo>
                  <a:pt x="285750" y="186727"/>
                </a:lnTo>
                <a:lnTo>
                  <a:pt x="285750" y="151008"/>
                </a:lnTo>
                <a:lnTo>
                  <a:pt x="321468" y="151008"/>
                </a:lnTo>
                <a:lnTo>
                  <a:pt x="321468" y="186727"/>
                </a:lnTo>
                <a:close/>
              </a:path>
              <a:path w="321944" h="248919">
                <a:moveTo>
                  <a:pt x="303951" y="223338"/>
                </a:moveTo>
                <a:lnTo>
                  <a:pt x="294289" y="222892"/>
                </a:lnTo>
                <a:lnTo>
                  <a:pt x="260918" y="217814"/>
                </a:lnTo>
                <a:lnTo>
                  <a:pt x="314685" y="217814"/>
                </a:lnTo>
                <a:lnTo>
                  <a:pt x="312692" y="219892"/>
                </a:lnTo>
                <a:lnTo>
                  <a:pt x="303951" y="223338"/>
                </a:lnTo>
                <a:close/>
              </a:path>
            </a:pathLst>
          </a:custGeom>
          <a:solidFill>
            <a:srgbClr val="000000"/>
          </a:solidFill>
        </p:spPr>
        <p:txBody>
          <a:bodyPr wrap="square" lIns="0" tIns="0" rIns="0" bIns="0" rtlCol="0"/>
          <a:lstStyle/>
          <a:p/>
        </p:txBody>
      </p:sp>
      <p:sp>
        <p:nvSpPr>
          <p:cNvPr id="4" name="object 4" descr=""/>
          <p:cNvSpPr/>
          <p:nvPr/>
        </p:nvSpPr>
        <p:spPr>
          <a:xfrm>
            <a:off x="990599" y="2452687"/>
            <a:ext cx="1219200" cy="0"/>
          </a:xfrm>
          <a:custGeom>
            <a:avLst/>
            <a:gdLst/>
            <a:ahLst/>
            <a:cxnLst/>
            <a:rect l="l" t="t" r="r" b="b"/>
            <a:pathLst>
              <a:path w="1219200" h="0">
                <a:moveTo>
                  <a:pt x="0" y="0"/>
                </a:moveTo>
                <a:lnTo>
                  <a:pt x="1219199" y="0"/>
                </a:lnTo>
              </a:path>
            </a:pathLst>
          </a:custGeom>
          <a:ln w="9524">
            <a:solidFill>
              <a:srgbClr val="0081EC"/>
            </a:solidFill>
            <a:prstDash val="sysDot"/>
          </a:ln>
        </p:spPr>
        <p:txBody>
          <a:bodyPr wrap="square" lIns="0" tIns="0" rIns="0" bIns="0" rtlCol="0"/>
          <a:lstStyle/>
          <a:p/>
        </p:txBody>
      </p:sp>
      <p:sp>
        <p:nvSpPr>
          <p:cNvPr id="5" name="object 5" descr=""/>
          <p:cNvSpPr/>
          <p:nvPr/>
        </p:nvSpPr>
        <p:spPr>
          <a:xfrm>
            <a:off x="666921" y="2695574"/>
            <a:ext cx="285750" cy="285750"/>
          </a:xfrm>
          <a:custGeom>
            <a:avLst/>
            <a:gdLst/>
            <a:ahLst/>
            <a:cxnLst/>
            <a:rect l="l" t="t" r="r" b="b"/>
            <a:pathLst>
              <a:path w="285750" h="285750">
                <a:moveTo>
                  <a:pt x="142703" y="285750"/>
                </a:moveTo>
                <a:lnTo>
                  <a:pt x="101228" y="279599"/>
                </a:lnTo>
                <a:lnTo>
                  <a:pt x="63326" y="261671"/>
                </a:lnTo>
                <a:lnTo>
                  <a:pt x="32258" y="233514"/>
                </a:lnTo>
                <a:lnTo>
                  <a:pt x="10704" y="197550"/>
                </a:lnTo>
                <a:lnTo>
                  <a:pt x="514" y="156879"/>
                </a:lnTo>
                <a:lnTo>
                  <a:pt x="0" y="149894"/>
                </a:lnTo>
                <a:lnTo>
                  <a:pt x="0" y="135855"/>
                </a:lnTo>
                <a:lnTo>
                  <a:pt x="8176" y="94749"/>
                </a:lnTo>
                <a:lnTo>
                  <a:pt x="27949" y="57757"/>
                </a:lnTo>
                <a:lnTo>
                  <a:pt x="57585" y="28121"/>
                </a:lnTo>
                <a:lnTo>
                  <a:pt x="94577" y="8348"/>
                </a:lnTo>
                <a:lnTo>
                  <a:pt x="135684" y="171"/>
                </a:lnTo>
                <a:lnTo>
                  <a:pt x="142703" y="0"/>
                </a:lnTo>
                <a:lnTo>
                  <a:pt x="149722" y="171"/>
                </a:lnTo>
                <a:lnTo>
                  <a:pt x="190828" y="8348"/>
                </a:lnTo>
                <a:lnTo>
                  <a:pt x="227821" y="28121"/>
                </a:lnTo>
                <a:lnTo>
                  <a:pt x="257457" y="57757"/>
                </a:lnTo>
                <a:lnTo>
                  <a:pt x="276332" y="92422"/>
                </a:lnTo>
                <a:lnTo>
                  <a:pt x="192039" y="92422"/>
                </a:lnTo>
                <a:lnTo>
                  <a:pt x="156295" y="128196"/>
                </a:lnTo>
                <a:lnTo>
                  <a:pt x="84995" y="128196"/>
                </a:lnTo>
                <a:lnTo>
                  <a:pt x="74447" y="138633"/>
                </a:lnTo>
                <a:lnTo>
                  <a:pt x="74447" y="147116"/>
                </a:lnTo>
                <a:lnTo>
                  <a:pt x="115412" y="188081"/>
                </a:lnTo>
                <a:lnTo>
                  <a:pt x="120602" y="193327"/>
                </a:lnTo>
                <a:lnTo>
                  <a:pt x="276332" y="193327"/>
                </a:lnTo>
                <a:lnTo>
                  <a:pt x="274702" y="197550"/>
                </a:lnTo>
                <a:lnTo>
                  <a:pt x="253148" y="233514"/>
                </a:lnTo>
                <a:lnTo>
                  <a:pt x="222080" y="261671"/>
                </a:lnTo>
                <a:lnTo>
                  <a:pt x="184178" y="279599"/>
                </a:lnTo>
                <a:lnTo>
                  <a:pt x="149722" y="285578"/>
                </a:lnTo>
                <a:lnTo>
                  <a:pt x="142703" y="285750"/>
                </a:lnTo>
                <a:close/>
              </a:path>
              <a:path w="285750" h="285750">
                <a:moveTo>
                  <a:pt x="210959" y="111397"/>
                </a:moveTo>
                <a:lnTo>
                  <a:pt x="210903" y="102914"/>
                </a:lnTo>
                <a:lnTo>
                  <a:pt x="200523" y="92422"/>
                </a:lnTo>
                <a:lnTo>
                  <a:pt x="276332" y="92422"/>
                </a:lnTo>
                <a:lnTo>
                  <a:pt x="277230" y="94749"/>
                </a:lnTo>
                <a:lnTo>
                  <a:pt x="279427" y="101400"/>
                </a:lnTo>
                <a:lnTo>
                  <a:pt x="280758" y="106208"/>
                </a:lnTo>
                <a:lnTo>
                  <a:pt x="216204" y="106208"/>
                </a:lnTo>
                <a:lnTo>
                  <a:pt x="210959" y="111397"/>
                </a:lnTo>
                <a:close/>
              </a:path>
              <a:path w="285750" h="285750">
                <a:moveTo>
                  <a:pt x="276332" y="193327"/>
                </a:moveTo>
                <a:lnTo>
                  <a:pt x="129085" y="193327"/>
                </a:lnTo>
                <a:lnTo>
                  <a:pt x="216204" y="106208"/>
                </a:lnTo>
                <a:lnTo>
                  <a:pt x="280758" y="106208"/>
                </a:lnTo>
                <a:lnTo>
                  <a:pt x="281295" y="108150"/>
                </a:lnTo>
                <a:lnTo>
                  <a:pt x="282833" y="115001"/>
                </a:lnTo>
                <a:lnTo>
                  <a:pt x="284034" y="121919"/>
                </a:lnTo>
                <a:lnTo>
                  <a:pt x="284808" y="128196"/>
                </a:lnTo>
                <a:lnTo>
                  <a:pt x="284892" y="128870"/>
                </a:lnTo>
                <a:lnTo>
                  <a:pt x="285406" y="135855"/>
                </a:lnTo>
                <a:lnTo>
                  <a:pt x="285406" y="149894"/>
                </a:lnTo>
                <a:lnTo>
                  <a:pt x="284892" y="156879"/>
                </a:lnTo>
                <a:lnTo>
                  <a:pt x="277230" y="191000"/>
                </a:lnTo>
                <a:lnTo>
                  <a:pt x="276332" y="193327"/>
                </a:lnTo>
                <a:close/>
              </a:path>
              <a:path w="285750" h="285750">
                <a:moveTo>
                  <a:pt x="124844" y="159673"/>
                </a:moveTo>
                <a:lnTo>
                  <a:pt x="98613" y="133443"/>
                </a:lnTo>
                <a:lnTo>
                  <a:pt x="93422" y="128196"/>
                </a:lnTo>
                <a:lnTo>
                  <a:pt x="156295" y="128196"/>
                </a:lnTo>
                <a:lnTo>
                  <a:pt x="124844" y="159673"/>
                </a:lnTo>
                <a:close/>
              </a:path>
            </a:pathLst>
          </a:custGeom>
          <a:solidFill>
            <a:srgbClr val="000000"/>
          </a:solidFill>
        </p:spPr>
        <p:txBody>
          <a:bodyPr wrap="square" lIns="0" tIns="0" rIns="0" bIns="0" rtlCol="0"/>
          <a:lstStyle/>
          <a:p/>
        </p:txBody>
      </p:sp>
      <p:sp>
        <p:nvSpPr>
          <p:cNvPr id="6" name="object 6" descr=""/>
          <p:cNvSpPr/>
          <p:nvPr/>
        </p:nvSpPr>
        <p:spPr>
          <a:xfrm>
            <a:off x="952499" y="3271837"/>
            <a:ext cx="1066800" cy="0"/>
          </a:xfrm>
          <a:custGeom>
            <a:avLst/>
            <a:gdLst/>
            <a:ahLst/>
            <a:cxnLst/>
            <a:rect l="l" t="t" r="r" b="b"/>
            <a:pathLst>
              <a:path w="1066800" h="0">
                <a:moveTo>
                  <a:pt x="0" y="0"/>
                </a:moveTo>
                <a:lnTo>
                  <a:pt x="1066799" y="0"/>
                </a:lnTo>
              </a:path>
            </a:pathLst>
          </a:custGeom>
          <a:ln w="9524">
            <a:solidFill>
              <a:srgbClr val="0081EC"/>
            </a:solidFill>
            <a:prstDash val="sysDot"/>
          </a:ln>
        </p:spPr>
        <p:txBody>
          <a:bodyPr wrap="square" lIns="0" tIns="0" rIns="0" bIns="0" rtlCol="0"/>
          <a:lstStyle/>
          <a:p/>
        </p:txBody>
      </p:sp>
      <p:sp>
        <p:nvSpPr>
          <p:cNvPr id="7" name="object 7" descr=""/>
          <p:cNvSpPr/>
          <p:nvPr/>
        </p:nvSpPr>
        <p:spPr>
          <a:xfrm>
            <a:off x="666749" y="3714750"/>
            <a:ext cx="214629" cy="285115"/>
          </a:xfrm>
          <a:custGeom>
            <a:avLst/>
            <a:gdLst/>
            <a:ahLst/>
            <a:cxnLst/>
            <a:rect l="l" t="t" r="r" b="b"/>
            <a:pathLst>
              <a:path w="214630" h="285114">
                <a:moveTo>
                  <a:pt x="107156" y="285010"/>
                </a:moveTo>
                <a:lnTo>
                  <a:pt x="67174" y="243560"/>
                </a:lnTo>
                <a:lnTo>
                  <a:pt x="36228" y="197736"/>
                </a:lnTo>
                <a:lnTo>
                  <a:pt x="10650" y="149485"/>
                </a:lnTo>
                <a:lnTo>
                  <a:pt x="0" y="107156"/>
                </a:lnTo>
                <a:lnTo>
                  <a:pt x="8423" y="65455"/>
                </a:lnTo>
                <a:lnTo>
                  <a:pt x="31393" y="31393"/>
                </a:lnTo>
                <a:lnTo>
                  <a:pt x="65455" y="8423"/>
                </a:lnTo>
                <a:lnTo>
                  <a:pt x="107156" y="0"/>
                </a:lnTo>
                <a:lnTo>
                  <a:pt x="148857" y="8423"/>
                </a:lnTo>
                <a:lnTo>
                  <a:pt x="182919" y="31393"/>
                </a:lnTo>
                <a:lnTo>
                  <a:pt x="205888" y="65455"/>
                </a:lnTo>
                <a:lnTo>
                  <a:pt x="207097" y="71437"/>
                </a:lnTo>
                <a:lnTo>
                  <a:pt x="102419" y="71437"/>
                </a:lnTo>
                <a:lnTo>
                  <a:pt x="97863" y="72343"/>
                </a:lnTo>
                <a:lnTo>
                  <a:pt x="71437" y="102419"/>
                </a:lnTo>
                <a:lnTo>
                  <a:pt x="71437" y="111892"/>
                </a:lnTo>
                <a:lnTo>
                  <a:pt x="97863" y="141968"/>
                </a:lnTo>
                <a:lnTo>
                  <a:pt x="102419" y="142874"/>
                </a:lnTo>
                <a:lnTo>
                  <a:pt x="205325" y="142874"/>
                </a:lnTo>
                <a:lnTo>
                  <a:pt x="203662" y="149485"/>
                </a:lnTo>
                <a:lnTo>
                  <a:pt x="178084" y="197736"/>
                </a:lnTo>
                <a:lnTo>
                  <a:pt x="147138" y="243560"/>
                </a:lnTo>
                <a:lnTo>
                  <a:pt x="120383" y="278606"/>
                </a:lnTo>
                <a:lnTo>
                  <a:pt x="114319" y="283409"/>
                </a:lnTo>
                <a:lnTo>
                  <a:pt x="107156" y="285010"/>
                </a:lnTo>
                <a:close/>
              </a:path>
              <a:path w="214630" h="285114">
                <a:moveTo>
                  <a:pt x="205325" y="142874"/>
                </a:moveTo>
                <a:lnTo>
                  <a:pt x="111892" y="142874"/>
                </a:lnTo>
                <a:lnTo>
                  <a:pt x="116449" y="141968"/>
                </a:lnTo>
                <a:lnTo>
                  <a:pt x="125201" y="138343"/>
                </a:lnTo>
                <a:lnTo>
                  <a:pt x="142874" y="111892"/>
                </a:lnTo>
                <a:lnTo>
                  <a:pt x="142874" y="102419"/>
                </a:lnTo>
                <a:lnTo>
                  <a:pt x="116449" y="72343"/>
                </a:lnTo>
                <a:lnTo>
                  <a:pt x="111892" y="71437"/>
                </a:lnTo>
                <a:lnTo>
                  <a:pt x="207097" y="71437"/>
                </a:lnTo>
                <a:lnTo>
                  <a:pt x="214312" y="107156"/>
                </a:lnTo>
                <a:lnTo>
                  <a:pt x="205325" y="142874"/>
                </a:lnTo>
                <a:close/>
              </a:path>
            </a:pathLst>
          </a:custGeom>
          <a:solidFill>
            <a:srgbClr val="000000"/>
          </a:solidFill>
        </p:spPr>
        <p:txBody>
          <a:bodyPr wrap="square" lIns="0" tIns="0" rIns="0" bIns="0" rtlCol="0"/>
          <a:lstStyle/>
          <a:p/>
        </p:txBody>
      </p:sp>
      <p:sp>
        <p:nvSpPr>
          <p:cNvPr id="8" name="object 8" descr=""/>
          <p:cNvSpPr/>
          <p:nvPr/>
        </p:nvSpPr>
        <p:spPr>
          <a:xfrm>
            <a:off x="885824" y="4291012"/>
            <a:ext cx="1371600" cy="0"/>
          </a:xfrm>
          <a:custGeom>
            <a:avLst/>
            <a:gdLst/>
            <a:ahLst/>
            <a:cxnLst/>
            <a:rect l="l" t="t" r="r" b="b"/>
            <a:pathLst>
              <a:path w="1371600" h="0">
                <a:moveTo>
                  <a:pt x="0" y="0"/>
                </a:moveTo>
                <a:lnTo>
                  <a:pt x="1371599" y="0"/>
                </a:lnTo>
              </a:path>
            </a:pathLst>
          </a:custGeom>
          <a:ln w="9524">
            <a:solidFill>
              <a:srgbClr val="0081EC"/>
            </a:solidFill>
            <a:prstDash val="sysDot"/>
          </a:ln>
        </p:spPr>
        <p:txBody>
          <a:bodyPr wrap="square" lIns="0" tIns="0" rIns="0" bIns="0" rtlCol="0"/>
          <a:lstStyle/>
          <a:p/>
        </p:txBody>
      </p:sp>
      <p:sp>
        <p:nvSpPr>
          <p:cNvPr id="9" name="object 9" descr=""/>
          <p:cNvSpPr txBox="1"/>
          <p:nvPr/>
        </p:nvSpPr>
        <p:spPr>
          <a:xfrm>
            <a:off x="768349" y="1308771"/>
            <a:ext cx="10667365" cy="2987040"/>
          </a:xfrm>
          <a:prstGeom prst="rect">
            <a:avLst/>
          </a:prstGeom>
        </p:spPr>
        <p:txBody>
          <a:bodyPr wrap="square" lIns="0" tIns="12065" rIns="0" bIns="0" rtlCol="0" vert="horz">
            <a:spAutoFit/>
          </a:bodyPr>
          <a:lstStyle/>
          <a:p>
            <a:pPr marL="12700">
              <a:lnSpc>
                <a:spcPct val="100000"/>
              </a:lnSpc>
              <a:spcBef>
                <a:spcPts val="95"/>
              </a:spcBef>
            </a:pPr>
            <a:r>
              <a:rPr dirty="0" sz="1600" spc="-260" i="1">
                <a:solidFill>
                  <a:srgbClr val="4A5462"/>
                </a:solidFill>
                <a:latin typeface="Meiryo"/>
                <a:cs typeface="Meiryo"/>
              </a:rPr>
              <a:t>⼿軽さとコストを重視</a:t>
            </a:r>
            <a:r>
              <a:rPr dirty="0" sz="1550" spc="-204" i="1">
                <a:solidFill>
                  <a:srgbClr val="4A5462"/>
                </a:solidFill>
                <a:latin typeface="Meiryo"/>
                <a:cs typeface="Meiryo"/>
              </a:rPr>
              <a:t>するなら、既存の複合機を活⽤した計量票のスキャンが効率的です</a:t>
            </a:r>
            <a:endParaRPr sz="1550">
              <a:latin typeface="Meiryo"/>
              <a:cs typeface="Meiryo"/>
            </a:endParaRPr>
          </a:p>
          <a:p>
            <a:pPr marL="219710">
              <a:lnSpc>
                <a:spcPct val="100000"/>
              </a:lnSpc>
              <a:spcBef>
                <a:spcPts val="2355"/>
              </a:spcBef>
            </a:pPr>
            <a:r>
              <a:rPr dirty="0" sz="2050" spc="-310">
                <a:latin typeface="SimSun"/>
                <a:cs typeface="SimSun"/>
              </a:rPr>
              <a:t>低コストで導</a:t>
            </a:r>
            <a:r>
              <a:rPr dirty="0" sz="2050" spc="-310">
                <a:latin typeface="Meiryo"/>
                <a:cs typeface="Meiryo"/>
              </a:rPr>
              <a:t>⼊</a:t>
            </a:r>
            <a:r>
              <a:rPr dirty="0" sz="2050" spc="-320">
                <a:latin typeface="SimSun"/>
                <a:cs typeface="SimSun"/>
              </a:rPr>
              <a:t>可能</a:t>
            </a:r>
            <a:endParaRPr sz="2050">
              <a:latin typeface="SimSun"/>
              <a:cs typeface="SimSun"/>
            </a:endParaRPr>
          </a:p>
          <a:p>
            <a:pPr marL="219710">
              <a:lnSpc>
                <a:spcPct val="100000"/>
              </a:lnSpc>
              <a:spcBef>
                <a:spcPts val="489"/>
              </a:spcBef>
            </a:pPr>
            <a:r>
              <a:rPr dirty="0" sz="1350" spc="-165">
                <a:solidFill>
                  <a:srgbClr val="0066BA"/>
                </a:solidFill>
                <a:latin typeface="SimSun"/>
                <a:cs typeface="SimSun"/>
              </a:rPr>
              <a:t>新規設備投資不要</a:t>
            </a:r>
            <a:r>
              <a:rPr dirty="0" sz="1350" spc="-190">
                <a:latin typeface="SimSun"/>
                <a:cs typeface="SimSun"/>
              </a:rPr>
              <a:t>で始められます。オフィスや現場にある既</a:t>
            </a:r>
            <a:r>
              <a:rPr dirty="0" sz="1350" spc="-165">
                <a:latin typeface="Meiryo"/>
                <a:cs typeface="Meiryo"/>
              </a:rPr>
              <a:t>存</a:t>
            </a:r>
            <a:r>
              <a:rPr dirty="0" sz="1350" spc="-165">
                <a:latin typeface="SimSun"/>
                <a:cs typeface="SimSun"/>
              </a:rPr>
              <a:t>の複合機を有</a:t>
            </a:r>
            <a:r>
              <a:rPr dirty="0" sz="1350" spc="-165">
                <a:latin typeface="Meiryo"/>
                <a:cs typeface="Meiryo"/>
              </a:rPr>
              <a:t>効</a:t>
            </a:r>
            <a:r>
              <a:rPr dirty="0" sz="1350" spc="-165">
                <a:latin typeface="SimSun"/>
                <a:cs typeface="SimSun"/>
              </a:rPr>
              <a:t>活</a:t>
            </a:r>
            <a:r>
              <a:rPr dirty="0" sz="1350" spc="-165">
                <a:latin typeface="Meiryo"/>
                <a:cs typeface="Meiryo"/>
              </a:rPr>
              <a:t>⽤</a:t>
            </a:r>
            <a:r>
              <a:rPr dirty="0" sz="1350" spc="-165">
                <a:latin typeface="SimSun"/>
                <a:cs typeface="SimSun"/>
              </a:rPr>
              <a:t>するため、追</a:t>
            </a:r>
            <a:r>
              <a:rPr dirty="0" sz="1350" spc="-165">
                <a:latin typeface="Meiryo"/>
                <a:cs typeface="Meiryo"/>
              </a:rPr>
              <a:t>加</a:t>
            </a:r>
            <a:r>
              <a:rPr dirty="0" sz="1350" spc="-165">
                <a:latin typeface="SimSun"/>
                <a:cs typeface="SimSun"/>
              </a:rPr>
              <a:t>コストを抑えながら電</a:t>
            </a:r>
            <a:r>
              <a:rPr dirty="0" sz="1350" spc="-165">
                <a:latin typeface="Meiryo"/>
                <a:cs typeface="Meiryo"/>
              </a:rPr>
              <a:t>⼦</a:t>
            </a:r>
            <a:r>
              <a:rPr dirty="0" sz="1350" spc="-165">
                <a:latin typeface="SimSun"/>
                <a:cs typeface="SimSun"/>
              </a:rPr>
              <a:t>化を</a:t>
            </a:r>
            <a:r>
              <a:rPr dirty="0" sz="1350" spc="-165">
                <a:latin typeface="Meiryo"/>
                <a:cs typeface="Meiryo"/>
              </a:rPr>
              <a:t>実</a:t>
            </a:r>
            <a:r>
              <a:rPr dirty="0" sz="1350" spc="-190">
                <a:latin typeface="SimSun"/>
                <a:cs typeface="SimSun"/>
              </a:rPr>
              <a:t>現できます。</a:t>
            </a:r>
            <a:endParaRPr sz="1350">
              <a:latin typeface="SimSun"/>
              <a:cs typeface="SimSun"/>
            </a:endParaRPr>
          </a:p>
          <a:p>
            <a:pPr>
              <a:lnSpc>
                <a:spcPct val="100000"/>
              </a:lnSpc>
              <a:spcBef>
                <a:spcPts val="315"/>
              </a:spcBef>
            </a:pPr>
            <a:endParaRPr sz="1200">
              <a:latin typeface="SimSun"/>
              <a:cs typeface="SimSun"/>
            </a:endParaRPr>
          </a:p>
          <a:p>
            <a:pPr marL="184150">
              <a:lnSpc>
                <a:spcPct val="100000"/>
              </a:lnSpc>
              <a:spcBef>
                <a:spcPts val="5"/>
              </a:spcBef>
            </a:pPr>
            <a:r>
              <a:rPr dirty="0" sz="2050" spc="-310">
                <a:latin typeface="Meiryo"/>
                <a:cs typeface="Meiryo"/>
              </a:rPr>
              <a:t>⼿</a:t>
            </a:r>
            <a:r>
              <a:rPr dirty="0" sz="2050" spc="-315">
                <a:latin typeface="SimSun"/>
                <a:cs typeface="SimSun"/>
              </a:rPr>
              <a:t>軽な操作性</a:t>
            </a:r>
            <a:endParaRPr sz="2050">
              <a:latin typeface="SimSun"/>
              <a:cs typeface="SimSun"/>
            </a:endParaRPr>
          </a:p>
          <a:p>
            <a:pPr marL="184150">
              <a:lnSpc>
                <a:spcPts val="1600"/>
              </a:lnSpc>
              <a:spcBef>
                <a:spcPts val="489"/>
              </a:spcBef>
            </a:pPr>
            <a:r>
              <a:rPr dirty="0" sz="1350" spc="-165">
                <a:solidFill>
                  <a:srgbClr val="0066BA"/>
                </a:solidFill>
                <a:latin typeface="SimSun"/>
                <a:cs typeface="SimSun"/>
              </a:rPr>
              <a:t>専</a:t>
            </a:r>
            <a:r>
              <a:rPr dirty="0" sz="1350" spc="-165">
                <a:solidFill>
                  <a:srgbClr val="0066BA"/>
                </a:solidFill>
                <a:latin typeface="Meiryo"/>
                <a:cs typeface="Meiryo"/>
              </a:rPr>
              <a:t>⽤</a:t>
            </a:r>
            <a:r>
              <a:rPr dirty="0" sz="1350" spc="-165">
                <a:solidFill>
                  <a:srgbClr val="0066BA"/>
                </a:solidFill>
                <a:latin typeface="SimSun"/>
                <a:cs typeface="SimSun"/>
              </a:rPr>
              <a:t>知識は不要</a:t>
            </a:r>
            <a:r>
              <a:rPr dirty="0" sz="1350" spc="-195">
                <a:latin typeface="SimSun"/>
                <a:cs typeface="SimSun"/>
              </a:rPr>
              <a:t>です。普段から使い慣れている機器でスキャンできるため、</a:t>
            </a:r>
            <a:r>
              <a:rPr dirty="0" sz="1350" spc="-165">
                <a:latin typeface="Meiryo"/>
                <a:cs typeface="Meiryo"/>
              </a:rPr>
              <a:t>導⼊</a:t>
            </a:r>
            <a:r>
              <a:rPr dirty="0" sz="1350" spc="-165">
                <a:latin typeface="SimSun"/>
                <a:cs typeface="SimSun"/>
              </a:rPr>
              <a:t>時の研修コストも最</a:t>
            </a:r>
            <a:r>
              <a:rPr dirty="0" sz="1350" spc="-165">
                <a:latin typeface="Meiryo"/>
                <a:cs typeface="Meiryo"/>
              </a:rPr>
              <a:t>⼩</a:t>
            </a:r>
            <a:r>
              <a:rPr dirty="0" sz="1350" spc="-185">
                <a:latin typeface="SimSun"/>
                <a:cs typeface="SimSun"/>
              </a:rPr>
              <a:t>限に抑えられます。だれでも簡単に使</a:t>
            </a:r>
            <a:r>
              <a:rPr dirty="0" sz="1350" spc="-165">
                <a:latin typeface="Meiryo"/>
                <a:cs typeface="Meiryo"/>
              </a:rPr>
              <a:t>⽤</a:t>
            </a:r>
            <a:r>
              <a:rPr dirty="0" sz="1350" spc="-175">
                <a:latin typeface="SimSun"/>
                <a:cs typeface="SimSun"/>
              </a:rPr>
              <a:t>できる点が</a:t>
            </a:r>
            <a:endParaRPr sz="1350">
              <a:latin typeface="SimSun"/>
              <a:cs typeface="SimSun"/>
            </a:endParaRPr>
          </a:p>
          <a:p>
            <a:pPr marL="184150">
              <a:lnSpc>
                <a:spcPts val="1595"/>
              </a:lnSpc>
            </a:pPr>
            <a:r>
              <a:rPr dirty="0" sz="1350" spc="-170">
                <a:latin typeface="Meiryo"/>
                <a:cs typeface="Meiryo"/>
              </a:rPr>
              <a:t>⼤</a:t>
            </a:r>
            <a:r>
              <a:rPr dirty="0" sz="1350" spc="-170">
                <a:latin typeface="SimSun"/>
                <a:cs typeface="SimSun"/>
              </a:rPr>
              <a:t>きな魅</a:t>
            </a:r>
            <a:r>
              <a:rPr dirty="0" sz="1350" spc="-170">
                <a:latin typeface="Meiryo"/>
                <a:cs typeface="Meiryo"/>
              </a:rPr>
              <a:t>⼒</a:t>
            </a:r>
            <a:r>
              <a:rPr dirty="0" sz="1350" spc="-170">
                <a:latin typeface="SimSun"/>
                <a:cs typeface="SimSun"/>
              </a:rPr>
              <a:t>です。</a:t>
            </a:r>
            <a:endParaRPr sz="1350">
              <a:latin typeface="SimSun"/>
              <a:cs typeface="SimSun"/>
            </a:endParaRPr>
          </a:p>
          <a:p>
            <a:pPr>
              <a:lnSpc>
                <a:spcPct val="100000"/>
              </a:lnSpc>
              <a:spcBef>
                <a:spcPts val="315"/>
              </a:spcBef>
            </a:pPr>
            <a:endParaRPr sz="1200">
              <a:latin typeface="SimSun"/>
              <a:cs typeface="SimSun"/>
            </a:endParaRPr>
          </a:p>
          <a:p>
            <a:pPr marL="112395">
              <a:lnSpc>
                <a:spcPct val="100000"/>
              </a:lnSpc>
              <a:spcBef>
                <a:spcPts val="5"/>
              </a:spcBef>
            </a:pPr>
            <a:r>
              <a:rPr dirty="0" sz="2050" spc="-315">
                <a:latin typeface="SimSun"/>
                <a:cs typeface="SimSun"/>
              </a:rPr>
              <a:t>場所を選ばない利便性</a:t>
            </a:r>
            <a:endParaRPr sz="2050">
              <a:latin typeface="SimSun"/>
              <a:cs typeface="SimSun"/>
            </a:endParaRPr>
          </a:p>
          <a:p>
            <a:pPr marL="112395">
              <a:lnSpc>
                <a:spcPct val="100000"/>
              </a:lnSpc>
              <a:spcBef>
                <a:spcPts val="489"/>
              </a:spcBef>
            </a:pPr>
            <a:r>
              <a:rPr dirty="0" sz="1350" spc="-165">
                <a:solidFill>
                  <a:srgbClr val="0066BA"/>
                </a:solidFill>
                <a:latin typeface="SimSun"/>
                <a:cs typeface="SimSun"/>
              </a:rPr>
              <a:t>事務所</a:t>
            </a:r>
            <a:r>
              <a:rPr dirty="0" sz="1350" spc="-165">
                <a:solidFill>
                  <a:srgbClr val="0066BA"/>
                </a:solidFill>
                <a:latin typeface="PMingLiU"/>
                <a:cs typeface="PMingLiU"/>
              </a:rPr>
              <a:t>‧</a:t>
            </a:r>
            <a:r>
              <a:rPr dirty="0" sz="1350" spc="-165">
                <a:solidFill>
                  <a:srgbClr val="0066BA"/>
                </a:solidFill>
                <a:latin typeface="SimSun"/>
                <a:cs typeface="SimSun"/>
              </a:rPr>
              <a:t>現場問</a:t>
            </a:r>
            <a:r>
              <a:rPr dirty="0" sz="1350" spc="-165">
                <a:solidFill>
                  <a:srgbClr val="0066BA"/>
                </a:solidFill>
                <a:latin typeface="PMingLiU"/>
                <a:cs typeface="PMingLiU"/>
              </a:rPr>
              <a:t>わ</a:t>
            </a:r>
            <a:r>
              <a:rPr dirty="0" sz="1350" spc="-165">
                <a:solidFill>
                  <a:srgbClr val="0066BA"/>
                </a:solidFill>
                <a:latin typeface="SimSun"/>
                <a:cs typeface="SimSun"/>
              </a:rPr>
              <a:t>ず</a:t>
            </a:r>
            <a:r>
              <a:rPr dirty="0" sz="1350" spc="-165">
                <a:latin typeface="SimSun"/>
                <a:cs typeface="SimSun"/>
              </a:rPr>
              <a:t>、複合機の設置場所があれば利</a:t>
            </a:r>
            <a:r>
              <a:rPr dirty="0" sz="1350" spc="-165">
                <a:latin typeface="Meiryo"/>
                <a:cs typeface="Meiryo"/>
              </a:rPr>
              <a:t>⽤</a:t>
            </a:r>
            <a:r>
              <a:rPr dirty="0" sz="1350" spc="-190">
                <a:latin typeface="SimSun"/>
                <a:cs typeface="SimSun"/>
              </a:rPr>
              <a:t>可能です。集中管理だけでなく、各拠点での分散処理にも</a:t>
            </a:r>
            <a:r>
              <a:rPr dirty="0" sz="1350" spc="-165">
                <a:latin typeface="Meiryo"/>
                <a:cs typeface="Meiryo"/>
              </a:rPr>
              <a:t>対</a:t>
            </a:r>
            <a:r>
              <a:rPr dirty="0" sz="1350" spc="-185">
                <a:latin typeface="SimSun"/>
                <a:cs typeface="SimSun"/>
              </a:rPr>
              <a:t>応できる柔軟性があります。</a:t>
            </a:r>
            <a:endParaRPr sz="1350">
              <a:latin typeface="SimSun"/>
              <a:cs typeface="SimSun"/>
            </a:endParaRPr>
          </a:p>
        </p:txBody>
      </p:sp>
      <p:sp>
        <p:nvSpPr>
          <p:cNvPr id="11" name="object 11"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2"/>
              </a:rPr>
              <a:t>kurojica.com/ai-</a:t>
            </a:r>
            <a:r>
              <a:rPr dirty="0" sz="1050" spc="-10">
                <a:solidFill>
                  <a:srgbClr val="64738B"/>
                </a:solidFill>
                <a:latin typeface="Liberation Sans"/>
                <a:cs typeface="Liberation Sans"/>
                <a:hlinkClick r:id="rId2"/>
              </a:rPr>
              <a:t>document</a:t>
            </a:r>
            <a:endParaRPr sz="1050">
              <a:latin typeface="Liberation Sans"/>
              <a:cs typeface="Liberation Sans"/>
            </a:endParaRPr>
          </a:p>
        </p:txBody>
      </p:sp>
      <p:sp>
        <p:nvSpPr>
          <p:cNvPr id="12" name="object 12"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10" name="object 10"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6899" y="459930"/>
            <a:ext cx="2588895" cy="418465"/>
          </a:xfrm>
          <a:prstGeom prst="rect"/>
        </p:spPr>
        <p:txBody>
          <a:bodyPr wrap="square" lIns="0" tIns="15875" rIns="0" bIns="0" rtlCol="0" vert="horz">
            <a:spAutoFit/>
          </a:bodyPr>
          <a:lstStyle/>
          <a:p>
            <a:pPr marL="12700">
              <a:lnSpc>
                <a:spcPct val="100000"/>
              </a:lnSpc>
              <a:spcBef>
                <a:spcPts val="125"/>
              </a:spcBef>
            </a:pPr>
            <a:r>
              <a:rPr dirty="0" spc="-330"/>
              <a:t>スマホアプリの活</a:t>
            </a:r>
            <a:r>
              <a:rPr dirty="0" spc="-360">
                <a:latin typeface="Meiryo"/>
                <a:cs typeface="Meiryo"/>
              </a:rPr>
              <a:t>⽤</a:t>
            </a:r>
          </a:p>
        </p:txBody>
      </p:sp>
      <p:sp>
        <p:nvSpPr>
          <p:cNvPr id="3" name="object 3" descr=""/>
          <p:cNvSpPr/>
          <p:nvPr/>
        </p:nvSpPr>
        <p:spPr>
          <a:xfrm>
            <a:off x="675679" y="1876425"/>
            <a:ext cx="196850" cy="285750"/>
          </a:xfrm>
          <a:custGeom>
            <a:avLst/>
            <a:gdLst/>
            <a:ahLst/>
            <a:cxnLst/>
            <a:rect l="l" t="t" r="r" b="b"/>
            <a:pathLst>
              <a:path w="196850" h="285750">
                <a:moveTo>
                  <a:pt x="160734" y="285750"/>
                </a:moveTo>
                <a:lnTo>
                  <a:pt x="35718" y="285750"/>
                </a:lnTo>
                <a:lnTo>
                  <a:pt x="21826" y="282939"/>
                </a:lnTo>
                <a:lnTo>
                  <a:pt x="10471" y="275278"/>
                </a:lnTo>
                <a:lnTo>
                  <a:pt x="2810" y="263923"/>
                </a:lnTo>
                <a:lnTo>
                  <a:pt x="0" y="250031"/>
                </a:lnTo>
                <a:lnTo>
                  <a:pt x="0" y="35718"/>
                </a:lnTo>
                <a:lnTo>
                  <a:pt x="2810" y="21826"/>
                </a:lnTo>
                <a:lnTo>
                  <a:pt x="10471" y="10471"/>
                </a:lnTo>
                <a:lnTo>
                  <a:pt x="21826" y="2810"/>
                </a:lnTo>
                <a:lnTo>
                  <a:pt x="35718" y="0"/>
                </a:lnTo>
                <a:lnTo>
                  <a:pt x="160734" y="0"/>
                </a:lnTo>
                <a:lnTo>
                  <a:pt x="174626" y="2810"/>
                </a:lnTo>
                <a:lnTo>
                  <a:pt x="185981" y="10471"/>
                </a:lnTo>
                <a:lnTo>
                  <a:pt x="193642" y="21826"/>
                </a:lnTo>
                <a:lnTo>
                  <a:pt x="196453" y="35718"/>
                </a:lnTo>
                <a:lnTo>
                  <a:pt x="35718" y="35718"/>
                </a:lnTo>
                <a:lnTo>
                  <a:pt x="35718" y="214312"/>
                </a:lnTo>
                <a:lnTo>
                  <a:pt x="196453" y="214312"/>
                </a:lnTo>
                <a:lnTo>
                  <a:pt x="196453" y="232171"/>
                </a:lnTo>
                <a:lnTo>
                  <a:pt x="95858" y="232171"/>
                </a:lnTo>
                <a:lnTo>
                  <a:pt x="93580" y="232625"/>
                </a:lnTo>
                <a:lnTo>
                  <a:pt x="80367" y="247662"/>
                </a:lnTo>
                <a:lnTo>
                  <a:pt x="80367" y="252399"/>
                </a:lnTo>
                <a:lnTo>
                  <a:pt x="95858" y="267890"/>
                </a:lnTo>
                <a:lnTo>
                  <a:pt x="190966" y="267890"/>
                </a:lnTo>
                <a:lnTo>
                  <a:pt x="185981" y="275278"/>
                </a:lnTo>
                <a:lnTo>
                  <a:pt x="174626" y="282939"/>
                </a:lnTo>
                <a:lnTo>
                  <a:pt x="160734" y="285750"/>
                </a:lnTo>
                <a:close/>
              </a:path>
              <a:path w="196850" h="285750">
                <a:moveTo>
                  <a:pt x="196453" y="214312"/>
                </a:moveTo>
                <a:lnTo>
                  <a:pt x="160734" y="214312"/>
                </a:lnTo>
                <a:lnTo>
                  <a:pt x="160734" y="35718"/>
                </a:lnTo>
                <a:lnTo>
                  <a:pt x="196453" y="35718"/>
                </a:lnTo>
                <a:lnTo>
                  <a:pt x="196453" y="214312"/>
                </a:lnTo>
                <a:close/>
              </a:path>
              <a:path w="196850" h="285750">
                <a:moveTo>
                  <a:pt x="190966" y="267890"/>
                </a:moveTo>
                <a:lnTo>
                  <a:pt x="100594" y="267890"/>
                </a:lnTo>
                <a:lnTo>
                  <a:pt x="102873" y="267437"/>
                </a:lnTo>
                <a:lnTo>
                  <a:pt x="107249" y="265624"/>
                </a:lnTo>
                <a:lnTo>
                  <a:pt x="116085" y="252399"/>
                </a:lnTo>
                <a:lnTo>
                  <a:pt x="116085" y="247662"/>
                </a:lnTo>
                <a:lnTo>
                  <a:pt x="100594" y="232171"/>
                </a:lnTo>
                <a:lnTo>
                  <a:pt x="196453" y="232171"/>
                </a:lnTo>
                <a:lnTo>
                  <a:pt x="196453" y="250031"/>
                </a:lnTo>
                <a:lnTo>
                  <a:pt x="193642" y="263923"/>
                </a:lnTo>
                <a:lnTo>
                  <a:pt x="190966" y="267890"/>
                </a:lnTo>
                <a:close/>
              </a:path>
            </a:pathLst>
          </a:custGeom>
          <a:solidFill>
            <a:srgbClr val="000000"/>
          </a:solidFill>
        </p:spPr>
        <p:txBody>
          <a:bodyPr wrap="square" lIns="0" tIns="0" rIns="0" bIns="0" rtlCol="0"/>
          <a:lstStyle/>
          <a:p/>
        </p:txBody>
      </p:sp>
      <p:sp>
        <p:nvSpPr>
          <p:cNvPr id="4" name="object 4" descr=""/>
          <p:cNvSpPr/>
          <p:nvPr/>
        </p:nvSpPr>
        <p:spPr>
          <a:xfrm>
            <a:off x="885824" y="2452687"/>
            <a:ext cx="1666875" cy="0"/>
          </a:xfrm>
          <a:custGeom>
            <a:avLst/>
            <a:gdLst/>
            <a:ahLst/>
            <a:cxnLst/>
            <a:rect l="l" t="t" r="r" b="b"/>
            <a:pathLst>
              <a:path w="1666875" h="0">
                <a:moveTo>
                  <a:pt x="0" y="0"/>
                </a:moveTo>
                <a:lnTo>
                  <a:pt x="1666874" y="0"/>
                </a:lnTo>
              </a:path>
            </a:pathLst>
          </a:custGeom>
          <a:ln w="9524">
            <a:solidFill>
              <a:srgbClr val="0081EC"/>
            </a:solidFill>
            <a:prstDash val="sysDot"/>
          </a:ln>
        </p:spPr>
        <p:txBody>
          <a:bodyPr wrap="square" lIns="0" tIns="0" rIns="0" bIns="0" rtlCol="0"/>
          <a:lstStyle/>
          <a:p/>
        </p:txBody>
      </p:sp>
      <p:sp>
        <p:nvSpPr>
          <p:cNvPr id="5" name="object 5" descr=""/>
          <p:cNvSpPr/>
          <p:nvPr/>
        </p:nvSpPr>
        <p:spPr>
          <a:xfrm>
            <a:off x="8305799" y="2452687"/>
            <a:ext cx="1066800" cy="0"/>
          </a:xfrm>
          <a:custGeom>
            <a:avLst/>
            <a:gdLst/>
            <a:ahLst/>
            <a:cxnLst/>
            <a:rect l="l" t="t" r="r" b="b"/>
            <a:pathLst>
              <a:path w="1066800" h="0">
                <a:moveTo>
                  <a:pt x="0" y="0"/>
                </a:moveTo>
                <a:lnTo>
                  <a:pt x="1066799" y="0"/>
                </a:lnTo>
              </a:path>
            </a:pathLst>
          </a:custGeom>
          <a:ln w="9524">
            <a:solidFill>
              <a:srgbClr val="0081EC"/>
            </a:solidFill>
            <a:prstDash val="sysDot"/>
          </a:ln>
        </p:spPr>
        <p:txBody>
          <a:bodyPr wrap="square" lIns="0" tIns="0" rIns="0" bIns="0" rtlCol="0"/>
          <a:lstStyle/>
          <a:p/>
        </p:txBody>
      </p:sp>
      <p:sp>
        <p:nvSpPr>
          <p:cNvPr id="6" name="object 6" descr=""/>
          <p:cNvSpPr/>
          <p:nvPr/>
        </p:nvSpPr>
        <p:spPr>
          <a:xfrm>
            <a:off x="666708" y="2895599"/>
            <a:ext cx="179070" cy="285750"/>
          </a:xfrm>
          <a:custGeom>
            <a:avLst/>
            <a:gdLst/>
            <a:ahLst/>
            <a:cxnLst/>
            <a:rect l="l" t="t" r="r" b="b"/>
            <a:pathLst>
              <a:path w="179069" h="285750">
                <a:moveTo>
                  <a:pt x="119680" y="53578"/>
                </a:moveTo>
                <a:lnTo>
                  <a:pt x="112575" y="53578"/>
                </a:lnTo>
                <a:lnTo>
                  <a:pt x="109158" y="52898"/>
                </a:lnTo>
                <a:lnTo>
                  <a:pt x="89338" y="30341"/>
                </a:lnTo>
                <a:lnTo>
                  <a:pt x="89338" y="23236"/>
                </a:lnTo>
                <a:lnTo>
                  <a:pt x="112575" y="0"/>
                </a:lnTo>
                <a:lnTo>
                  <a:pt x="119680" y="0"/>
                </a:lnTo>
                <a:lnTo>
                  <a:pt x="142916" y="23236"/>
                </a:lnTo>
                <a:lnTo>
                  <a:pt x="142916" y="30341"/>
                </a:lnTo>
                <a:lnTo>
                  <a:pt x="119680" y="53578"/>
                </a:lnTo>
                <a:close/>
              </a:path>
              <a:path w="179069" h="285750">
                <a:moveTo>
                  <a:pt x="28186" y="151675"/>
                </a:moveTo>
                <a:lnTo>
                  <a:pt x="8997" y="135173"/>
                </a:lnTo>
                <a:lnTo>
                  <a:pt x="9837" y="128412"/>
                </a:lnTo>
                <a:lnTo>
                  <a:pt x="37168" y="88580"/>
                </a:lnTo>
                <a:lnTo>
                  <a:pt x="72539" y="73362"/>
                </a:lnTo>
                <a:lnTo>
                  <a:pt x="91403" y="71381"/>
                </a:lnTo>
                <a:lnTo>
                  <a:pt x="109448" y="74077"/>
                </a:lnTo>
                <a:lnTo>
                  <a:pt x="125594" y="81727"/>
                </a:lnTo>
                <a:lnTo>
                  <a:pt x="138862" y="93678"/>
                </a:lnTo>
                <a:lnTo>
                  <a:pt x="148274" y="109277"/>
                </a:lnTo>
                <a:lnTo>
                  <a:pt x="149089" y="111230"/>
                </a:lnTo>
                <a:lnTo>
                  <a:pt x="70642" y="111230"/>
                </a:lnTo>
                <a:lnTo>
                  <a:pt x="69023" y="111900"/>
                </a:lnTo>
                <a:lnTo>
                  <a:pt x="43741" y="139526"/>
                </a:lnTo>
                <a:lnTo>
                  <a:pt x="40209" y="145682"/>
                </a:lnTo>
                <a:lnTo>
                  <a:pt x="34783" y="149851"/>
                </a:lnTo>
                <a:lnTo>
                  <a:pt x="28186" y="151675"/>
                </a:lnTo>
                <a:close/>
              </a:path>
              <a:path w="179069" h="285750">
                <a:moveTo>
                  <a:pt x="135653" y="285522"/>
                </a:moveTo>
                <a:lnTo>
                  <a:pt x="129222" y="283189"/>
                </a:lnTo>
                <a:lnTo>
                  <a:pt x="124140" y="278607"/>
                </a:lnTo>
                <a:lnTo>
                  <a:pt x="121094" y="272188"/>
                </a:lnTo>
                <a:lnTo>
                  <a:pt x="108816" y="223018"/>
                </a:lnTo>
                <a:lnTo>
                  <a:pt x="69358" y="179989"/>
                </a:lnTo>
                <a:lnTo>
                  <a:pt x="64152" y="172648"/>
                </a:lnTo>
                <a:lnTo>
                  <a:pt x="60986" y="164375"/>
                </a:lnTo>
                <a:lnTo>
                  <a:pt x="59956" y="155580"/>
                </a:lnTo>
                <a:lnTo>
                  <a:pt x="61073" y="147268"/>
                </a:lnTo>
                <a:lnTo>
                  <a:pt x="61154" y="146670"/>
                </a:lnTo>
                <a:lnTo>
                  <a:pt x="70586" y="111230"/>
                </a:lnTo>
                <a:lnTo>
                  <a:pt x="149089" y="111230"/>
                </a:lnTo>
                <a:lnTo>
                  <a:pt x="156869" y="129871"/>
                </a:lnTo>
                <a:lnTo>
                  <a:pt x="164794" y="133833"/>
                </a:lnTo>
                <a:lnTo>
                  <a:pt x="119811" y="133833"/>
                </a:lnTo>
                <a:lnTo>
                  <a:pt x="109039" y="170389"/>
                </a:lnTo>
                <a:lnTo>
                  <a:pt x="139679" y="203820"/>
                </a:lnTo>
                <a:lnTo>
                  <a:pt x="141800" y="207782"/>
                </a:lnTo>
                <a:lnTo>
                  <a:pt x="142916" y="212135"/>
                </a:lnTo>
                <a:lnTo>
                  <a:pt x="155753" y="263537"/>
                </a:lnTo>
                <a:lnTo>
                  <a:pt x="156083" y="270609"/>
                </a:lnTo>
                <a:lnTo>
                  <a:pt x="153751" y="277043"/>
                </a:lnTo>
                <a:lnTo>
                  <a:pt x="149168" y="282138"/>
                </a:lnTo>
                <a:lnTo>
                  <a:pt x="142749" y="285191"/>
                </a:lnTo>
                <a:lnTo>
                  <a:pt x="135653" y="285522"/>
                </a:lnTo>
                <a:close/>
              </a:path>
              <a:path w="179069" h="285750">
                <a:moveTo>
                  <a:pt x="159692" y="169619"/>
                </a:moveTo>
                <a:lnTo>
                  <a:pt x="152851" y="167766"/>
                </a:lnTo>
                <a:lnTo>
                  <a:pt x="132145" y="157441"/>
                </a:lnTo>
                <a:lnTo>
                  <a:pt x="127624" y="152641"/>
                </a:lnTo>
                <a:lnTo>
                  <a:pt x="125169" y="146670"/>
                </a:lnTo>
                <a:lnTo>
                  <a:pt x="119811" y="133833"/>
                </a:lnTo>
                <a:lnTo>
                  <a:pt x="164794" y="133833"/>
                </a:lnTo>
                <a:lnTo>
                  <a:pt x="168812" y="135842"/>
                </a:lnTo>
                <a:lnTo>
                  <a:pt x="174400" y="140203"/>
                </a:lnTo>
                <a:lnTo>
                  <a:pt x="177763" y="146160"/>
                </a:lnTo>
                <a:lnTo>
                  <a:pt x="178244" y="149851"/>
                </a:lnTo>
                <a:lnTo>
                  <a:pt x="178367" y="150800"/>
                </a:lnTo>
                <a:lnTo>
                  <a:pt x="178481" y="151675"/>
                </a:lnTo>
                <a:lnTo>
                  <a:pt x="178607" y="152641"/>
                </a:lnTo>
                <a:lnTo>
                  <a:pt x="178646" y="152944"/>
                </a:lnTo>
                <a:lnTo>
                  <a:pt x="176793" y="159785"/>
                </a:lnTo>
                <a:lnTo>
                  <a:pt x="172432" y="165372"/>
                </a:lnTo>
                <a:lnTo>
                  <a:pt x="166475" y="168736"/>
                </a:lnTo>
                <a:lnTo>
                  <a:pt x="159692" y="169619"/>
                </a:lnTo>
                <a:close/>
              </a:path>
              <a:path w="179069" h="285750">
                <a:moveTo>
                  <a:pt x="17873" y="285736"/>
                </a:moveTo>
                <a:lnTo>
                  <a:pt x="11144" y="284427"/>
                </a:lnTo>
                <a:lnTo>
                  <a:pt x="5232" y="280503"/>
                </a:lnTo>
                <a:lnTo>
                  <a:pt x="1308" y="274591"/>
                </a:lnTo>
                <a:lnTo>
                  <a:pt x="0" y="267862"/>
                </a:lnTo>
                <a:lnTo>
                  <a:pt x="1308" y="261134"/>
                </a:lnTo>
                <a:lnTo>
                  <a:pt x="5232" y="255221"/>
                </a:lnTo>
                <a:lnTo>
                  <a:pt x="38383" y="222125"/>
                </a:lnTo>
                <a:lnTo>
                  <a:pt x="52336" y="187300"/>
                </a:lnTo>
                <a:lnTo>
                  <a:pt x="53508" y="188974"/>
                </a:lnTo>
                <a:lnTo>
                  <a:pt x="54847" y="190537"/>
                </a:lnTo>
                <a:lnTo>
                  <a:pt x="56243" y="192099"/>
                </a:lnTo>
                <a:lnTo>
                  <a:pt x="78957" y="216879"/>
                </a:lnTo>
                <a:lnTo>
                  <a:pt x="69525" y="240431"/>
                </a:lnTo>
                <a:lnTo>
                  <a:pt x="67516" y="243501"/>
                </a:lnTo>
                <a:lnTo>
                  <a:pt x="30514" y="280503"/>
                </a:lnTo>
                <a:lnTo>
                  <a:pt x="24601" y="284427"/>
                </a:lnTo>
                <a:lnTo>
                  <a:pt x="17873" y="285736"/>
                </a:lnTo>
                <a:close/>
              </a:path>
            </a:pathLst>
          </a:custGeom>
          <a:solidFill>
            <a:srgbClr val="000000"/>
          </a:solidFill>
        </p:spPr>
        <p:txBody>
          <a:bodyPr wrap="square" lIns="0" tIns="0" rIns="0" bIns="0" rtlCol="0"/>
          <a:lstStyle/>
          <a:p/>
        </p:txBody>
      </p:sp>
      <p:sp>
        <p:nvSpPr>
          <p:cNvPr id="7" name="object 7" descr=""/>
          <p:cNvSpPr/>
          <p:nvPr/>
        </p:nvSpPr>
        <p:spPr>
          <a:xfrm>
            <a:off x="3133724" y="3471862"/>
            <a:ext cx="1666875" cy="0"/>
          </a:xfrm>
          <a:custGeom>
            <a:avLst/>
            <a:gdLst/>
            <a:ahLst/>
            <a:cxnLst/>
            <a:rect l="l" t="t" r="r" b="b"/>
            <a:pathLst>
              <a:path w="1666875" h="0">
                <a:moveTo>
                  <a:pt x="0" y="0"/>
                </a:moveTo>
                <a:lnTo>
                  <a:pt x="1666874" y="0"/>
                </a:lnTo>
              </a:path>
            </a:pathLst>
          </a:custGeom>
          <a:ln w="9524">
            <a:solidFill>
              <a:srgbClr val="0081EC"/>
            </a:solidFill>
            <a:prstDash val="sysDot"/>
          </a:ln>
        </p:spPr>
        <p:txBody>
          <a:bodyPr wrap="square" lIns="0" tIns="0" rIns="0" bIns="0" rtlCol="0"/>
          <a:lstStyle/>
          <a:p/>
        </p:txBody>
      </p:sp>
      <p:sp>
        <p:nvSpPr>
          <p:cNvPr id="8" name="object 8" descr=""/>
          <p:cNvSpPr/>
          <p:nvPr/>
        </p:nvSpPr>
        <p:spPr>
          <a:xfrm>
            <a:off x="9334499" y="3471862"/>
            <a:ext cx="2133600" cy="0"/>
          </a:xfrm>
          <a:custGeom>
            <a:avLst/>
            <a:gdLst/>
            <a:ahLst/>
            <a:cxnLst/>
            <a:rect l="l" t="t" r="r" b="b"/>
            <a:pathLst>
              <a:path w="2133600" h="0">
                <a:moveTo>
                  <a:pt x="0" y="0"/>
                </a:moveTo>
                <a:lnTo>
                  <a:pt x="2133599" y="0"/>
                </a:lnTo>
              </a:path>
            </a:pathLst>
          </a:custGeom>
          <a:ln w="9524">
            <a:solidFill>
              <a:srgbClr val="0081EC"/>
            </a:solidFill>
            <a:prstDash val="sysDot"/>
          </a:ln>
        </p:spPr>
        <p:txBody>
          <a:bodyPr wrap="square" lIns="0" tIns="0" rIns="0" bIns="0" rtlCol="0"/>
          <a:lstStyle/>
          <a:p/>
        </p:txBody>
      </p:sp>
      <p:sp>
        <p:nvSpPr>
          <p:cNvPr id="9" name="object 9" descr=""/>
          <p:cNvSpPr/>
          <p:nvPr/>
        </p:nvSpPr>
        <p:spPr>
          <a:xfrm>
            <a:off x="847724" y="3681412"/>
            <a:ext cx="152400" cy="0"/>
          </a:xfrm>
          <a:custGeom>
            <a:avLst/>
            <a:gdLst/>
            <a:ahLst/>
            <a:cxnLst/>
            <a:rect l="l" t="t" r="r" b="b"/>
            <a:pathLst>
              <a:path w="152400" h="0">
                <a:moveTo>
                  <a:pt x="0" y="0"/>
                </a:moveTo>
                <a:lnTo>
                  <a:pt x="152399" y="0"/>
                </a:lnTo>
              </a:path>
            </a:pathLst>
          </a:custGeom>
          <a:ln w="9524">
            <a:solidFill>
              <a:srgbClr val="0081EC"/>
            </a:solidFill>
            <a:prstDash val="sysDot"/>
          </a:ln>
        </p:spPr>
        <p:txBody>
          <a:bodyPr wrap="square" lIns="0" tIns="0" rIns="0" bIns="0" rtlCol="0"/>
          <a:lstStyle/>
          <a:p/>
        </p:txBody>
      </p:sp>
      <p:sp>
        <p:nvSpPr>
          <p:cNvPr id="10" name="object 10" descr=""/>
          <p:cNvSpPr/>
          <p:nvPr/>
        </p:nvSpPr>
        <p:spPr>
          <a:xfrm>
            <a:off x="666749" y="3914775"/>
            <a:ext cx="214629" cy="285115"/>
          </a:xfrm>
          <a:custGeom>
            <a:avLst/>
            <a:gdLst/>
            <a:ahLst/>
            <a:cxnLst/>
            <a:rect l="l" t="t" r="r" b="b"/>
            <a:pathLst>
              <a:path w="214630" h="285114">
                <a:moveTo>
                  <a:pt x="107156" y="285010"/>
                </a:moveTo>
                <a:lnTo>
                  <a:pt x="67174" y="243560"/>
                </a:lnTo>
                <a:lnTo>
                  <a:pt x="36228" y="197736"/>
                </a:lnTo>
                <a:lnTo>
                  <a:pt x="10650" y="149485"/>
                </a:lnTo>
                <a:lnTo>
                  <a:pt x="0" y="107156"/>
                </a:lnTo>
                <a:lnTo>
                  <a:pt x="8423" y="65455"/>
                </a:lnTo>
                <a:lnTo>
                  <a:pt x="31393" y="31393"/>
                </a:lnTo>
                <a:lnTo>
                  <a:pt x="65455" y="8423"/>
                </a:lnTo>
                <a:lnTo>
                  <a:pt x="107156" y="0"/>
                </a:lnTo>
                <a:lnTo>
                  <a:pt x="148857" y="8423"/>
                </a:lnTo>
                <a:lnTo>
                  <a:pt x="182919" y="31393"/>
                </a:lnTo>
                <a:lnTo>
                  <a:pt x="205888" y="65455"/>
                </a:lnTo>
                <a:lnTo>
                  <a:pt x="207097" y="71437"/>
                </a:lnTo>
                <a:lnTo>
                  <a:pt x="102419" y="71437"/>
                </a:lnTo>
                <a:lnTo>
                  <a:pt x="97863" y="72343"/>
                </a:lnTo>
                <a:lnTo>
                  <a:pt x="71437" y="102419"/>
                </a:lnTo>
                <a:lnTo>
                  <a:pt x="71437" y="111892"/>
                </a:lnTo>
                <a:lnTo>
                  <a:pt x="97863" y="141968"/>
                </a:lnTo>
                <a:lnTo>
                  <a:pt x="102419" y="142874"/>
                </a:lnTo>
                <a:lnTo>
                  <a:pt x="205325" y="142874"/>
                </a:lnTo>
                <a:lnTo>
                  <a:pt x="203662" y="149485"/>
                </a:lnTo>
                <a:lnTo>
                  <a:pt x="178084" y="197736"/>
                </a:lnTo>
                <a:lnTo>
                  <a:pt x="147138" y="243560"/>
                </a:lnTo>
                <a:lnTo>
                  <a:pt x="120383" y="278606"/>
                </a:lnTo>
                <a:lnTo>
                  <a:pt x="114319" y="283409"/>
                </a:lnTo>
                <a:lnTo>
                  <a:pt x="107156" y="285010"/>
                </a:lnTo>
                <a:close/>
              </a:path>
              <a:path w="214630" h="285114">
                <a:moveTo>
                  <a:pt x="205325" y="142874"/>
                </a:moveTo>
                <a:lnTo>
                  <a:pt x="111892" y="142874"/>
                </a:lnTo>
                <a:lnTo>
                  <a:pt x="116449" y="141968"/>
                </a:lnTo>
                <a:lnTo>
                  <a:pt x="125201" y="138343"/>
                </a:lnTo>
                <a:lnTo>
                  <a:pt x="142874" y="111892"/>
                </a:lnTo>
                <a:lnTo>
                  <a:pt x="142874" y="102419"/>
                </a:lnTo>
                <a:lnTo>
                  <a:pt x="116449" y="72343"/>
                </a:lnTo>
                <a:lnTo>
                  <a:pt x="111892" y="71437"/>
                </a:lnTo>
                <a:lnTo>
                  <a:pt x="207097" y="71437"/>
                </a:lnTo>
                <a:lnTo>
                  <a:pt x="214312" y="107156"/>
                </a:lnTo>
                <a:lnTo>
                  <a:pt x="205325" y="142874"/>
                </a:lnTo>
                <a:close/>
              </a:path>
            </a:pathLst>
          </a:custGeom>
          <a:solidFill>
            <a:srgbClr val="000000"/>
          </a:solidFill>
        </p:spPr>
        <p:txBody>
          <a:bodyPr wrap="square" lIns="0" tIns="0" rIns="0" bIns="0" rtlCol="0"/>
          <a:lstStyle/>
          <a:p/>
        </p:txBody>
      </p:sp>
      <p:sp>
        <p:nvSpPr>
          <p:cNvPr id="11" name="object 11" descr=""/>
          <p:cNvSpPr/>
          <p:nvPr/>
        </p:nvSpPr>
        <p:spPr>
          <a:xfrm>
            <a:off x="885824" y="4491037"/>
            <a:ext cx="1219200" cy="0"/>
          </a:xfrm>
          <a:custGeom>
            <a:avLst/>
            <a:gdLst/>
            <a:ahLst/>
            <a:cxnLst/>
            <a:rect l="l" t="t" r="r" b="b"/>
            <a:pathLst>
              <a:path w="1219200" h="0">
                <a:moveTo>
                  <a:pt x="0" y="0"/>
                </a:moveTo>
                <a:lnTo>
                  <a:pt x="1219199" y="0"/>
                </a:lnTo>
              </a:path>
            </a:pathLst>
          </a:custGeom>
          <a:ln w="9524">
            <a:solidFill>
              <a:srgbClr val="0081EC"/>
            </a:solidFill>
            <a:prstDash val="sysDot"/>
          </a:ln>
        </p:spPr>
        <p:txBody>
          <a:bodyPr wrap="square" lIns="0" tIns="0" rIns="0" bIns="0" rtlCol="0"/>
          <a:lstStyle/>
          <a:p/>
        </p:txBody>
      </p:sp>
      <p:sp>
        <p:nvSpPr>
          <p:cNvPr id="12" name="object 12" descr=""/>
          <p:cNvSpPr/>
          <p:nvPr/>
        </p:nvSpPr>
        <p:spPr>
          <a:xfrm>
            <a:off x="7562849" y="4491037"/>
            <a:ext cx="2133600" cy="0"/>
          </a:xfrm>
          <a:custGeom>
            <a:avLst/>
            <a:gdLst/>
            <a:ahLst/>
            <a:cxnLst/>
            <a:rect l="l" t="t" r="r" b="b"/>
            <a:pathLst>
              <a:path w="2133600" h="0">
                <a:moveTo>
                  <a:pt x="0" y="0"/>
                </a:moveTo>
                <a:lnTo>
                  <a:pt x="2133599" y="0"/>
                </a:lnTo>
              </a:path>
            </a:pathLst>
          </a:custGeom>
          <a:ln w="9524">
            <a:solidFill>
              <a:srgbClr val="0081EC"/>
            </a:solidFill>
            <a:prstDash val="sysDot"/>
          </a:ln>
        </p:spPr>
        <p:txBody>
          <a:bodyPr wrap="square" lIns="0" tIns="0" rIns="0" bIns="0" rtlCol="0"/>
          <a:lstStyle/>
          <a:p/>
        </p:txBody>
      </p:sp>
      <p:sp>
        <p:nvSpPr>
          <p:cNvPr id="13" name="object 13" descr=""/>
          <p:cNvSpPr txBox="1"/>
          <p:nvPr/>
        </p:nvSpPr>
        <p:spPr>
          <a:xfrm>
            <a:off x="768349" y="1308771"/>
            <a:ext cx="10761980" cy="3396615"/>
          </a:xfrm>
          <a:prstGeom prst="rect">
            <a:avLst/>
          </a:prstGeom>
        </p:spPr>
        <p:txBody>
          <a:bodyPr wrap="square" lIns="0" tIns="12065" rIns="0" bIns="0" rtlCol="0" vert="horz">
            <a:spAutoFit/>
          </a:bodyPr>
          <a:lstStyle/>
          <a:p>
            <a:pPr marL="12700">
              <a:lnSpc>
                <a:spcPct val="100000"/>
              </a:lnSpc>
              <a:spcBef>
                <a:spcPts val="95"/>
              </a:spcBef>
            </a:pPr>
            <a:r>
              <a:rPr dirty="0" sz="1550" spc="-210" i="1">
                <a:solidFill>
                  <a:srgbClr val="4A5462"/>
                </a:solidFill>
                <a:latin typeface="Meiryo"/>
                <a:cs typeface="Meiryo"/>
              </a:rPr>
              <a:t>現場で計量票を</a:t>
            </a:r>
            <a:r>
              <a:rPr dirty="0" sz="1600" spc="-260" i="1">
                <a:solidFill>
                  <a:srgbClr val="4A5462"/>
                </a:solidFill>
                <a:latin typeface="Meiryo"/>
                <a:cs typeface="Meiryo"/>
              </a:rPr>
              <a:t>即時スキャン</a:t>
            </a:r>
            <a:r>
              <a:rPr dirty="0" sz="1550" spc="-210" i="1">
                <a:solidFill>
                  <a:srgbClr val="4A5462"/>
                </a:solidFill>
                <a:latin typeface="Meiryo"/>
                <a:cs typeface="Meiryo"/>
              </a:rPr>
              <a:t>したい、</a:t>
            </a:r>
            <a:r>
              <a:rPr dirty="0" sz="1600" spc="-280" i="1">
                <a:solidFill>
                  <a:srgbClr val="4A5462"/>
                </a:solidFill>
                <a:latin typeface="Meiryo"/>
                <a:cs typeface="Meiryo"/>
              </a:rPr>
              <a:t>いつでもどこでも⼿軽に</a:t>
            </a:r>
            <a:r>
              <a:rPr dirty="0" sz="1550" spc="-220" i="1">
                <a:solidFill>
                  <a:srgbClr val="4A5462"/>
                </a:solidFill>
                <a:latin typeface="Meiryo"/>
                <a:cs typeface="Meiryo"/>
              </a:rPr>
              <a:t>デジタル化したいというニーズにお応えします</a:t>
            </a:r>
            <a:endParaRPr sz="1550">
              <a:latin typeface="Meiryo"/>
              <a:cs typeface="Meiryo"/>
            </a:endParaRPr>
          </a:p>
          <a:p>
            <a:pPr marL="112395">
              <a:lnSpc>
                <a:spcPct val="100000"/>
              </a:lnSpc>
              <a:spcBef>
                <a:spcPts val="2355"/>
              </a:spcBef>
            </a:pPr>
            <a:r>
              <a:rPr dirty="0" sz="2050" spc="-315">
                <a:latin typeface="SimSun"/>
                <a:cs typeface="SimSun"/>
              </a:rPr>
              <a:t>現場で即時スキャンが可能</a:t>
            </a:r>
            <a:endParaRPr sz="2050">
              <a:latin typeface="SimSun"/>
              <a:cs typeface="SimSun"/>
            </a:endParaRPr>
          </a:p>
          <a:p>
            <a:pPr marL="112395" marR="12700">
              <a:lnSpc>
                <a:spcPct val="101899"/>
              </a:lnSpc>
              <a:spcBef>
                <a:spcPts val="455"/>
              </a:spcBef>
            </a:pPr>
            <a:r>
              <a:rPr dirty="0" sz="1350" spc="-180">
                <a:solidFill>
                  <a:srgbClr val="0066BA"/>
                </a:solidFill>
                <a:latin typeface="SimSun"/>
                <a:cs typeface="SimSun"/>
              </a:rPr>
              <a:t>スマートフォンのカメラ</a:t>
            </a:r>
            <a:r>
              <a:rPr dirty="0" sz="1350" spc="-195">
                <a:latin typeface="SimSun"/>
                <a:cs typeface="SimSun"/>
              </a:rPr>
              <a:t>を使って、廃棄物の搬出現場でリアルタイムに計量票をスキャンできます。その場で</a:t>
            </a:r>
            <a:r>
              <a:rPr dirty="0" sz="1350" spc="-165">
                <a:solidFill>
                  <a:srgbClr val="0066BA"/>
                </a:solidFill>
                <a:latin typeface="SimSun"/>
                <a:cs typeface="SimSun"/>
              </a:rPr>
              <a:t>データ化と送信</a:t>
            </a:r>
            <a:r>
              <a:rPr dirty="0" sz="1350" spc="-165">
                <a:latin typeface="SimSun"/>
                <a:cs typeface="SimSun"/>
              </a:rPr>
              <a:t>が</a:t>
            </a:r>
            <a:r>
              <a:rPr dirty="0" sz="1350" spc="-165">
                <a:latin typeface="Meiryo"/>
                <a:cs typeface="Meiryo"/>
              </a:rPr>
              <a:t>完</a:t>
            </a:r>
            <a:r>
              <a:rPr dirty="0" sz="1350" spc="-165">
                <a:latin typeface="SimSun"/>
                <a:cs typeface="SimSun"/>
              </a:rPr>
              <a:t>了するため、情報</a:t>
            </a:r>
            <a:r>
              <a:rPr dirty="0" sz="1350" spc="-165">
                <a:latin typeface="Meiryo"/>
                <a:cs typeface="Meiryo"/>
              </a:rPr>
              <a:t>共</a:t>
            </a:r>
            <a:r>
              <a:rPr dirty="0" sz="1350" spc="-165">
                <a:latin typeface="SimSun"/>
                <a:cs typeface="SimSun"/>
              </a:rPr>
              <a:t>有のタ</a:t>
            </a:r>
            <a:r>
              <a:rPr dirty="0" sz="1350" spc="-185">
                <a:latin typeface="SimSun"/>
                <a:cs typeface="SimSun"/>
              </a:rPr>
              <a:t>イムラグが</a:t>
            </a:r>
            <a:r>
              <a:rPr dirty="0" sz="1350" spc="-165">
                <a:latin typeface="Meiryo"/>
                <a:cs typeface="Meiryo"/>
              </a:rPr>
              <a:t>⼤</a:t>
            </a:r>
            <a:r>
              <a:rPr dirty="0" sz="1350" spc="-180">
                <a:latin typeface="SimSun"/>
                <a:cs typeface="SimSun"/>
              </a:rPr>
              <a:t>幅に削減されます。</a:t>
            </a:r>
            <a:endParaRPr sz="1350">
              <a:latin typeface="SimSun"/>
              <a:cs typeface="SimSun"/>
            </a:endParaRPr>
          </a:p>
          <a:p>
            <a:pPr>
              <a:lnSpc>
                <a:spcPct val="100000"/>
              </a:lnSpc>
              <a:spcBef>
                <a:spcPts val="245"/>
              </a:spcBef>
            </a:pPr>
            <a:endParaRPr sz="1200">
              <a:latin typeface="SimSun"/>
              <a:cs typeface="SimSun"/>
            </a:endParaRPr>
          </a:p>
          <a:p>
            <a:pPr marL="76835">
              <a:lnSpc>
                <a:spcPct val="100000"/>
              </a:lnSpc>
            </a:pPr>
            <a:r>
              <a:rPr dirty="0" sz="2050" spc="-315">
                <a:latin typeface="SimSun"/>
                <a:cs typeface="SimSun"/>
              </a:rPr>
              <a:t>持ち運びが簡単</a:t>
            </a:r>
            <a:endParaRPr sz="2050">
              <a:latin typeface="SimSun"/>
              <a:cs typeface="SimSun"/>
            </a:endParaRPr>
          </a:p>
          <a:p>
            <a:pPr marL="76835" marR="52705">
              <a:lnSpc>
                <a:spcPct val="101899"/>
              </a:lnSpc>
              <a:spcBef>
                <a:spcPts val="459"/>
              </a:spcBef>
            </a:pPr>
            <a:r>
              <a:rPr dirty="0" sz="1350" spc="-165">
                <a:latin typeface="SimSun"/>
                <a:cs typeface="SimSun"/>
              </a:rPr>
              <a:t>専</a:t>
            </a:r>
            <a:r>
              <a:rPr dirty="0" sz="1350" spc="-165">
                <a:latin typeface="Meiryo"/>
                <a:cs typeface="Meiryo"/>
              </a:rPr>
              <a:t>⽤</a:t>
            </a:r>
            <a:r>
              <a:rPr dirty="0" sz="1350" spc="-165">
                <a:latin typeface="SimSun"/>
                <a:cs typeface="SimSun"/>
              </a:rPr>
              <a:t>機器を導</a:t>
            </a:r>
            <a:r>
              <a:rPr dirty="0" sz="1350" spc="-165">
                <a:latin typeface="Meiryo"/>
                <a:cs typeface="Meiryo"/>
              </a:rPr>
              <a:t>⼊</a:t>
            </a:r>
            <a:r>
              <a:rPr dirty="0" sz="1350" spc="-165">
                <a:latin typeface="SimSun"/>
                <a:cs typeface="SimSun"/>
              </a:rPr>
              <a:t>する必要がなく、</a:t>
            </a:r>
            <a:r>
              <a:rPr dirty="0" sz="1350" spc="-180">
                <a:solidFill>
                  <a:srgbClr val="0066BA"/>
                </a:solidFill>
                <a:latin typeface="SimSun"/>
                <a:cs typeface="SimSun"/>
              </a:rPr>
              <a:t>常に携帯しているスマホ</a:t>
            </a:r>
            <a:r>
              <a:rPr dirty="0" sz="1350" spc="-165">
                <a:latin typeface="SimSun"/>
                <a:cs typeface="SimSun"/>
              </a:rPr>
              <a:t>で</a:t>
            </a:r>
            <a:r>
              <a:rPr dirty="0" sz="1350" spc="-165">
                <a:latin typeface="Meiryo"/>
                <a:cs typeface="Meiryo"/>
              </a:rPr>
              <a:t>⼿</a:t>
            </a:r>
            <a:r>
              <a:rPr dirty="0" sz="1350" spc="-165">
                <a:latin typeface="SimSun"/>
                <a:cs typeface="SimSun"/>
              </a:rPr>
              <a:t>軽に電</a:t>
            </a:r>
            <a:r>
              <a:rPr dirty="0" sz="1350" spc="-165">
                <a:latin typeface="Meiryo"/>
                <a:cs typeface="Meiryo"/>
              </a:rPr>
              <a:t>⼦</a:t>
            </a:r>
            <a:r>
              <a:rPr dirty="0" sz="1350" spc="-204">
                <a:latin typeface="SimSun"/>
                <a:cs typeface="SimSun"/>
              </a:rPr>
              <a:t>化できます。複数の現場を移動する作業員にとって、</a:t>
            </a:r>
            <a:r>
              <a:rPr dirty="0" sz="1350" spc="-165">
                <a:solidFill>
                  <a:srgbClr val="0066BA"/>
                </a:solidFill>
                <a:latin typeface="SimSun"/>
                <a:cs typeface="SimSun"/>
              </a:rPr>
              <a:t>余分な機材を持ち歩く必要がない</a:t>
            </a:r>
            <a:r>
              <a:rPr dirty="0" sz="1350" spc="-175">
                <a:latin typeface="SimSun"/>
                <a:cs typeface="SimSun"/>
              </a:rPr>
              <a:t>ため、業務効率が向上します。</a:t>
            </a:r>
            <a:endParaRPr sz="1350">
              <a:latin typeface="SimSun"/>
              <a:cs typeface="SimSun"/>
            </a:endParaRPr>
          </a:p>
          <a:p>
            <a:pPr>
              <a:lnSpc>
                <a:spcPct val="100000"/>
              </a:lnSpc>
              <a:spcBef>
                <a:spcPts val="245"/>
              </a:spcBef>
            </a:pPr>
            <a:endParaRPr sz="1200">
              <a:latin typeface="SimSun"/>
              <a:cs typeface="SimSun"/>
            </a:endParaRPr>
          </a:p>
          <a:p>
            <a:pPr marL="112395">
              <a:lnSpc>
                <a:spcPct val="100000"/>
              </a:lnSpc>
            </a:pPr>
            <a:r>
              <a:rPr dirty="0" sz="2050" spc="-310">
                <a:latin typeface="Meiryo"/>
                <a:cs typeface="Meiryo"/>
              </a:rPr>
              <a:t>⼩</a:t>
            </a:r>
            <a:r>
              <a:rPr dirty="0" sz="2050" spc="-315">
                <a:latin typeface="SimSun"/>
                <a:cs typeface="SimSun"/>
              </a:rPr>
              <a:t>規模現場や出先にも最適</a:t>
            </a:r>
            <a:endParaRPr sz="2050">
              <a:latin typeface="SimSun"/>
              <a:cs typeface="SimSun"/>
            </a:endParaRPr>
          </a:p>
          <a:p>
            <a:pPr marL="112395" marR="5080">
              <a:lnSpc>
                <a:spcPct val="101899"/>
              </a:lnSpc>
              <a:spcBef>
                <a:spcPts val="459"/>
              </a:spcBef>
            </a:pPr>
            <a:r>
              <a:rPr dirty="0" sz="1350" spc="-165">
                <a:solidFill>
                  <a:srgbClr val="0066BA"/>
                </a:solidFill>
                <a:latin typeface="Meiryo"/>
                <a:cs typeface="Meiryo"/>
              </a:rPr>
              <a:t>⼀</a:t>
            </a:r>
            <a:r>
              <a:rPr dirty="0" sz="1350" spc="-165">
                <a:solidFill>
                  <a:srgbClr val="0066BA"/>
                </a:solidFill>
                <a:latin typeface="SimSun"/>
                <a:cs typeface="SimSun"/>
              </a:rPr>
              <a:t>時的な作業現場</a:t>
            </a:r>
            <a:r>
              <a:rPr dirty="0" sz="1350" spc="-175">
                <a:latin typeface="SimSun"/>
                <a:cs typeface="SimSun"/>
              </a:rPr>
              <a:t>やオフィス</a:t>
            </a:r>
            <a:r>
              <a:rPr dirty="0" sz="1350" spc="-165">
                <a:latin typeface="Meiryo"/>
                <a:cs typeface="Meiryo"/>
              </a:rPr>
              <a:t>外</a:t>
            </a:r>
            <a:r>
              <a:rPr dirty="0" sz="1350" spc="-165">
                <a:latin typeface="SimSun"/>
                <a:cs typeface="SimSun"/>
              </a:rPr>
              <a:t>でも活</a:t>
            </a:r>
            <a:r>
              <a:rPr dirty="0" sz="1350" spc="-165">
                <a:latin typeface="Meiryo"/>
                <a:cs typeface="Meiryo"/>
              </a:rPr>
              <a:t>⽤</a:t>
            </a:r>
            <a:r>
              <a:rPr dirty="0" sz="1350" spc="-185">
                <a:latin typeface="SimSun"/>
                <a:cs typeface="SimSun"/>
              </a:rPr>
              <a:t>できる柔軟性があります。インターネット接続があれば、</a:t>
            </a:r>
            <a:r>
              <a:rPr dirty="0" sz="1350" spc="-165">
                <a:solidFill>
                  <a:srgbClr val="0066BA"/>
                </a:solidFill>
                <a:latin typeface="SimSun"/>
                <a:cs typeface="SimSun"/>
              </a:rPr>
              <a:t>クラウドへの即時アップロード</a:t>
            </a:r>
            <a:r>
              <a:rPr dirty="0" sz="1350" spc="-185">
                <a:latin typeface="SimSun"/>
                <a:cs typeface="SimSun"/>
              </a:rPr>
              <a:t>も可能で、リアルタイムで</a:t>
            </a:r>
            <a:r>
              <a:rPr dirty="0" sz="1350" spc="-165">
                <a:latin typeface="SimSun"/>
                <a:cs typeface="SimSun"/>
              </a:rPr>
              <a:t>のデータ</a:t>
            </a:r>
            <a:r>
              <a:rPr dirty="0" sz="1350" spc="-165">
                <a:latin typeface="Meiryo"/>
                <a:cs typeface="Meiryo"/>
              </a:rPr>
              <a:t>共</a:t>
            </a:r>
            <a:r>
              <a:rPr dirty="0" sz="1350" spc="-165">
                <a:latin typeface="SimSun"/>
                <a:cs typeface="SimSun"/>
              </a:rPr>
              <a:t>有が</a:t>
            </a:r>
            <a:r>
              <a:rPr dirty="0" sz="1350" spc="-165">
                <a:latin typeface="Meiryo"/>
                <a:cs typeface="Meiryo"/>
              </a:rPr>
              <a:t>実</a:t>
            </a:r>
            <a:r>
              <a:rPr dirty="0" sz="1350" spc="-190">
                <a:latin typeface="SimSun"/>
                <a:cs typeface="SimSun"/>
              </a:rPr>
              <a:t>現します。</a:t>
            </a:r>
            <a:endParaRPr sz="1350">
              <a:latin typeface="SimSun"/>
              <a:cs typeface="SimSun"/>
            </a:endParaRPr>
          </a:p>
        </p:txBody>
      </p:sp>
      <p:sp>
        <p:nvSpPr>
          <p:cNvPr id="15" name="object 15"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2"/>
              </a:rPr>
              <a:t>kurojica.com/ai-</a:t>
            </a:r>
            <a:r>
              <a:rPr dirty="0" sz="1050" spc="-10">
                <a:solidFill>
                  <a:srgbClr val="64738B"/>
                </a:solidFill>
                <a:latin typeface="Liberation Sans"/>
                <a:cs typeface="Liberation Sans"/>
                <a:hlinkClick r:id="rId2"/>
              </a:rPr>
              <a:t>document</a:t>
            </a:r>
            <a:endParaRPr sz="1050">
              <a:latin typeface="Liberation Sans"/>
              <a:cs typeface="Liberation Sans"/>
            </a:endParaRPr>
          </a:p>
        </p:txBody>
      </p:sp>
      <p:sp>
        <p:nvSpPr>
          <p:cNvPr id="16" name="object 16"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14" name="object 14"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6899" y="459930"/>
            <a:ext cx="3740150" cy="418465"/>
          </a:xfrm>
          <a:prstGeom prst="rect"/>
        </p:spPr>
        <p:txBody>
          <a:bodyPr wrap="square" lIns="0" tIns="15875" rIns="0" bIns="0" rtlCol="0" vert="horz">
            <a:spAutoFit/>
          </a:bodyPr>
          <a:lstStyle/>
          <a:p>
            <a:pPr marL="12700">
              <a:lnSpc>
                <a:spcPct val="100000"/>
              </a:lnSpc>
              <a:spcBef>
                <a:spcPts val="125"/>
              </a:spcBef>
            </a:pPr>
            <a:r>
              <a:rPr dirty="0" spc="-310">
                <a:latin typeface="PMingLiU"/>
                <a:cs typeface="PMingLiU"/>
              </a:rPr>
              <a:t>ポータブルスキャナー</a:t>
            </a:r>
            <a:r>
              <a:rPr dirty="0" spc="-310"/>
              <a:t>の活</a:t>
            </a:r>
            <a:r>
              <a:rPr dirty="0" spc="-360">
                <a:latin typeface="Meiryo"/>
                <a:cs typeface="Meiryo"/>
              </a:rPr>
              <a:t>⽤</a:t>
            </a:r>
          </a:p>
        </p:txBody>
      </p:sp>
      <p:sp>
        <p:nvSpPr>
          <p:cNvPr id="3" name="object 3" descr=""/>
          <p:cNvSpPr/>
          <p:nvPr/>
        </p:nvSpPr>
        <p:spPr>
          <a:xfrm>
            <a:off x="666749" y="1876425"/>
            <a:ext cx="285750" cy="267970"/>
          </a:xfrm>
          <a:custGeom>
            <a:avLst/>
            <a:gdLst/>
            <a:ahLst/>
            <a:cxnLst/>
            <a:rect l="l" t="t" r="r" b="b"/>
            <a:pathLst>
              <a:path w="285750" h="267969">
                <a:moveTo>
                  <a:pt x="214312" y="267890"/>
                </a:moveTo>
                <a:lnTo>
                  <a:pt x="71437" y="267890"/>
                </a:lnTo>
                <a:lnTo>
                  <a:pt x="71437" y="31253"/>
                </a:lnTo>
                <a:lnTo>
                  <a:pt x="73895" y="19095"/>
                </a:lnTo>
                <a:lnTo>
                  <a:pt x="80597" y="9159"/>
                </a:lnTo>
                <a:lnTo>
                  <a:pt x="90532" y="2458"/>
                </a:lnTo>
                <a:lnTo>
                  <a:pt x="102691" y="0"/>
                </a:lnTo>
                <a:lnTo>
                  <a:pt x="183058" y="0"/>
                </a:lnTo>
                <a:lnTo>
                  <a:pt x="213409" y="26789"/>
                </a:lnTo>
                <a:lnTo>
                  <a:pt x="100235" y="26789"/>
                </a:lnTo>
                <a:lnTo>
                  <a:pt x="98226" y="28798"/>
                </a:lnTo>
                <a:lnTo>
                  <a:pt x="98226" y="53578"/>
                </a:lnTo>
                <a:lnTo>
                  <a:pt x="214312" y="53578"/>
                </a:lnTo>
                <a:lnTo>
                  <a:pt x="214312" y="267890"/>
                </a:lnTo>
                <a:close/>
              </a:path>
              <a:path w="285750" h="267969">
                <a:moveTo>
                  <a:pt x="214312" y="53578"/>
                </a:moveTo>
                <a:lnTo>
                  <a:pt x="187523" y="53578"/>
                </a:lnTo>
                <a:lnTo>
                  <a:pt x="187523" y="28798"/>
                </a:lnTo>
                <a:lnTo>
                  <a:pt x="185514" y="26789"/>
                </a:lnTo>
                <a:lnTo>
                  <a:pt x="213409" y="26789"/>
                </a:lnTo>
                <a:lnTo>
                  <a:pt x="214312" y="31253"/>
                </a:lnTo>
                <a:lnTo>
                  <a:pt x="214312" y="53578"/>
                </a:lnTo>
                <a:close/>
              </a:path>
              <a:path w="285750" h="267969">
                <a:moveTo>
                  <a:pt x="53578" y="267890"/>
                </a:moveTo>
                <a:lnTo>
                  <a:pt x="35718" y="267890"/>
                </a:lnTo>
                <a:lnTo>
                  <a:pt x="21826" y="265080"/>
                </a:lnTo>
                <a:lnTo>
                  <a:pt x="10471" y="257419"/>
                </a:lnTo>
                <a:lnTo>
                  <a:pt x="2810" y="246064"/>
                </a:lnTo>
                <a:lnTo>
                  <a:pt x="0" y="232171"/>
                </a:lnTo>
                <a:lnTo>
                  <a:pt x="0" y="89296"/>
                </a:lnTo>
                <a:lnTo>
                  <a:pt x="2810" y="75404"/>
                </a:lnTo>
                <a:lnTo>
                  <a:pt x="10471" y="64049"/>
                </a:lnTo>
                <a:lnTo>
                  <a:pt x="21826" y="56388"/>
                </a:lnTo>
                <a:lnTo>
                  <a:pt x="35718" y="53578"/>
                </a:lnTo>
                <a:lnTo>
                  <a:pt x="53578" y="53578"/>
                </a:lnTo>
                <a:lnTo>
                  <a:pt x="53578" y="267890"/>
                </a:lnTo>
                <a:close/>
              </a:path>
              <a:path w="285750" h="267969">
                <a:moveTo>
                  <a:pt x="250031" y="267890"/>
                </a:moveTo>
                <a:lnTo>
                  <a:pt x="232171" y="267890"/>
                </a:lnTo>
                <a:lnTo>
                  <a:pt x="232171" y="53578"/>
                </a:lnTo>
                <a:lnTo>
                  <a:pt x="250031" y="53578"/>
                </a:lnTo>
                <a:lnTo>
                  <a:pt x="263923" y="56388"/>
                </a:lnTo>
                <a:lnTo>
                  <a:pt x="275278" y="64049"/>
                </a:lnTo>
                <a:lnTo>
                  <a:pt x="282939" y="75404"/>
                </a:lnTo>
                <a:lnTo>
                  <a:pt x="285750" y="89296"/>
                </a:lnTo>
                <a:lnTo>
                  <a:pt x="285750" y="232171"/>
                </a:lnTo>
                <a:lnTo>
                  <a:pt x="282939" y="246064"/>
                </a:lnTo>
                <a:lnTo>
                  <a:pt x="275278" y="257419"/>
                </a:lnTo>
                <a:lnTo>
                  <a:pt x="263923" y="265080"/>
                </a:lnTo>
                <a:lnTo>
                  <a:pt x="250031" y="267890"/>
                </a:lnTo>
                <a:close/>
              </a:path>
            </a:pathLst>
          </a:custGeom>
          <a:solidFill>
            <a:srgbClr val="000000"/>
          </a:solidFill>
        </p:spPr>
        <p:txBody>
          <a:bodyPr wrap="square" lIns="0" tIns="0" rIns="0" bIns="0" rtlCol="0"/>
          <a:lstStyle/>
          <a:p/>
        </p:txBody>
      </p:sp>
      <p:sp>
        <p:nvSpPr>
          <p:cNvPr id="4" name="object 4" descr=""/>
          <p:cNvSpPr/>
          <p:nvPr/>
        </p:nvSpPr>
        <p:spPr>
          <a:xfrm>
            <a:off x="952499" y="2452687"/>
            <a:ext cx="2133600" cy="0"/>
          </a:xfrm>
          <a:custGeom>
            <a:avLst/>
            <a:gdLst/>
            <a:ahLst/>
            <a:cxnLst/>
            <a:rect l="l" t="t" r="r" b="b"/>
            <a:pathLst>
              <a:path w="2133600" h="0">
                <a:moveTo>
                  <a:pt x="0" y="0"/>
                </a:moveTo>
                <a:lnTo>
                  <a:pt x="2133599" y="0"/>
                </a:lnTo>
              </a:path>
            </a:pathLst>
          </a:custGeom>
          <a:ln w="9524">
            <a:solidFill>
              <a:srgbClr val="0081EC"/>
            </a:solidFill>
            <a:prstDash val="sysDot"/>
          </a:ln>
        </p:spPr>
        <p:txBody>
          <a:bodyPr wrap="square" lIns="0" tIns="0" rIns="0" bIns="0" rtlCol="0"/>
          <a:lstStyle/>
          <a:p/>
        </p:txBody>
      </p:sp>
      <p:sp>
        <p:nvSpPr>
          <p:cNvPr id="5" name="object 5" descr=""/>
          <p:cNvSpPr/>
          <p:nvPr/>
        </p:nvSpPr>
        <p:spPr>
          <a:xfrm>
            <a:off x="683102" y="2694067"/>
            <a:ext cx="217804" cy="288925"/>
          </a:xfrm>
          <a:custGeom>
            <a:avLst/>
            <a:gdLst/>
            <a:ahLst/>
            <a:cxnLst/>
            <a:rect l="l" t="t" r="r" b="b"/>
            <a:pathLst>
              <a:path w="217805" h="288925">
                <a:moveTo>
                  <a:pt x="51345" y="288763"/>
                </a:moveTo>
                <a:lnTo>
                  <a:pt x="37839" y="278941"/>
                </a:lnTo>
                <a:lnTo>
                  <a:pt x="35383" y="270011"/>
                </a:lnTo>
                <a:lnTo>
                  <a:pt x="38676" y="262365"/>
                </a:lnTo>
                <a:lnTo>
                  <a:pt x="81595" y="162241"/>
                </a:lnTo>
                <a:lnTo>
                  <a:pt x="11943" y="162241"/>
                </a:lnTo>
                <a:lnTo>
                  <a:pt x="5246" y="157553"/>
                </a:lnTo>
                <a:lnTo>
                  <a:pt x="0" y="143712"/>
                </a:lnTo>
                <a:lnTo>
                  <a:pt x="2009" y="135842"/>
                </a:lnTo>
                <a:lnTo>
                  <a:pt x="7590" y="130931"/>
                </a:lnTo>
                <a:lnTo>
                  <a:pt x="150465" y="5915"/>
                </a:lnTo>
                <a:lnTo>
                  <a:pt x="156771" y="446"/>
                </a:lnTo>
                <a:lnTo>
                  <a:pt x="165980" y="0"/>
                </a:lnTo>
                <a:lnTo>
                  <a:pt x="179486" y="9822"/>
                </a:lnTo>
                <a:lnTo>
                  <a:pt x="181942" y="18752"/>
                </a:lnTo>
                <a:lnTo>
                  <a:pt x="178649" y="26398"/>
                </a:lnTo>
                <a:lnTo>
                  <a:pt x="135731" y="126578"/>
                </a:lnTo>
                <a:lnTo>
                  <a:pt x="205438" y="126578"/>
                </a:lnTo>
                <a:lnTo>
                  <a:pt x="212080" y="131210"/>
                </a:lnTo>
                <a:lnTo>
                  <a:pt x="217326" y="145051"/>
                </a:lnTo>
                <a:lnTo>
                  <a:pt x="215317" y="152920"/>
                </a:lnTo>
                <a:lnTo>
                  <a:pt x="209736" y="157832"/>
                </a:lnTo>
                <a:lnTo>
                  <a:pt x="66861" y="282847"/>
                </a:lnTo>
                <a:lnTo>
                  <a:pt x="60554" y="288317"/>
                </a:lnTo>
                <a:lnTo>
                  <a:pt x="51345" y="288763"/>
                </a:lnTo>
                <a:close/>
              </a:path>
            </a:pathLst>
          </a:custGeom>
          <a:solidFill>
            <a:srgbClr val="000000"/>
          </a:solidFill>
        </p:spPr>
        <p:txBody>
          <a:bodyPr wrap="square" lIns="0" tIns="0" rIns="0" bIns="0" rtlCol="0"/>
          <a:lstStyle/>
          <a:p/>
        </p:txBody>
      </p:sp>
      <p:sp>
        <p:nvSpPr>
          <p:cNvPr id="6" name="object 6" descr=""/>
          <p:cNvSpPr/>
          <p:nvPr/>
        </p:nvSpPr>
        <p:spPr>
          <a:xfrm>
            <a:off x="2581274" y="3271837"/>
            <a:ext cx="2133600" cy="0"/>
          </a:xfrm>
          <a:custGeom>
            <a:avLst/>
            <a:gdLst/>
            <a:ahLst/>
            <a:cxnLst/>
            <a:rect l="l" t="t" r="r" b="b"/>
            <a:pathLst>
              <a:path w="2133600" h="0">
                <a:moveTo>
                  <a:pt x="0" y="0"/>
                </a:moveTo>
                <a:lnTo>
                  <a:pt x="2133599" y="0"/>
                </a:lnTo>
              </a:path>
            </a:pathLst>
          </a:custGeom>
          <a:ln w="9524">
            <a:solidFill>
              <a:srgbClr val="0081EC"/>
            </a:solidFill>
            <a:prstDash val="sysDot"/>
          </a:ln>
        </p:spPr>
        <p:txBody>
          <a:bodyPr wrap="square" lIns="0" tIns="0" rIns="0" bIns="0" rtlCol="0"/>
          <a:lstStyle/>
          <a:p/>
        </p:txBody>
      </p:sp>
      <p:sp>
        <p:nvSpPr>
          <p:cNvPr id="7" name="object 7" descr=""/>
          <p:cNvSpPr/>
          <p:nvPr/>
        </p:nvSpPr>
        <p:spPr>
          <a:xfrm>
            <a:off x="666749" y="3505200"/>
            <a:ext cx="214629" cy="285750"/>
          </a:xfrm>
          <a:custGeom>
            <a:avLst/>
            <a:gdLst/>
            <a:ahLst/>
            <a:cxnLst/>
            <a:rect l="l" t="t" r="r" b="b"/>
            <a:pathLst>
              <a:path w="214630" h="285750">
                <a:moveTo>
                  <a:pt x="80367" y="285750"/>
                </a:moveTo>
                <a:lnTo>
                  <a:pt x="26789" y="285750"/>
                </a:lnTo>
                <a:lnTo>
                  <a:pt x="16363" y="283644"/>
                </a:lnTo>
                <a:lnTo>
                  <a:pt x="7848" y="277901"/>
                </a:lnTo>
                <a:lnTo>
                  <a:pt x="2105" y="269386"/>
                </a:lnTo>
                <a:lnTo>
                  <a:pt x="0" y="258960"/>
                </a:lnTo>
                <a:lnTo>
                  <a:pt x="0" y="26789"/>
                </a:lnTo>
                <a:lnTo>
                  <a:pt x="2105" y="16363"/>
                </a:lnTo>
                <a:lnTo>
                  <a:pt x="7848" y="7848"/>
                </a:lnTo>
                <a:lnTo>
                  <a:pt x="16363" y="2105"/>
                </a:lnTo>
                <a:lnTo>
                  <a:pt x="26789" y="0"/>
                </a:lnTo>
                <a:lnTo>
                  <a:pt x="187523" y="0"/>
                </a:lnTo>
                <a:lnTo>
                  <a:pt x="197948" y="2105"/>
                </a:lnTo>
                <a:lnTo>
                  <a:pt x="206464" y="7848"/>
                </a:lnTo>
                <a:lnTo>
                  <a:pt x="212206" y="16363"/>
                </a:lnTo>
                <a:lnTo>
                  <a:pt x="214312" y="26789"/>
                </a:lnTo>
                <a:lnTo>
                  <a:pt x="214312" y="53578"/>
                </a:lnTo>
                <a:lnTo>
                  <a:pt x="39737" y="53578"/>
                </a:lnTo>
                <a:lnTo>
                  <a:pt x="35718" y="57596"/>
                </a:lnTo>
                <a:lnTo>
                  <a:pt x="35718" y="85278"/>
                </a:lnTo>
                <a:lnTo>
                  <a:pt x="39737" y="89296"/>
                </a:lnTo>
                <a:lnTo>
                  <a:pt x="214312" y="89296"/>
                </a:lnTo>
                <a:lnTo>
                  <a:pt x="214312" y="125015"/>
                </a:lnTo>
                <a:lnTo>
                  <a:pt x="39737" y="125015"/>
                </a:lnTo>
                <a:lnTo>
                  <a:pt x="35718" y="129033"/>
                </a:lnTo>
                <a:lnTo>
                  <a:pt x="35718" y="156716"/>
                </a:lnTo>
                <a:lnTo>
                  <a:pt x="39737" y="160734"/>
                </a:lnTo>
                <a:lnTo>
                  <a:pt x="214312" y="160734"/>
                </a:lnTo>
                <a:lnTo>
                  <a:pt x="214312" y="214312"/>
                </a:lnTo>
                <a:lnTo>
                  <a:pt x="107156" y="214312"/>
                </a:lnTo>
                <a:lnTo>
                  <a:pt x="96731" y="216418"/>
                </a:lnTo>
                <a:lnTo>
                  <a:pt x="88215" y="222160"/>
                </a:lnTo>
                <a:lnTo>
                  <a:pt x="82473" y="230676"/>
                </a:lnTo>
                <a:lnTo>
                  <a:pt x="80367" y="241101"/>
                </a:lnTo>
                <a:lnTo>
                  <a:pt x="80367" y="285750"/>
                </a:lnTo>
                <a:close/>
              </a:path>
              <a:path w="214630" h="285750">
                <a:moveTo>
                  <a:pt x="93315" y="89296"/>
                </a:moveTo>
                <a:lnTo>
                  <a:pt x="67419" y="89296"/>
                </a:lnTo>
                <a:lnTo>
                  <a:pt x="71437" y="85278"/>
                </a:lnTo>
                <a:lnTo>
                  <a:pt x="71437" y="57596"/>
                </a:lnTo>
                <a:lnTo>
                  <a:pt x="67419" y="53578"/>
                </a:lnTo>
                <a:lnTo>
                  <a:pt x="93315" y="53578"/>
                </a:lnTo>
                <a:lnTo>
                  <a:pt x="89296" y="57596"/>
                </a:lnTo>
                <a:lnTo>
                  <a:pt x="89296" y="85278"/>
                </a:lnTo>
                <a:lnTo>
                  <a:pt x="93315" y="89296"/>
                </a:lnTo>
                <a:close/>
              </a:path>
              <a:path w="214630" h="285750">
                <a:moveTo>
                  <a:pt x="146893" y="89296"/>
                </a:moveTo>
                <a:lnTo>
                  <a:pt x="120997" y="89296"/>
                </a:lnTo>
                <a:lnTo>
                  <a:pt x="125015" y="85278"/>
                </a:lnTo>
                <a:lnTo>
                  <a:pt x="125015" y="57596"/>
                </a:lnTo>
                <a:lnTo>
                  <a:pt x="120997" y="53578"/>
                </a:lnTo>
                <a:lnTo>
                  <a:pt x="146893" y="53578"/>
                </a:lnTo>
                <a:lnTo>
                  <a:pt x="142875" y="57596"/>
                </a:lnTo>
                <a:lnTo>
                  <a:pt x="142875" y="85278"/>
                </a:lnTo>
                <a:lnTo>
                  <a:pt x="146893" y="89296"/>
                </a:lnTo>
                <a:close/>
              </a:path>
              <a:path w="214630" h="285750">
                <a:moveTo>
                  <a:pt x="214312" y="89296"/>
                </a:moveTo>
                <a:lnTo>
                  <a:pt x="174575" y="89296"/>
                </a:lnTo>
                <a:lnTo>
                  <a:pt x="178593" y="85278"/>
                </a:lnTo>
                <a:lnTo>
                  <a:pt x="178593" y="57596"/>
                </a:lnTo>
                <a:lnTo>
                  <a:pt x="174575" y="53578"/>
                </a:lnTo>
                <a:lnTo>
                  <a:pt x="214312" y="53578"/>
                </a:lnTo>
                <a:lnTo>
                  <a:pt x="214312" y="89296"/>
                </a:lnTo>
                <a:close/>
              </a:path>
              <a:path w="214630" h="285750">
                <a:moveTo>
                  <a:pt x="93315" y="160734"/>
                </a:moveTo>
                <a:lnTo>
                  <a:pt x="67419" y="160734"/>
                </a:lnTo>
                <a:lnTo>
                  <a:pt x="71437" y="156716"/>
                </a:lnTo>
                <a:lnTo>
                  <a:pt x="71437" y="129033"/>
                </a:lnTo>
                <a:lnTo>
                  <a:pt x="67419" y="125015"/>
                </a:lnTo>
                <a:lnTo>
                  <a:pt x="93315" y="125015"/>
                </a:lnTo>
                <a:lnTo>
                  <a:pt x="89296" y="129033"/>
                </a:lnTo>
                <a:lnTo>
                  <a:pt x="89296" y="156716"/>
                </a:lnTo>
                <a:lnTo>
                  <a:pt x="93315" y="160734"/>
                </a:lnTo>
                <a:close/>
              </a:path>
              <a:path w="214630" h="285750">
                <a:moveTo>
                  <a:pt x="146893" y="160734"/>
                </a:moveTo>
                <a:lnTo>
                  <a:pt x="120997" y="160734"/>
                </a:lnTo>
                <a:lnTo>
                  <a:pt x="125015" y="156716"/>
                </a:lnTo>
                <a:lnTo>
                  <a:pt x="125015" y="129033"/>
                </a:lnTo>
                <a:lnTo>
                  <a:pt x="120997" y="125015"/>
                </a:lnTo>
                <a:lnTo>
                  <a:pt x="146893" y="125015"/>
                </a:lnTo>
                <a:lnTo>
                  <a:pt x="142875" y="129033"/>
                </a:lnTo>
                <a:lnTo>
                  <a:pt x="142875" y="156716"/>
                </a:lnTo>
                <a:lnTo>
                  <a:pt x="146893" y="160734"/>
                </a:lnTo>
                <a:close/>
              </a:path>
              <a:path w="214630" h="285750">
                <a:moveTo>
                  <a:pt x="214312" y="160734"/>
                </a:moveTo>
                <a:lnTo>
                  <a:pt x="174575" y="160734"/>
                </a:lnTo>
                <a:lnTo>
                  <a:pt x="178593" y="156716"/>
                </a:lnTo>
                <a:lnTo>
                  <a:pt x="178593" y="129033"/>
                </a:lnTo>
                <a:lnTo>
                  <a:pt x="174575" y="125015"/>
                </a:lnTo>
                <a:lnTo>
                  <a:pt x="214312" y="125015"/>
                </a:lnTo>
                <a:lnTo>
                  <a:pt x="214312" y="160734"/>
                </a:lnTo>
                <a:close/>
              </a:path>
              <a:path w="214630" h="285750">
                <a:moveTo>
                  <a:pt x="187523" y="285750"/>
                </a:moveTo>
                <a:lnTo>
                  <a:pt x="133945" y="285750"/>
                </a:lnTo>
                <a:lnTo>
                  <a:pt x="133945" y="241101"/>
                </a:lnTo>
                <a:lnTo>
                  <a:pt x="131839" y="230676"/>
                </a:lnTo>
                <a:lnTo>
                  <a:pt x="126096" y="222160"/>
                </a:lnTo>
                <a:lnTo>
                  <a:pt x="117581" y="216418"/>
                </a:lnTo>
                <a:lnTo>
                  <a:pt x="107156" y="214312"/>
                </a:lnTo>
                <a:lnTo>
                  <a:pt x="214312" y="214312"/>
                </a:lnTo>
                <a:lnTo>
                  <a:pt x="214312" y="258960"/>
                </a:lnTo>
                <a:lnTo>
                  <a:pt x="212206" y="269386"/>
                </a:lnTo>
                <a:lnTo>
                  <a:pt x="206464" y="277901"/>
                </a:lnTo>
                <a:lnTo>
                  <a:pt x="197948" y="283644"/>
                </a:lnTo>
                <a:lnTo>
                  <a:pt x="187523" y="285750"/>
                </a:lnTo>
                <a:close/>
              </a:path>
            </a:pathLst>
          </a:custGeom>
          <a:solidFill>
            <a:srgbClr val="000000"/>
          </a:solidFill>
        </p:spPr>
        <p:txBody>
          <a:bodyPr wrap="square" lIns="0" tIns="0" rIns="0" bIns="0" rtlCol="0"/>
          <a:lstStyle/>
          <a:p/>
        </p:txBody>
      </p:sp>
      <p:sp>
        <p:nvSpPr>
          <p:cNvPr id="8" name="object 8" descr=""/>
          <p:cNvSpPr/>
          <p:nvPr/>
        </p:nvSpPr>
        <p:spPr>
          <a:xfrm>
            <a:off x="885824" y="4081462"/>
            <a:ext cx="1962150" cy="0"/>
          </a:xfrm>
          <a:custGeom>
            <a:avLst/>
            <a:gdLst/>
            <a:ahLst/>
            <a:cxnLst/>
            <a:rect l="l" t="t" r="r" b="b"/>
            <a:pathLst>
              <a:path w="1962150" h="0">
                <a:moveTo>
                  <a:pt x="0" y="0"/>
                </a:moveTo>
                <a:lnTo>
                  <a:pt x="1962149" y="0"/>
                </a:lnTo>
              </a:path>
            </a:pathLst>
          </a:custGeom>
          <a:ln w="9524">
            <a:solidFill>
              <a:srgbClr val="0081EC"/>
            </a:solidFill>
            <a:prstDash val="sysDot"/>
          </a:ln>
        </p:spPr>
        <p:txBody>
          <a:bodyPr wrap="square" lIns="0" tIns="0" rIns="0" bIns="0" rtlCol="0"/>
          <a:lstStyle/>
          <a:p/>
        </p:txBody>
      </p:sp>
      <p:sp>
        <p:nvSpPr>
          <p:cNvPr id="9" name="object 9" descr=""/>
          <p:cNvSpPr/>
          <p:nvPr/>
        </p:nvSpPr>
        <p:spPr>
          <a:xfrm>
            <a:off x="4210049" y="4081462"/>
            <a:ext cx="1371600" cy="0"/>
          </a:xfrm>
          <a:custGeom>
            <a:avLst/>
            <a:gdLst/>
            <a:ahLst/>
            <a:cxnLst/>
            <a:rect l="l" t="t" r="r" b="b"/>
            <a:pathLst>
              <a:path w="1371600" h="0">
                <a:moveTo>
                  <a:pt x="0" y="0"/>
                </a:moveTo>
                <a:lnTo>
                  <a:pt x="1371599" y="0"/>
                </a:lnTo>
              </a:path>
            </a:pathLst>
          </a:custGeom>
          <a:ln w="9524">
            <a:solidFill>
              <a:srgbClr val="0081EC"/>
            </a:solidFill>
            <a:prstDash val="sysDot"/>
          </a:ln>
        </p:spPr>
        <p:txBody>
          <a:bodyPr wrap="square" lIns="0" tIns="0" rIns="0" bIns="0" rtlCol="0"/>
          <a:lstStyle/>
          <a:p/>
        </p:txBody>
      </p:sp>
      <p:sp>
        <p:nvSpPr>
          <p:cNvPr id="10" name="object 10" descr=""/>
          <p:cNvSpPr txBox="1"/>
          <p:nvPr/>
        </p:nvSpPr>
        <p:spPr>
          <a:xfrm>
            <a:off x="768349" y="1308771"/>
            <a:ext cx="9689465" cy="2777490"/>
          </a:xfrm>
          <a:prstGeom prst="rect">
            <a:avLst/>
          </a:prstGeom>
        </p:spPr>
        <p:txBody>
          <a:bodyPr wrap="square" lIns="0" tIns="12065" rIns="0" bIns="0" rtlCol="0" vert="horz">
            <a:spAutoFit/>
          </a:bodyPr>
          <a:lstStyle/>
          <a:p>
            <a:pPr marL="12700">
              <a:lnSpc>
                <a:spcPct val="100000"/>
              </a:lnSpc>
              <a:spcBef>
                <a:spcPts val="95"/>
              </a:spcBef>
            </a:pPr>
            <a:r>
              <a:rPr dirty="0" sz="1550" spc="-210" i="1">
                <a:solidFill>
                  <a:srgbClr val="4A5462"/>
                </a:solidFill>
                <a:latin typeface="Meiryo"/>
                <a:cs typeface="Meiryo"/>
              </a:rPr>
              <a:t>現場事務所での利⽤に最適な</a:t>
            </a:r>
            <a:r>
              <a:rPr dirty="0" sz="1600" spc="-260" i="1">
                <a:solidFill>
                  <a:srgbClr val="4A5462"/>
                </a:solidFill>
                <a:latin typeface="Meiryo"/>
                <a:cs typeface="Meiryo"/>
              </a:rPr>
              <a:t>コンパクトで持ち運び可能なスキャナー</a:t>
            </a:r>
            <a:r>
              <a:rPr dirty="0" sz="1550" spc="-130" i="1">
                <a:solidFill>
                  <a:srgbClr val="4A5462"/>
                </a:solidFill>
                <a:latin typeface="Meiryo"/>
                <a:cs typeface="Meiryo"/>
              </a:rPr>
              <a:t>です</a:t>
            </a:r>
            <a:endParaRPr sz="1550">
              <a:latin typeface="Meiryo"/>
              <a:cs typeface="Meiryo"/>
            </a:endParaRPr>
          </a:p>
          <a:p>
            <a:pPr marL="184150">
              <a:lnSpc>
                <a:spcPct val="100000"/>
              </a:lnSpc>
              <a:spcBef>
                <a:spcPts val="2355"/>
              </a:spcBef>
            </a:pPr>
            <a:r>
              <a:rPr dirty="0" sz="2050" spc="-310">
                <a:latin typeface="PMingLiU"/>
                <a:cs typeface="PMingLiU"/>
              </a:rPr>
              <a:t>コンパクト</a:t>
            </a:r>
            <a:r>
              <a:rPr dirty="0" sz="2050" spc="-315">
                <a:latin typeface="SimSun"/>
                <a:cs typeface="SimSun"/>
              </a:rPr>
              <a:t>で持ち運びやすい</a:t>
            </a:r>
            <a:endParaRPr sz="2050">
              <a:latin typeface="SimSun"/>
              <a:cs typeface="SimSun"/>
            </a:endParaRPr>
          </a:p>
          <a:p>
            <a:pPr marL="184150">
              <a:lnSpc>
                <a:spcPct val="100000"/>
              </a:lnSpc>
              <a:spcBef>
                <a:spcPts val="489"/>
              </a:spcBef>
            </a:pPr>
            <a:r>
              <a:rPr dirty="0" sz="1350" spc="-165">
                <a:solidFill>
                  <a:srgbClr val="0066BA"/>
                </a:solidFill>
                <a:latin typeface="SimSun"/>
                <a:cs typeface="SimSun"/>
              </a:rPr>
              <a:t>据え置き不要のコンパクト設計</a:t>
            </a:r>
            <a:r>
              <a:rPr dirty="0" sz="1350" spc="-180">
                <a:latin typeface="SimSun"/>
                <a:cs typeface="SimSun"/>
              </a:rPr>
              <a:t>で、現場事務所や外出</a:t>
            </a:r>
            <a:r>
              <a:rPr dirty="0" sz="1350" spc="-165">
                <a:latin typeface="Meiryo"/>
                <a:cs typeface="Meiryo"/>
              </a:rPr>
              <a:t>先</a:t>
            </a:r>
            <a:r>
              <a:rPr dirty="0" sz="1350" spc="-165">
                <a:latin typeface="SimSun"/>
                <a:cs typeface="SimSun"/>
              </a:rPr>
              <a:t>での利</a:t>
            </a:r>
            <a:r>
              <a:rPr dirty="0" sz="1350" spc="-165">
                <a:latin typeface="Meiryo"/>
                <a:cs typeface="Meiryo"/>
              </a:rPr>
              <a:t>⽤</a:t>
            </a:r>
            <a:r>
              <a:rPr dirty="0" sz="1350" spc="-170">
                <a:latin typeface="SimSun"/>
                <a:cs typeface="SimSun"/>
              </a:rPr>
              <a:t>に最適。場所を選ばず必要な場所で迅速にスキャン作業が可能です。</a:t>
            </a:r>
            <a:endParaRPr sz="1350">
              <a:latin typeface="SimSun"/>
              <a:cs typeface="SimSun"/>
            </a:endParaRPr>
          </a:p>
          <a:p>
            <a:pPr>
              <a:lnSpc>
                <a:spcPct val="100000"/>
              </a:lnSpc>
              <a:spcBef>
                <a:spcPts val="315"/>
              </a:spcBef>
            </a:pPr>
            <a:endParaRPr sz="1200">
              <a:latin typeface="SimSun"/>
              <a:cs typeface="SimSun"/>
            </a:endParaRPr>
          </a:p>
          <a:p>
            <a:pPr marL="147955">
              <a:lnSpc>
                <a:spcPct val="100000"/>
              </a:lnSpc>
              <a:spcBef>
                <a:spcPts val="5"/>
              </a:spcBef>
            </a:pPr>
            <a:r>
              <a:rPr dirty="0" sz="2050" spc="-325">
                <a:latin typeface="PMingLiU"/>
                <a:cs typeface="PMingLiU"/>
              </a:rPr>
              <a:t>クイックスタート‧</a:t>
            </a:r>
            <a:r>
              <a:rPr dirty="0" sz="2050" spc="-315">
                <a:latin typeface="SimSun"/>
                <a:cs typeface="SimSun"/>
              </a:rPr>
              <a:t>簡単操作</a:t>
            </a:r>
            <a:endParaRPr sz="2050">
              <a:latin typeface="SimSun"/>
              <a:cs typeface="SimSun"/>
            </a:endParaRPr>
          </a:p>
          <a:p>
            <a:pPr marL="147955">
              <a:lnSpc>
                <a:spcPct val="100000"/>
              </a:lnSpc>
              <a:spcBef>
                <a:spcPts val="489"/>
              </a:spcBef>
            </a:pPr>
            <a:r>
              <a:rPr dirty="0" sz="1350" spc="-165">
                <a:latin typeface="SimSun"/>
                <a:cs typeface="SimSun"/>
              </a:rPr>
              <a:t>準備に時</a:t>
            </a:r>
            <a:r>
              <a:rPr dirty="0" sz="1350" spc="-165">
                <a:latin typeface="Meiryo"/>
                <a:cs typeface="Meiryo"/>
              </a:rPr>
              <a:t>間</a:t>
            </a:r>
            <a:r>
              <a:rPr dirty="0" sz="1350" spc="-190">
                <a:latin typeface="SimSun"/>
                <a:cs typeface="SimSun"/>
              </a:rPr>
              <a:t>がかからず、</a:t>
            </a:r>
            <a:r>
              <a:rPr dirty="0" sz="1350" spc="-170">
                <a:solidFill>
                  <a:srgbClr val="0066BA"/>
                </a:solidFill>
                <a:latin typeface="SimSun"/>
                <a:cs typeface="SimSun"/>
              </a:rPr>
              <a:t>必要な時にすぐに使える</a:t>
            </a:r>
            <a:r>
              <a:rPr dirty="0" sz="1350" spc="-165">
                <a:solidFill>
                  <a:srgbClr val="0066BA"/>
                </a:solidFill>
                <a:latin typeface="Meiryo"/>
                <a:cs typeface="Meiryo"/>
              </a:rPr>
              <a:t>⼿</a:t>
            </a:r>
            <a:r>
              <a:rPr dirty="0" sz="1350" spc="-165">
                <a:solidFill>
                  <a:srgbClr val="0066BA"/>
                </a:solidFill>
                <a:latin typeface="SimSun"/>
                <a:cs typeface="SimSun"/>
              </a:rPr>
              <a:t>軽さ</a:t>
            </a:r>
            <a:r>
              <a:rPr dirty="0" sz="1350" spc="-165">
                <a:latin typeface="SimSun"/>
                <a:cs typeface="SimSun"/>
              </a:rPr>
              <a:t>が特徴。専</a:t>
            </a:r>
            <a:r>
              <a:rPr dirty="0" sz="1350" spc="-165">
                <a:latin typeface="Meiryo"/>
                <a:cs typeface="Meiryo"/>
              </a:rPr>
              <a:t>⾨</a:t>
            </a:r>
            <a:r>
              <a:rPr dirty="0" sz="1350" spc="-204">
                <a:latin typeface="SimSun"/>
                <a:cs typeface="SimSun"/>
              </a:rPr>
              <a:t>知識がなくても簡単に操作できるシンプルな設計になっています。</a:t>
            </a:r>
            <a:endParaRPr sz="1350">
              <a:latin typeface="SimSun"/>
              <a:cs typeface="SimSun"/>
            </a:endParaRPr>
          </a:p>
          <a:p>
            <a:pPr>
              <a:lnSpc>
                <a:spcPct val="100000"/>
              </a:lnSpc>
              <a:spcBef>
                <a:spcPts val="240"/>
              </a:spcBef>
            </a:pPr>
            <a:endParaRPr sz="1200">
              <a:latin typeface="SimSun"/>
              <a:cs typeface="SimSun"/>
            </a:endParaRPr>
          </a:p>
          <a:p>
            <a:pPr marL="112395">
              <a:lnSpc>
                <a:spcPct val="100000"/>
              </a:lnSpc>
              <a:spcBef>
                <a:spcPts val="5"/>
              </a:spcBef>
            </a:pPr>
            <a:r>
              <a:rPr dirty="0" sz="2050" spc="-310">
                <a:latin typeface="Meiryo"/>
                <a:cs typeface="Meiryo"/>
              </a:rPr>
              <a:t>⼩</a:t>
            </a:r>
            <a:r>
              <a:rPr dirty="0" sz="2050" spc="-310">
                <a:latin typeface="SimSun"/>
                <a:cs typeface="SimSun"/>
              </a:rPr>
              <a:t>規模</a:t>
            </a:r>
            <a:r>
              <a:rPr dirty="0" sz="2050" spc="-325">
                <a:latin typeface="PMingLiU"/>
                <a:cs typeface="PMingLiU"/>
              </a:rPr>
              <a:t>オフィス</a:t>
            </a:r>
            <a:r>
              <a:rPr dirty="0" sz="2050" spc="-315">
                <a:latin typeface="SimSun"/>
                <a:cs typeface="SimSun"/>
              </a:rPr>
              <a:t>に最適</a:t>
            </a:r>
            <a:endParaRPr sz="2050">
              <a:latin typeface="SimSun"/>
              <a:cs typeface="SimSun"/>
            </a:endParaRPr>
          </a:p>
          <a:p>
            <a:pPr marL="112395">
              <a:lnSpc>
                <a:spcPct val="100000"/>
              </a:lnSpc>
              <a:spcBef>
                <a:spcPts val="489"/>
              </a:spcBef>
            </a:pPr>
            <a:r>
              <a:rPr dirty="0" sz="1350" spc="-229">
                <a:solidFill>
                  <a:srgbClr val="0066BA"/>
                </a:solidFill>
                <a:latin typeface="SimSun"/>
                <a:cs typeface="SimSun"/>
              </a:rPr>
              <a:t>設置スペースが限ら れた環境</a:t>
            </a:r>
            <a:r>
              <a:rPr dirty="0" sz="1350" spc="-165">
                <a:latin typeface="SimSun"/>
                <a:cs typeface="SimSun"/>
              </a:rPr>
              <a:t>でも導</a:t>
            </a:r>
            <a:r>
              <a:rPr dirty="0" sz="1350" spc="-165">
                <a:latin typeface="Meiryo"/>
                <a:cs typeface="Meiryo"/>
              </a:rPr>
              <a:t>⼊</a:t>
            </a:r>
            <a:r>
              <a:rPr dirty="0" sz="1350" spc="-175">
                <a:latin typeface="SimSun"/>
                <a:cs typeface="SimSun"/>
              </a:rPr>
              <a:t>しやすく、</a:t>
            </a:r>
            <a:r>
              <a:rPr dirty="0" sz="1350" spc="-165">
                <a:solidFill>
                  <a:srgbClr val="0066BA"/>
                </a:solidFill>
                <a:latin typeface="SimSun"/>
                <a:cs typeface="SimSun"/>
              </a:rPr>
              <a:t>低コストで運</a:t>
            </a:r>
            <a:r>
              <a:rPr dirty="0" sz="1350" spc="-165">
                <a:solidFill>
                  <a:srgbClr val="0066BA"/>
                </a:solidFill>
                <a:latin typeface="Meiryo"/>
                <a:cs typeface="Meiryo"/>
              </a:rPr>
              <a:t>⽤</a:t>
            </a:r>
            <a:r>
              <a:rPr dirty="0" sz="1350" spc="-165">
                <a:solidFill>
                  <a:srgbClr val="0066BA"/>
                </a:solidFill>
                <a:latin typeface="SimSun"/>
                <a:cs typeface="SimSun"/>
              </a:rPr>
              <a:t>可能</a:t>
            </a:r>
            <a:r>
              <a:rPr dirty="0" sz="1350" spc="-165">
                <a:latin typeface="SimSun"/>
                <a:cs typeface="SimSun"/>
              </a:rPr>
              <a:t>。少量の計量票を効率的に電</a:t>
            </a:r>
            <a:r>
              <a:rPr dirty="0" sz="1350" spc="-165">
                <a:latin typeface="Meiryo"/>
                <a:cs typeface="Meiryo"/>
              </a:rPr>
              <a:t>⼦</a:t>
            </a:r>
            <a:r>
              <a:rPr dirty="0" sz="1350" spc="-180">
                <a:latin typeface="SimSun"/>
                <a:cs typeface="SimSun"/>
              </a:rPr>
              <a:t>化するのに最適なソリューションです。</a:t>
            </a:r>
            <a:endParaRPr sz="1350">
              <a:latin typeface="SimSun"/>
              <a:cs typeface="SimSun"/>
            </a:endParaRPr>
          </a:p>
        </p:txBody>
      </p:sp>
      <p:sp>
        <p:nvSpPr>
          <p:cNvPr id="12" name="object 12" descr=""/>
          <p:cNvSpPr txBox="1"/>
          <p:nvPr/>
        </p:nvSpPr>
        <p:spPr>
          <a:xfrm>
            <a:off x="273050" y="6416332"/>
            <a:ext cx="1587500" cy="179070"/>
          </a:xfrm>
          <a:prstGeom prst="rect">
            <a:avLst/>
          </a:prstGeom>
        </p:spPr>
        <p:txBody>
          <a:bodyPr wrap="square" lIns="0" tIns="3175" rIns="0" bIns="0" rtlCol="0" vert="horz">
            <a:spAutoFit/>
          </a:bodyPr>
          <a:lstStyle/>
          <a:p>
            <a:pPr marL="12700">
              <a:lnSpc>
                <a:spcPct val="100000"/>
              </a:lnSpc>
              <a:spcBef>
                <a:spcPts val="25"/>
              </a:spcBef>
            </a:pPr>
            <a:r>
              <a:rPr dirty="0" sz="1050">
                <a:solidFill>
                  <a:srgbClr val="64738B"/>
                </a:solidFill>
                <a:latin typeface="Liberation Sans"/>
                <a:cs typeface="Liberation Sans"/>
                <a:hlinkClick r:id="rId2"/>
              </a:rPr>
              <a:t>kurojica.com/ai-</a:t>
            </a:r>
            <a:r>
              <a:rPr dirty="0" sz="1050" spc="-10">
                <a:solidFill>
                  <a:srgbClr val="64738B"/>
                </a:solidFill>
                <a:latin typeface="Liberation Sans"/>
                <a:cs typeface="Liberation Sans"/>
                <a:hlinkClick r:id="rId2"/>
              </a:rPr>
              <a:t>document</a:t>
            </a:r>
            <a:endParaRPr sz="1050">
              <a:latin typeface="Liberation Sans"/>
              <a:cs typeface="Liberation Sans"/>
            </a:endParaRPr>
          </a:p>
        </p:txBody>
      </p:sp>
      <p:sp>
        <p:nvSpPr>
          <p:cNvPr id="13" name="object 13" descr=""/>
          <p:cNvSpPr txBox="1">
            <a:spLocks noGrp="1"/>
          </p:cNvSpPr>
          <p:nvPr>
            <p:ph type="sldNum" idx="7" sz="quarter"/>
          </p:nvPr>
        </p:nvSpPr>
        <p:spPr>
          <a:prstGeom prst="rect"/>
        </p:spPr>
        <p:txBody>
          <a:bodyPr wrap="square" lIns="0" tIns="6350" rIns="0" bIns="0" rtlCol="0" vert="horz">
            <a:spAutoFit/>
          </a:bodyPr>
          <a:lstStyle/>
          <a:p>
            <a:pPr marL="12700">
              <a:lnSpc>
                <a:spcPct val="100000"/>
              </a:lnSpc>
              <a:spcBef>
                <a:spcPts val="50"/>
              </a:spcBef>
            </a:pPr>
            <a:fld id="{81D60167-4931-47E6-BA6A-407CBD079E47}" type="slidenum">
              <a:rPr dirty="0" spc="-25"/>
              <a:t>13</a:t>
            </a:fld>
          </a:p>
        </p:txBody>
      </p:sp>
      <p:sp>
        <p:nvSpPr>
          <p:cNvPr id="11" name="object 11" descr=""/>
          <p:cNvSpPr txBox="1"/>
          <p:nvPr/>
        </p:nvSpPr>
        <p:spPr>
          <a:xfrm>
            <a:off x="10499625" y="212699"/>
            <a:ext cx="1419860" cy="235585"/>
          </a:xfrm>
          <a:prstGeom prst="rect">
            <a:avLst/>
          </a:prstGeom>
        </p:spPr>
        <p:txBody>
          <a:bodyPr wrap="square" lIns="0" tIns="15875" rIns="0" bIns="0" rtlCol="0" vert="horz">
            <a:spAutoFit/>
          </a:bodyPr>
          <a:lstStyle/>
          <a:p>
            <a:pPr marL="12700">
              <a:lnSpc>
                <a:spcPct val="100000"/>
              </a:lnSpc>
              <a:spcBef>
                <a:spcPts val="125"/>
              </a:spcBef>
            </a:pPr>
            <a:r>
              <a:rPr dirty="0" sz="1350" spc="-170">
                <a:solidFill>
                  <a:srgbClr val="64738B"/>
                </a:solidFill>
                <a:latin typeface="SimSun"/>
                <a:cs typeface="SimSun"/>
              </a:rPr>
              <a:t>クロジカ</a:t>
            </a:r>
            <a:r>
              <a:rPr dirty="0" sz="1200" b="1">
                <a:solidFill>
                  <a:srgbClr val="64738B"/>
                </a:solidFill>
                <a:latin typeface="DejaVu Sans"/>
                <a:cs typeface="DejaVu Sans"/>
              </a:rPr>
              <a:t>AI</a:t>
            </a:r>
            <a:r>
              <a:rPr dirty="0" sz="1350" spc="-140">
                <a:solidFill>
                  <a:srgbClr val="64738B"/>
                </a:solidFill>
                <a:latin typeface="SimSun"/>
                <a:cs typeface="SimSun"/>
              </a:rPr>
              <a:t>書類管理</a:t>
            </a:r>
            <a:endParaRPr sz="1350">
              <a:latin typeface="SimSun"/>
              <a:cs typeface="SimSu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2025-07-28T11:57:08Z</dcterms:created>
  <dcterms:modified xsi:type="dcterms:W3CDTF">2025-07-28T11:57:08Z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2025-07-28T00:00:00Z</vt:filetime>
  </property>
  <property fmtid="{D5CDD505-2E9C-101B-9397-08002B2CF9AE}" pid="3" name="Producer">
    <vt:lpwstr>pypdf</vt:lpwstr>
  </property>
  <property fmtid="{D5CDD505-2E9C-101B-9397-08002B2CF9AE}" pid="4" name="LastSaved">
    <vt:filetime>2025-07-28T00:00:00Z</vt:filetime>
  </property>
</Properties>
</file>