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7142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6857999"/>
                </a:lnTo>
                <a:close/>
              </a:path>
            </a:pathLst>
          </a:custGeom>
          <a:solidFill>
            <a:srgbClr val="F5F9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1999" y="6857999"/>
                </a:moveTo>
                <a:lnTo>
                  <a:pt x="0" y="6857999"/>
                </a:lnTo>
                <a:lnTo>
                  <a:pt x="0" y="0"/>
                </a:lnTo>
                <a:lnTo>
                  <a:pt x="12191999" y="0"/>
                </a:lnTo>
                <a:lnTo>
                  <a:pt x="12191999" y="6857999"/>
                </a:lnTo>
                <a:close/>
              </a:path>
            </a:pathLst>
          </a:custGeom>
          <a:solidFill>
            <a:srgbClr val="F5F9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899" y="688530"/>
            <a:ext cx="5726430" cy="418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399" y="1580980"/>
            <a:ext cx="10806430" cy="3686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719122" y="6413184"/>
            <a:ext cx="238125" cy="185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kurojica.com/ai-document/" TargetMode="Externa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.png"/><Relationship Id="rId4" Type="http://schemas.openxmlformats.org/officeDocument/2006/relationships/hyperlink" Target="https://kurojica.com/ai-document/" TargetMode="Externa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hyperlink" Target="https://kurojica.com/ai-document/" TargetMode="Externa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hyperlink" Target="https://kurojica.com/ai-document" TargetMode="External"/><Relationship Id="rId5" Type="http://schemas.openxmlformats.org/officeDocument/2006/relationships/image" Target="../media/image19.png"/><Relationship Id="rId6" Type="http://schemas.openxmlformats.org/officeDocument/2006/relationships/hyperlink" Target="https://kurojica.com/" TargetMode="External"/><Relationship Id="rId7" Type="http://schemas.openxmlformats.org/officeDocument/2006/relationships/hyperlink" Target="https://kurojica.com/ai-document/" TargetMode="Externa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kurojica.com/ai-document/" TargetMode="Externa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kurojica.com/ai-document/" TargetMode="Externa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hyperlink" Target="https://kurojica.com/ai-document/" TargetMode="Externa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hyperlink" Target="https://kurojica.com/ai-document/" TargetMode="Externa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kurojica.com/ai-document/" TargetMode="Externa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hyperlink" Target="https://kurojica.com/ai-document/" TargetMode="Externa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hyperlink" Target="https://kurojica.com/ai-document/" TargetMode="Externa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s://kurojica.com/ai-docume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619749" y="3305174"/>
            <a:ext cx="952500" cy="57150"/>
          </a:xfrm>
          <a:custGeom>
            <a:avLst/>
            <a:gdLst/>
            <a:ahLst/>
            <a:cxnLst/>
            <a:rect l="l" t="t" r="r" b="b"/>
            <a:pathLst>
              <a:path w="952500" h="57150">
                <a:moveTo>
                  <a:pt x="952499" y="57149"/>
                </a:moveTo>
                <a:lnTo>
                  <a:pt x="0" y="57149"/>
                </a:lnTo>
                <a:lnTo>
                  <a:pt x="0" y="0"/>
                </a:lnTo>
                <a:lnTo>
                  <a:pt x="952499" y="0"/>
                </a:lnTo>
                <a:lnTo>
                  <a:pt x="952499" y="5714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11401" y="2213711"/>
            <a:ext cx="5168900" cy="87820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3360"/>
              </a:lnSpc>
              <a:spcBef>
                <a:spcPts val="95"/>
              </a:spcBef>
            </a:pPr>
            <a:r>
              <a:rPr dirty="0" sz="2700" spc="-20" b="1">
                <a:solidFill>
                  <a:srgbClr val="0081EC"/>
                </a:solidFill>
                <a:latin typeface="DejaVu Sans"/>
                <a:cs typeface="DejaVu Sans"/>
              </a:rPr>
              <a:t>AI-</a:t>
            </a:r>
            <a:r>
              <a:rPr dirty="0" sz="2700" spc="-30" b="1">
                <a:solidFill>
                  <a:srgbClr val="0081EC"/>
                </a:solidFill>
                <a:latin typeface="DejaVu Sans"/>
                <a:cs typeface="DejaVu Sans"/>
              </a:rPr>
              <a:t>OCR</a:t>
            </a:r>
            <a:r>
              <a:rPr dirty="0" sz="3100" spc="-434">
                <a:solidFill>
                  <a:srgbClr val="0081EC"/>
                </a:solidFill>
              </a:rPr>
              <a:t>による</a:t>
            </a:r>
            <a:r>
              <a:rPr dirty="0" sz="2700" spc="-30" b="1">
                <a:solidFill>
                  <a:srgbClr val="0081EC"/>
                </a:solidFill>
                <a:latin typeface="DejaVu Sans"/>
                <a:cs typeface="DejaVu Sans"/>
              </a:rPr>
              <a:t>DX</a:t>
            </a:r>
            <a:r>
              <a:rPr dirty="0" sz="3100" spc="-455">
                <a:solidFill>
                  <a:srgbClr val="0081EC"/>
                </a:solidFill>
              </a:rPr>
              <a:t>で</a:t>
            </a:r>
            <a:endParaRPr sz="3100">
              <a:latin typeface="DejaVu Sans"/>
              <a:cs typeface="DejaVu Sans"/>
            </a:endParaRPr>
          </a:p>
          <a:p>
            <a:pPr algn="ctr">
              <a:lnSpc>
                <a:spcPts val="3360"/>
              </a:lnSpc>
            </a:pPr>
            <a:r>
              <a:rPr dirty="0" sz="3100" spc="-405">
                <a:solidFill>
                  <a:srgbClr val="0081EC"/>
                </a:solidFill>
              </a:rPr>
              <a:t>計量伝票の</a:t>
            </a:r>
            <a:r>
              <a:rPr dirty="0" sz="3100" spc="-405">
                <a:solidFill>
                  <a:srgbClr val="0081EC"/>
                </a:solidFill>
                <a:latin typeface="Meiryo"/>
                <a:cs typeface="Meiryo"/>
              </a:rPr>
              <a:t>⼿</a:t>
            </a:r>
            <a:r>
              <a:rPr dirty="0" sz="3100" spc="-415">
                <a:solidFill>
                  <a:srgbClr val="0081EC"/>
                </a:solidFill>
              </a:rPr>
              <a:t>作業転記をゼロに。</a:t>
            </a:r>
            <a:endParaRPr sz="3100">
              <a:latin typeface="Meiryo"/>
              <a:cs typeface="Meiryo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466728" y="3598036"/>
            <a:ext cx="3258185" cy="92646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dirty="0" sz="1700" spc="-225">
                <a:latin typeface="SimSun"/>
                <a:cs typeface="SimSun"/>
              </a:rPr>
              <a:t>もう重量をエクセルに</a:t>
            </a:r>
            <a:r>
              <a:rPr dirty="0" sz="1700" spc="-210">
                <a:latin typeface="Meiryo"/>
                <a:cs typeface="Meiryo"/>
              </a:rPr>
              <a:t>⼿打</a:t>
            </a:r>
            <a:r>
              <a:rPr dirty="0" sz="1700" spc="-180">
                <a:latin typeface="SimSun"/>
                <a:cs typeface="SimSun"/>
              </a:rPr>
              <a:t>ちしない！</a:t>
            </a:r>
            <a:endParaRPr sz="17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1460"/>
              </a:spcBef>
            </a:pPr>
            <a:endParaRPr sz="1500">
              <a:latin typeface="SimSun"/>
              <a:cs typeface="SimSun"/>
            </a:endParaRPr>
          </a:p>
          <a:p>
            <a:pPr algn="ctr">
              <a:lnSpc>
                <a:spcPct val="100000"/>
              </a:lnSpc>
            </a:pPr>
            <a:r>
              <a:rPr dirty="0" sz="1350" spc="-170">
                <a:solidFill>
                  <a:srgbClr val="4A5462"/>
                </a:solidFill>
                <a:latin typeface="SimSun"/>
                <a:cs typeface="SimSun"/>
              </a:rPr>
              <a:t>最終更新</a:t>
            </a:r>
            <a:r>
              <a:rPr dirty="0" sz="1350" spc="-170">
                <a:solidFill>
                  <a:srgbClr val="4A5462"/>
                </a:solidFill>
                <a:latin typeface="Meiryo"/>
                <a:cs typeface="Meiryo"/>
              </a:rPr>
              <a:t>⽇</a:t>
            </a:r>
            <a:r>
              <a:rPr dirty="0" sz="1350" spc="-10">
                <a:solidFill>
                  <a:srgbClr val="4A5462"/>
                </a:solidFill>
                <a:latin typeface="SimSun"/>
                <a:cs typeface="SimSun"/>
              </a:rPr>
              <a:t>：</a:t>
            </a:r>
            <a:r>
              <a:rPr dirty="0" sz="1200" spc="-10">
                <a:solidFill>
                  <a:srgbClr val="4A5462"/>
                </a:solidFill>
                <a:latin typeface="DejaVu Sans"/>
                <a:cs typeface="DejaVu Sans"/>
              </a:rPr>
              <a:t>2025/07/18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273050" y="6403339"/>
            <a:ext cx="1805939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5160645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10"/>
              <a:t>抽出</a:t>
            </a:r>
            <a:r>
              <a:rPr dirty="0" spc="-310">
                <a:latin typeface="PMingLiU"/>
                <a:cs typeface="PMingLiU"/>
              </a:rPr>
              <a:t>データ</a:t>
            </a:r>
            <a:r>
              <a:rPr dirty="0" spc="-310"/>
              <a:t>と各種</a:t>
            </a:r>
            <a:r>
              <a:rPr dirty="0" spc="-330">
                <a:latin typeface="PMingLiU"/>
                <a:cs typeface="PMingLiU"/>
              </a:rPr>
              <a:t>システム</a:t>
            </a:r>
            <a:r>
              <a:rPr dirty="0" spc="-320"/>
              <a:t>連携の可能性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2466974" y="1676399"/>
            <a:ext cx="2095500" cy="1352550"/>
            <a:chOff x="2466974" y="1676399"/>
            <a:chExt cx="2095500" cy="1352550"/>
          </a:xfrm>
        </p:grpSpPr>
        <p:sp>
          <p:nvSpPr>
            <p:cNvPr id="5" name="object 5" descr=""/>
            <p:cNvSpPr/>
            <p:nvPr/>
          </p:nvSpPr>
          <p:spPr>
            <a:xfrm>
              <a:off x="2476499" y="1685924"/>
              <a:ext cx="2076450" cy="1333500"/>
            </a:xfrm>
            <a:custGeom>
              <a:avLst/>
              <a:gdLst/>
              <a:ahLst/>
              <a:cxnLst/>
              <a:rect l="l" t="t" r="r" b="b"/>
              <a:pathLst>
                <a:path w="2076450" h="1333500">
                  <a:moveTo>
                    <a:pt x="2014152" y="1333499"/>
                  </a:moveTo>
                  <a:lnTo>
                    <a:pt x="62297" y="1333499"/>
                  </a:lnTo>
                  <a:lnTo>
                    <a:pt x="57961" y="1333072"/>
                  </a:lnTo>
                  <a:lnTo>
                    <a:pt x="22624" y="1317066"/>
                  </a:lnTo>
                  <a:lnTo>
                    <a:pt x="2135" y="1284125"/>
                  </a:lnTo>
                  <a:lnTo>
                    <a:pt x="0" y="1271202"/>
                  </a:lnTo>
                  <a:lnTo>
                    <a:pt x="0" y="1266824"/>
                  </a:lnTo>
                  <a:lnTo>
                    <a:pt x="0" y="62297"/>
                  </a:lnTo>
                  <a:lnTo>
                    <a:pt x="13668" y="25992"/>
                  </a:lnTo>
                  <a:lnTo>
                    <a:pt x="45204" y="3399"/>
                  </a:lnTo>
                  <a:lnTo>
                    <a:pt x="62297" y="0"/>
                  </a:lnTo>
                  <a:lnTo>
                    <a:pt x="2014152" y="0"/>
                  </a:lnTo>
                  <a:lnTo>
                    <a:pt x="2050457" y="13668"/>
                  </a:lnTo>
                  <a:lnTo>
                    <a:pt x="2073049" y="45204"/>
                  </a:lnTo>
                  <a:lnTo>
                    <a:pt x="2076449" y="62297"/>
                  </a:lnTo>
                  <a:lnTo>
                    <a:pt x="2076449" y="1271202"/>
                  </a:lnTo>
                  <a:lnTo>
                    <a:pt x="2062780" y="1307507"/>
                  </a:lnTo>
                  <a:lnTo>
                    <a:pt x="2031245" y="1330099"/>
                  </a:lnTo>
                  <a:lnTo>
                    <a:pt x="2018488" y="1333072"/>
                  </a:lnTo>
                  <a:lnTo>
                    <a:pt x="2014152" y="13334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476499" y="1685924"/>
              <a:ext cx="2076450" cy="1333500"/>
            </a:xfrm>
            <a:custGeom>
              <a:avLst/>
              <a:gdLst/>
              <a:ahLst/>
              <a:cxnLst/>
              <a:rect l="l" t="t" r="r" b="b"/>
              <a:pathLst>
                <a:path w="2076450" h="1333500">
                  <a:moveTo>
                    <a:pt x="0" y="1266824"/>
                  </a:moveTo>
                  <a:lnTo>
                    <a:pt x="0" y="66674"/>
                  </a:lnTo>
                  <a:lnTo>
                    <a:pt x="0" y="62297"/>
                  </a:lnTo>
                  <a:lnTo>
                    <a:pt x="427" y="57961"/>
                  </a:lnTo>
                  <a:lnTo>
                    <a:pt x="1281" y="53667"/>
                  </a:lnTo>
                  <a:lnTo>
                    <a:pt x="2135" y="49373"/>
                  </a:lnTo>
                  <a:lnTo>
                    <a:pt x="3400" y="45204"/>
                  </a:lnTo>
                  <a:lnTo>
                    <a:pt x="5075" y="41159"/>
                  </a:lnTo>
                  <a:lnTo>
                    <a:pt x="6750" y="37114"/>
                  </a:lnTo>
                  <a:lnTo>
                    <a:pt x="8804" y="33272"/>
                  </a:lnTo>
                  <a:lnTo>
                    <a:pt x="11236" y="29632"/>
                  </a:lnTo>
                  <a:lnTo>
                    <a:pt x="13668" y="25992"/>
                  </a:lnTo>
                  <a:lnTo>
                    <a:pt x="16433" y="22624"/>
                  </a:lnTo>
                  <a:lnTo>
                    <a:pt x="19528" y="19528"/>
                  </a:lnTo>
                  <a:lnTo>
                    <a:pt x="22624" y="16433"/>
                  </a:lnTo>
                  <a:lnTo>
                    <a:pt x="25992" y="13668"/>
                  </a:lnTo>
                  <a:lnTo>
                    <a:pt x="29632" y="11236"/>
                  </a:lnTo>
                  <a:lnTo>
                    <a:pt x="33272" y="8804"/>
                  </a:lnTo>
                  <a:lnTo>
                    <a:pt x="37114" y="6750"/>
                  </a:lnTo>
                  <a:lnTo>
                    <a:pt x="41159" y="5075"/>
                  </a:lnTo>
                  <a:lnTo>
                    <a:pt x="45204" y="3399"/>
                  </a:lnTo>
                  <a:lnTo>
                    <a:pt x="49373" y="2135"/>
                  </a:lnTo>
                  <a:lnTo>
                    <a:pt x="53667" y="1281"/>
                  </a:lnTo>
                  <a:lnTo>
                    <a:pt x="57961" y="427"/>
                  </a:lnTo>
                  <a:lnTo>
                    <a:pt x="62297" y="0"/>
                  </a:lnTo>
                  <a:lnTo>
                    <a:pt x="66675" y="0"/>
                  </a:lnTo>
                  <a:lnTo>
                    <a:pt x="2009775" y="0"/>
                  </a:lnTo>
                  <a:lnTo>
                    <a:pt x="2014152" y="0"/>
                  </a:lnTo>
                  <a:lnTo>
                    <a:pt x="2018488" y="427"/>
                  </a:lnTo>
                  <a:lnTo>
                    <a:pt x="2022782" y="1281"/>
                  </a:lnTo>
                  <a:lnTo>
                    <a:pt x="2027076" y="2135"/>
                  </a:lnTo>
                  <a:lnTo>
                    <a:pt x="2031245" y="3399"/>
                  </a:lnTo>
                  <a:lnTo>
                    <a:pt x="2035290" y="5075"/>
                  </a:lnTo>
                  <a:lnTo>
                    <a:pt x="2039334" y="6750"/>
                  </a:lnTo>
                  <a:lnTo>
                    <a:pt x="2043177" y="8804"/>
                  </a:lnTo>
                  <a:lnTo>
                    <a:pt x="2046817" y="11236"/>
                  </a:lnTo>
                  <a:lnTo>
                    <a:pt x="2050457" y="13668"/>
                  </a:lnTo>
                  <a:lnTo>
                    <a:pt x="2065213" y="29632"/>
                  </a:lnTo>
                  <a:lnTo>
                    <a:pt x="2067645" y="33272"/>
                  </a:lnTo>
                  <a:lnTo>
                    <a:pt x="2069699" y="37114"/>
                  </a:lnTo>
                  <a:lnTo>
                    <a:pt x="2071374" y="41159"/>
                  </a:lnTo>
                  <a:lnTo>
                    <a:pt x="2073049" y="45204"/>
                  </a:lnTo>
                  <a:lnTo>
                    <a:pt x="2074314" y="49373"/>
                  </a:lnTo>
                  <a:lnTo>
                    <a:pt x="2075168" y="53667"/>
                  </a:lnTo>
                  <a:lnTo>
                    <a:pt x="2076022" y="57961"/>
                  </a:lnTo>
                  <a:lnTo>
                    <a:pt x="2076449" y="62297"/>
                  </a:lnTo>
                  <a:lnTo>
                    <a:pt x="2076450" y="66674"/>
                  </a:lnTo>
                  <a:lnTo>
                    <a:pt x="2076450" y="1266824"/>
                  </a:lnTo>
                  <a:lnTo>
                    <a:pt x="2076449" y="1271202"/>
                  </a:lnTo>
                  <a:lnTo>
                    <a:pt x="2076022" y="1275538"/>
                  </a:lnTo>
                  <a:lnTo>
                    <a:pt x="2075168" y="1279832"/>
                  </a:lnTo>
                  <a:lnTo>
                    <a:pt x="2074314" y="1284125"/>
                  </a:lnTo>
                  <a:lnTo>
                    <a:pt x="2065213" y="1303866"/>
                  </a:lnTo>
                  <a:lnTo>
                    <a:pt x="2062780" y="1307507"/>
                  </a:lnTo>
                  <a:lnTo>
                    <a:pt x="2046817" y="1322262"/>
                  </a:lnTo>
                  <a:lnTo>
                    <a:pt x="2043177" y="1324694"/>
                  </a:lnTo>
                  <a:lnTo>
                    <a:pt x="2009775" y="1333499"/>
                  </a:lnTo>
                  <a:lnTo>
                    <a:pt x="66675" y="1333499"/>
                  </a:lnTo>
                  <a:lnTo>
                    <a:pt x="62297" y="1333499"/>
                  </a:lnTo>
                  <a:lnTo>
                    <a:pt x="57961" y="1333072"/>
                  </a:lnTo>
                  <a:lnTo>
                    <a:pt x="53667" y="1332218"/>
                  </a:lnTo>
                  <a:lnTo>
                    <a:pt x="49373" y="1331364"/>
                  </a:lnTo>
                  <a:lnTo>
                    <a:pt x="29632" y="1322262"/>
                  </a:lnTo>
                  <a:lnTo>
                    <a:pt x="25992" y="1319830"/>
                  </a:lnTo>
                  <a:lnTo>
                    <a:pt x="11236" y="1303866"/>
                  </a:lnTo>
                  <a:lnTo>
                    <a:pt x="8804" y="1300226"/>
                  </a:lnTo>
                  <a:lnTo>
                    <a:pt x="1281" y="1279832"/>
                  </a:lnTo>
                  <a:lnTo>
                    <a:pt x="427" y="1275538"/>
                  </a:lnTo>
                  <a:lnTo>
                    <a:pt x="0" y="1271202"/>
                  </a:lnTo>
                  <a:lnTo>
                    <a:pt x="0" y="1266824"/>
                  </a:lnTo>
                  <a:close/>
                </a:path>
              </a:pathLst>
            </a:custGeom>
            <a:ln w="19049">
              <a:solidFill>
                <a:srgbClr val="0081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371850" y="1838324"/>
              <a:ext cx="285750" cy="381000"/>
            </a:xfrm>
            <a:custGeom>
              <a:avLst/>
              <a:gdLst/>
              <a:ahLst/>
              <a:cxnLst/>
              <a:rect l="l" t="t" r="r" b="b"/>
              <a:pathLst>
                <a:path w="285750" h="381000">
                  <a:moveTo>
                    <a:pt x="238125" y="381000"/>
                  </a:moveTo>
                  <a:lnTo>
                    <a:pt x="47625" y="381000"/>
                  </a:lnTo>
                  <a:lnTo>
                    <a:pt x="29101" y="377252"/>
                  </a:lnTo>
                  <a:lnTo>
                    <a:pt x="13961" y="367038"/>
                  </a:lnTo>
                  <a:lnTo>
                    <a:pt x="3747" y="351898"/>
                  </a:lnTo>
                  <a:lnTo>
                    <a:pt x="0" y="333375"/>
                  </a:lnTo>
                  <a:lnTo>
                    <a:pt x="0" y="47625"/>
                  </a:lnTo>
                  <a:lnTo>
                    <a:pt x="3747" y="29101"/>
                  </a:lnTo>
                  <a:lnTo>
                    <a:pt x="13961" y="13961"/>
                  </a:lnTo>
                  <a:lnTo>
                    <a:pt x="29101" y="3747"/>
                  </a:lnTo>
                  <a:lnTo>
                    <a:pt x="47625" y="0"/>
                  </a:lnTo>
                  <a:lnTo>
                    <a:pt x="166687" y="0"/>
                  </a:lnTo>
                  <a:lnTo>
                    <a:pt x="166687" y="95250"/>
                  </a:lnTo>
                  <a:lnTo>
                    <a:pt x="168555" y="104527"/>
                  </a:lnTo>
                  <a:lnTo>
                    <a:pt x="173654" y="112095"/>
                  </a:lnTo>
                  <a:lnTo>
                    <a:pt x="181222" y="117194"/>
                  </a:lnTo>
                  <a:lnTo>
                    <a:pt x="190500" y="119062"/>
                  </a:lnTo>
                  <a:lnTo>
                    <a:pt x="285750" y="119062"/>
                  </a:lnTo>
                  <a:lnTo>
                    <a:pt x="285750" y="190500"/>
                  </a:lnTo>
                  <a:lnTo>
                    <a:pt x="76795" y="190500"/>
                  </a:lnTo>
                  <a:lnTo>
                    <a:pt x="71437" y="195857"/>
                  </a:lnTo>
                  <a:lnTo>
                    <a:pt x="71437" y="208954"/>
                  </a:lnTo>
                  <a:lnTo>
                    <a:pt x="76795" y="214312"/>
                  </a:lnTo>
                  <a:lnTo>
                    <a:pt x="285750" y="214312"/>
                  </a:lnTo>
                  <a:lnTo>
                    <a:pt x="285750" y="238125"/>
                  </a:lnTo>
                  <a:lnTo>
                    <a:pt x="76795" y="238125"/>
                  </a:lnTo>
                  <a:lnTo>
                    <a:pt x="71437" y="243482"/>
                  </a:lnTo>
                  <a:lnTo>
                    <a:pt x="71437" y="256579"/>
                  </a:lnTo>
                  <a:lnTo>
                    <a:pt x="76795" y="261937"/>
                  </a:lnTo>
                  <a:lnTo>
                    <a:pt x="285750" y="261937"/>
                  </a:lnTo>
                  <a:lnTo>
                    <a:pt x="285750" y="285750"/>
                  </a:lnTo>
                  <a:lnTo>
                    <a:pt x="76795" y="285750"/>
                  </a:lnTo>
                  <a:lnTo>
                    <a:pt x="71437" y="291107"/>
                  </a:lnTo>
                  <a:lnTo>
                    <a:pt x="71437" y="304204"/>
                  </a:lnTo>
                  <a:lnTo>
                    <a:pt x="76795" y="309562"/>
                  </a:lnTo>
                  <a:lnTo>
                    <a:pt x="285750" y="309562"/>
                  </a:lnTo>
                  <a:lnTo>
                    <a:pt x="285750" y="333375"/>
                  </a:lnTo>
                  <a:lnTo>
                    <a:pt x="282002" y="351898"/>
                  </a:lnTo>
                  <a:lnTo>
                    <a:pt x="271788" y="367038"/>
                  </a:lnTo>
                  <a:lnTo>
                    <a:pt x="256648" y="377252"/>
                  </a:lnTo>
                  <a:lnTo>
                    <a:pt x="238125" y="381000"/>
                  </a:lnTo>
                  <a:close/>
                </a:path>
                <a:path w="285750" h="381000">
                  <a:moveTo>
                    <a:pt x="285750" y="95250"/>
                  </a:moveTo>
                  <a:lnTo>
                    <a:pt x="190500" y="95250"/>
                  </a:lnTo>
                  <a:lnTo>
                    <a:pt x="190500" y="0"/>
                  </a:lnTo>
                  <a:lnTo>
                    <a:pt x="285750" y="95250"/>
                  </a:lnTo>
                  <a:close/>
                </a:path>
                <a:path w="285750" h="381000">
                  <a:moveTo>
                    <a:pt x="285750" y="214312"/>
                  </a:moveTo>
                  <a:lnTo>
                    <a:pt x="208954" y="214312"/>
                  </a:lnTo>
                  <a:lnTo>
                    <a:pt x="214312" y="208954"/>
                  </a:lnTo>
                  <a:lnTo>
                    <a:pt x="214312" y="195857"/>
                  </a:lnTo>
                  <a:lnTo>
                    <a:pt x="208954" y="190500"/>
                  </a:lnTo>
                  <a:lnTo>
                    <a:pt x="285750" y="190500"/>
                  </a:lnTo>
                  <a:lnTo>
                    <a:pt x="285750" y="214312"/>
                  </a:lnTo>
                  <a:close/>
                </a:path>
                <a:path w="285750" h="381000">
                  <a:moveTo>
                    <a:pt x="285750" y="261937"/>
                  </a:moveTo>
                  <a:lnTo>
                    <a:pt x="208954" y="261937"/>
                  </a:lnTo>
                  <a:lnTo>
                    <a:pt x="214312" y="256579"/>
                  </a:lnTo>
                  <a:lnTo>
                    <a:pt x="214312" y="243482"/>
                  </a:lnTo>
                  <a:lnTo>
                    <a:pt x="208954" y="238125"/>
                  </a:lnTo>
                  <a:lnTo>
                    <a:pt x="285750" y="238125"/>
                  </a:lnTo>
                  <a:lnTo>
                    <a:pt x="285750" y="261937"/>
                  </a:lnTo>
                  <a:close/>
                </a:path>
                <a:path w="285750" h="381000">
                  <a:moveTo>
                    <a:pt x="285750" y="309562"/>
                  </a:moveTo>
                  <a:lnTo>
                    <a:pt x="208954" y="309562"/>
                  </a:lnTo>
                  <a:lnTo>
                    <a:pt x="214312" y="304204"/>
                  </a:lnTo>
                  <a:lnTo>
                    <a:pt x="214312" y="291107"/>
                  </a:lnTo>
                  <a:lnTo>
                    <a:pt x="208954" y="285750"/>
                  </a:lnTo>
                  <a:lnTo>
                    <a:pt x="285750" y="285750"/>
                  </a:lnTo>
                  <a:lnTo>
                    <a:pt x="285750" y="309562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2768599" y="2207865"/>
            <a:ext cx="1492250" cy="654685"/>
          </a:xfrm>
          <a:prstGeom prst="rect">
            <a:avLst/>
          </a:prstGeom>
        </p:spPr>
        <p:txBody>
          <a:bodyPr wrap="square" lIns="0" tIns="13525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65"/>
              </a:spcBef>
            </a:pPr>
            <a:r>
              <a:rPr dirty="0" sz="1500" spc="-10" b="1">
                <a:latin typeface="DejaVu Sans"/>
                <a:cs typeface="DejaVu Sans"/>
              </a:rPr>
              <a:t>AI-</a:t>
            </a:r>
            <a:r>
              <a:rPr dirty="0" sz="1500" spc="-25" b="1">
                <a:latin typeface="DejaVu Sans"/>
                <a:cs typeface="DejaVu Sans"/>
              </a:rPr>
              <a:t>OCR</a:t>
            </a:r>
            <a:endParaRPr sz="1500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dirty="0" sz="1150" spc="-105">
                <a:latin typeface="SimSun"/>
                <a:cs typeface="SimSun"/>
              </a:rPr>
              <a:t>計量伝票からデータ抽出</a:t>
            </a:r>
            <a:endParaRPr sz="1150">
              <a:latin typeface="SimSun"/>
              <a:cs typeface="SimSu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05349" y="2084546"/>
            <a:ext cx="201409" cy="174307"/>
          </a:xfrm>
          <a:prstGeom prst="rect">
            <a:avLst/>
          </a:prstGeom>
        </p:spPr>
      </p:pic>
      <p:grpSp>
        <p:nvGrpSpPr>
          <p:cNvPr id="10" name="object 10" descr=""/>
          <p:cNvGrpSpPr/>
          <p:nvPr/>
        </p:nvGrpSpPr>
        <p:grpSpPr>
          <a:xfrm>
            <a:off x="5048248" y="1676399"/>
            <a:ext cx="2095500" cy="1352550"/>
            <a:chOff x="5048248" y="1676399"/>
            <a:chExt cx="2095500" cy="1352550"/>
          </a:xfrm>
        </p:grpSpPr>
        <p:sp>
          <p:nvSpPr>
            <p:cNvPr id="11" name="object 11" descr=""/>
            <p:cNvSpPr/>
            <p:nvPr/>
          </p:nvSpPr>
          <p:spPr>
            <a:xfrm>
              <a:off x="5057773" y="1685924"/>
              <a:ext cx="2076450" cy="1333500"/>
            </a:xfrm>
            <a:custGeom>
              <a:avLst/>
              <a:gdLst/>
              <a:ahLst/>
              <a:cxnLst/>
              <a:rect l="l" t="t" r="r" b="b"/>
              <a:pathLst>
                <a:path w="2076450" h="1333500">
                  <a:moveTo>
                    <a:pt x="2014153" y="1333499"/>
                  </a:moveTo>
                  <a:lnTo>
                    <a:pt x="62297" y="1333499"/>
                  </a:lnTo>
                  <a:lnTo>
                    <a:pt x="57961" y="1333072"/>
                  </a:lnTo>
                  <a:lnTo>
                    <a:pt x="22624" y="1317066"/>
                  </a:lnTo>
                  <a:lnTo>
                    <a:pt x="2135" y="1284125"/>
                  </a:lnTo>
                  <a:lnTo>
                    <a:pt x="0" y="1271202"/>
                  </a:lnTo>
                  <a:lnTo>
                    <a:pt x="0" y="1266824"/>
                  </a:lnTo>
                  <a:lnTo>
                    <a:pt x="0" y="62297"/>
                  </a:lnTo>
                  <a:lnTo>
                    <a:pt x="13668" y="25992"/>
                  </a:lnTo>
                  <a:lnTo>
                    <a:pt x="45204" y="3399"/>
                  </a:lnTo>
                  <a:lnTo>
                    <a:pt x="62297" y="0"/>
                  </a:lnTo>
                  <a:lnTo>
                    <a:pt x="2014153" y="0"/>
                  </a:lnTo>
                  <a:lnTo>
                    <a:pt x="2050457" y="13668"/>
                  </a:lnTo>
                  <a:lnTo>
                    <a:pt x="2073050" y="45204"/>
                  </a:lnTo>
                  <a:lnTo>
                    <a:pt x="2076450" y="62297"/>
                  </a:lnTo>
                  <a:lnTo>
                    <a:pt x="2076450" y="1271202"/>
                  </a:lnTo>
                  <a:lnTo>
                    <a:pt x="2062781" y="1307507"/>
                  </a:lnTo>
                  <a:lnTo>
                    <a:pt x="2031245" y="1330099"/>
                  </a:lnTo>
                  <a:lnTo>
                    <a:pt x="2018488" y="1333072"/>
                  </a:lnTo>
                  <a:lnTo>
                    <a:pt x="2014153" y="13334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057773" y="1685924"/>
              <a:ext cx="2076450" cy="1333500"/>
            </a:xfrm>
            <a:custGeom>
              <a:avLst/>
              <a:gdLst/>
              <a:ahLst/>
              <a:cxnLst/>
              <a:rect l="l" t="t" r="r" b="b"/>
              <a:pathLst>
                <a:path w="2076450" h="1333500">
                  <a:moveTo>
                    <a:pt x="0" y="1266824"/>
                  </a:moveTo>
                  <a:lnTo>
                    <a:pt x="0" y="66674"/>
                  </a:lnTo>
                  <a:lnTo>
                    <a:pt x="0" y="62297"/>
                  </a:lnTo>
                  <a:lnTo>
                    <a:pt x="427" y="57961"/>
                  </a:lnTo>
                  <a:lnTo>
                    <a:pt x="1281" y="53667"/>
                  </a:lnTo>
                  <a:lnTo>
                    <a:pt x="2135" y="49373"/>
                  </a:lnTo>
                  <a:lnTo>
                    <a:pt x="3399" y="45204"/>
                  </a:lnTo>
                  <a:lnTo>
                    <a:pt x="5075" y="41159"/>
                  </a:lnTo>
                  <a:lnTo>
                    <a:pt x="6750" y="37114"/>
                  </a:lnTo>
                  <a:lnTo>
                    <a:pt x="8804" y="33272"/>
                  </a:lnTo>
                  <a:lnTo>
                    <a:pt x="11237" y="29632"/>
                  </a:lnTo>
                  <a:lnTo>
                    <a:pt x="13668" y="25992"/>
                  </a:lnTo>
                  <a:lnTo>
                    <a:pt x="16433" y="22624"/>
                  </a:lnTo>
                  <a:lnTo>
                    <a:pt x="19529" y="19528"/>
                  </a:lnTo>
                  <a:lnTo>
                    <a:pt x="22624" y="16433"/>
                  </a:lnTo>
                  <a:lnTo>
                    <a:pt x="25992" y="13668"/>
                  </a:lnTo>
                  <a:lnTo>
                    <a:pt x="29633" y="11236"/>
                  </a:lnTo>
                  <a:lnTo>
                    <a:pt x="33272" y="8804"/>
                  </a:lnTo>
                  <a:lnTo>
                    <a:pt x="37115" y="6750"/>
                  </a:lnTo>
                  <a:lnTo>
                    <a:pt x="41159" y="5075"/>
                  </a:lnTo>
                  <a:lnTo>
                    <a:pt x="45204" y="3399"/>
                  </a:lnTo>
                  <a:lnTo>
                    <a:pt x="49373" y="2135"/>
                  </a:lnTo>
                  <a:lnTo>
                    <a:pt x="53667" y="1281"/>
                  </a:lnTo>
                  <a:lnTo>
                    <a:pt x="57961" y="427"/>
                  </a:lnTo>
                  <a:lnTo>
                    <a:pt x="62297" y="0"/>
                  </a:lnTo>
                  <a:lnTo>
                    <a:pt x="66675" y="0"/>
                  </a:lnTo>
                  <a:lnTo>
                    <a:pt x="2009775" y="0"/>
                  </a:lnTo>
                  <a:lnTo>
                    <a:pt x="2014153" y="0"/>
                  </a:lnTo>
                  <a:lnTo>
                    <a:pt x="2018488" y="427"/>
                  </a:lnTo>
                  <a:lnTo>
                    <a:pt x="2022782" y="1281"/>
                  </a:lnTo>
                  <a:lnTo>
                    <a:pt x="2027076" y="2135"/>
                  </a:lnTo>
                  <a:lnTo>
                    <a:pt x="2031245" y="3399"/>
                  </a:lnTo>
                  <a:lnTo>
                    <a:pt x="2035290" y="5075"/>
                  </a:lnTo>
                  <a:lnTo>
                    <a:pt x="2039334" y="6750"/>
                  </a:lnTo>
                  <a:lnTo>
                    <a:pt x="2043177" y="8804"/>
                  </a:lnTo>
                  <a:lnTo>
                    <a:pt x="2046817" y="11236"/>
                  </a:lnTo>
                  <a:lnTo>
                    <a:pt x="2050457" y="13668"/>
                  </a:lnTo>
                  <a:lnTo>
                    <a:pt x="2053826" y="16433"/>
                  </a:lnTo>
                  <a:lnTo>
                    <a:pt x="2056921" y="19528"/>
                  </a:lnTo>
                  <a:lnTo>
                    <a:pt x="2060017" y="22624"/>
                  </a:lnTo>
                  <a:lnTo>
                    <a:pt x="2062781" y="25992"/>
                  </a:lnTo>
                  <a:lnTo>
                    <a:pt x="2065213" y="29632"/>
                  </a:lnTo>
                  <a:lnTo>
                    <a:pt x="2067645" y="33272"/>
                  </a:lnTo>
                  <a:lnTo>
                    <a:pt x="2069699" y="37114"/>
                  </a:lnTo>
                  <a:lnTo>
                    <a:pt x="2071374" y="41159"/>
                  </a:lnTo>
                  <a:lnTo>
                    <a:pt x="2073050" y="45204"/>
                  </a:lnTo>
                  <a:lnTo>
                    <a:pt x="2074315" y="49373"/>
                  </a:lnTo>
                  <a:lnTo>
                    <a:pt x="2075169" y="53667"/>
                  </a:lnTo>
                  <a:lnTo>
                    <a:pt x="2076023" y="57961"/>
                  </a:lnTo>
                  <a:lnTo>
                    <a:pt x="2076450" y="62297"/>
                  </a:lnTo>
                  <a:lnTo>
                    <a:pt x="2076450" y="66674"/>
                  </a:lnTo>
                  <a:lnTo>
                    <a:pt x="2076450" y="1266824"/>
                  </a:lnTo>
                  <a:lnTo>
                    <a:pt x="2076450" y="1271202"/>
                  </a:lnTo>
                  <a:lnTo>
                    <a:pt x="2076023" y="1275538"/>
                  </a:lnTo>
                  <a:lnTo>
                    <a:pt x="2075168" y="1279832"/>
                  </a:lnTo>
                  <a:lnTo>
                    <a:pt x="2074314" y="1284125"/>
                  </a:lnTo>
                  <a:lnTo>
                    <a:pt x="2053826" y="1317066"/>
                  </a:lnTo>
                  <a:lnTo>
                    <a:pt x="2018488" y="1333072"/>
                  </a:lnTo>
                  <a:lnTo>
                    <a:pt x="2009775" y="1333499"/>
                  </a:lnTo>
                  <a:lnTo>
                    <a:pt x="66675" y="1333499"/>
                  </a:lnTo>
                  <a:lnTo>
                    <a:pt x="62297" y="1333499"/>
                  </a:lnTo>
                  <a:lnTo>
                    <a:pt x="57961" y="1333072"/>
                  </a:lnTo>
                  <a:lnTo>
                    <a:pt x="53667" y="1332218"/>
                  </a:lnTo>
                  <a:lnTo>
                    <a:pt x="49373" y="1331364"/>
                  </a:lnTo>
                  <a:lnTo>
                    <a:pt x="29632" y="1322262"/>
                  </a:lnTo>
                  <a:lnTo>
                    <a:pt x="25992" y="1319830"/>
                  </a:lnTo>
                  <a:lnTo>
                    <a:pt x="11237" y="1303866"/>
                  </a:lnTo>
                  <a:lnTo>
                    <a:pt x="8804" y="1300226"/>
                  </a:lnTo>
                  <a:lnTo>
                    <a:pt x="1281" y="1279832"/>
                  </a:lnTo>
                  <a:lnTo>
                    <a:pt x="427" y="1275538"/>
                  </a:lnTo>
                  <a:lnTo>
                    <a:pt x="0" y="1271202"/>
                  </a:lnTo>
                  <a:lnTo>
                    <a:pt x="0" y="1266824"/>
                  </a:lnTo>
                  <a:close/>
                </a:path>
              </a:pathLst>
            </a:custGeom>
            <a:ln w="19049">
              <a:solidFill>
                <a:srgbClr val="0081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5934074" y="1838324"/>
              <a:ext cx="333375" cy="381000"/>
            </a:xfrm>
            <a:custGeom>
              <a:avLst/>
              <a:gdLst/>
              <a:ahLst/>
              <a:cxnLst/>
              <a:rect l="l" t="t" r="r" b="b"/>
              <a:pathLst>
                <a:path w="333375" h="381000">
                  <a:moveTo>
                    <a:pt x="166687" y="154781"/>
                  </a:moveTo>
                  <a:lnTo>
                    <a:pt x="101808" y="150104"/>
                  </a:lnTo>
                  <a:lnTo>
                    <a:pt x="48824" y="137349"/>
                  </a:lnTo>
                  <a:lnTo>
                    <a:pt x="13100" y="118427"/>
                  </a:lnTo>
                  <a:lnTo>
                    <a:pt x="0" y="95250"/>
                  </a:lnTo>
                  <a:lnTo>
                    <a:pt x="0" y="59531"/>
                  </a:lnTo>
                  <a:lnTo>
                    <a:pt x="13100" y="36353"/>
                  </a:lnTo>
                  <a:lnTo>
                    <a:pt x="48824" y="17431"/>
                  </a:lnTo>
                  <a:lnTo>
                    <a:pt x="101808" y="4676"/>
                  </a:lnTo>
                  <a:lnTo>
                    <a:pt x="166687" y="0"/>
                  </a:lnTo>
                  <a:lnTo>
                    <a:pt x="231566" y="4676"/>
                  </a:lnTo>
                  <a:lnTo>
                    <a:pt x="284550" y="17431"/>
                  </a:lnTo>
                  <a:lnTo>
                    <a:pt x="320274" y="36353"/>
                  </a:lnTo>
                  <a:lnTo>
                    <a:pt x="333375" y="59531"/>
                  </a:lnTo>
                  <a:lnTo>
                    <a:pt x="333375" y="95250"/>
                  </a:lnTo>
                  <a:lnTo>
                    <a:pt x="320274" y="118427"/>
                  </a:lnTo>
                  <a:lnTo>
                    <a:pt x="284550" y="137349"/>
                  </a:lnTo>
                  <a:lnTo>
                    <a:pt x="231566" y="150104"/>
                  </a:lnTo>
                  <a:lnTo>
                    <a:pt x="166687" y="154781"/>
                  </a:lnTo>
                  <a:close/>
                </a:path>
                <a:path w="333375" h="381000">
                  <a:moveTo>
                    <a:pt x="166687" y="273843"/>
                  </a:moveTo>
                  <a:lnTo>
                    <a:pt x="101808" y="269167"/>
                  </a:lnTo>
                  <a:lnTo>
                    <a:pt x="48824" y="256412"/>
                  </a:lnTo>
                  <a:lnTo>
                    <a:pt x="13100" y="237490"/>
                  </a:lnTo>
                  <a:lnTo>
                    <a:pt x="0" y="214312"/>
                  </a:lnTo>
                  <a:lnTo>
                    <a:pt x="0" y="138484"/>
                  </a:lnTo>
                  <a:lnTo>
                    <a:pt x="8828" y="144708"/>
                  </a:lnTo>
                  <a:lnTo>
                    <a:pt x="18693" y="150325"/>
                  </a:lnTo>
                  <a:lnTo>
                    <a:pt x="67798" y="167731"/>
                  </a:lnTo>
                  <a:lnTo>
                    <a:pt x="131464" y="177326"/>
                  </a:lnTo>
                  <a:lnTo>
                    <a:pt x="166687" y="178593"/>
                  </a:lnTo>
                  <a:lnTo>
                    <a:pt x="333375" y="178593"/>
                  </a:lnTo>
                  <a:lnTo>
                    <a:pt x="333375" y="214312"/>
                  </a:lnTo>
                  <a:lnTo>
                    <a:pt x="320274" y="237490"/>
                  </a:lnTo>
                  <a:lnTo>
                    <a:pt x="284550" y="256412"/>
                  </a:lnTo>
                  <a:lnTo>
                    <a:pt x="231566" y="269167"/>
                  </a:lnTo>
                  <a:lnTo>
                    <a:pt x="166687" y="273843"/>
                  </a:lnTo>
                  <a:close/>
                </a:path>
                <a:path w="333375" h="381000">
                  <a:moveTo>
                    <a:pt x="333375" y="178593"/>
                  </a:moveTo>
                  <a:lnTo>
                    <a:pt x="166687" y="178593"/>
                  </a:lnTo>
                  <a:lnTo>
                    <a:pt x="201910" y="177326"/>
                  </a:lnTo>
                  <a:lnTo>
                    <a:pt x="235111" y="173645"/>
                  </a:lnTo>
                  <a:lnTo>
                    <a:pt x="292596" y="159767"/>
                  </a:lnTo>
                  <a:lnTo>
                    <a:pt x="333375" y="138484"/>
                  </a:lnTo>
                  <a:lnTo>
                    <a:pt x="333375" y="178593"/>
                  </a:lnTo>
                  <a:close/>
                </a:path>
                <a:path w="333375" h="381000">
                  <a:moveTo>
                    <a:pt x="166687" y="381000"/>
                  </a:moveTo>
                  <a:lnTo>
                    <a:pt x="101808" y="376323"/>
                  </a:lnTo>
                  <a:lnTo>
                    <a:pt x="48824" y="363568"/>
                  </a:lnTo>
                  <a:lnTo>
                    <a:pt x="13100" y="344646"/>
                  </a:lnTo>
                  <a:lnTo>
                    <a:pt x="0" y="321468"/>
                  </a:lnTo>
                  <a:lnTo>
                    <a:pt x="0" y="257547"/>
                  </a:lnTo>
                  <a:lnTo>
                    <a:pt x="8828" y="263771"/>
                  </a:lnTo>
                  <a:lnTo>
                    <a:pt x="18693" y="269388"/>
                  </a:lnTo>
                  <a:lnTo>
                    <a:pt x="67798" y="286794"/>
                  </a:lnTo>
                  <a:lnTo>
                    <a:pt x="131464" y="296388"/>
                  </a:lnTo>
                  <a:lnTo>
                    <a:pt x="166687" y="297656"/>
                  </a:lnTo>
                  <a:lnTo>
                    <a:pt x="333375" y="297656"/>
                  </a:lnTo>
                  <a:lnTo>
                    <a:pt x="333375" y="321468"/>
                  </a:lnTo>
                  <a:lnTo>
                    <a:pt x="320274" y="344646"/>
                  </a:lnTo>
                  <a:lnTo>
                    <a:pt x="284550" y="363568"/>
                  </a:lnTo>
                  <a:lnTo>
                    <a:pt x="231566" y="376323"/>
                  </a:lnTo>
                  <a:lnTo>
                    <a:pt x="166687" y="381000"/>
                  </a:lnTo>
                  <a:close/>
                </a:path>
                <a:path w="333375" h="381000">
                  <a:moveTo>
                    <a:pt x="333375" y="297656"/>
                  </a:moveTo>
                  <a:lnTo>
                    <a:pt x="166687" y="297656"/>
                  </a:lnTo>
                  <a:lnTo>
                    <a:pt x="201910" y="296388"/>
                  </a:lnTo>
                  <a:lnTo>
                    <a:pt x="235111" y="292707"/>
                  </a:lnTo>
                  <a:lnTo>
                    <a:pt x="292596" y="278829"/>
                  </a:lnTo>
                  <a:lnTo>
                    <a:pt x="333375" y="257547"/>
                  </a:lnTo>
                  <a:lnTo>
                    <a:pt x="333375" y="297656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5465812" y="2170214"/>
            <a:ext cx="1260475" cy="692150"/>
          </a:xfrm>
          <a:prstGeom prst="rect">
            <a:avLst/>
          </a:prstGeom>
        </p:spPr>
        <p:txBody>
          <a:bodyPr wrap="square" lIns="0" tIns="1473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dirty="0" sz="1700" spc="-210">
                <a:latin typeface="PMingLiU"/>
                <a:cs typeface="PMingLiU"/>
              </a:rPr>
              <a:t>データ</a:t>
            </a:r>
            <a:r>
              <a:rPr dirty="0" sz="1700" spc="-130">
                <a:latin typeface="SimSun"/>
                <a:cs typeface="SimSun"/>
              </a:rPr>
              <a:t>変換</a:t>
            </a:r>
            <a:endParaRPr sz="1700">
              <a:latin typeface="SimSun"/>
              <a:cs typeface="SimSun"/>
            </a:endParaRPr>
          </a:p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dirty="0" sz="1050">
                <a:latin typeface="DejaVu Sans"/>
                <a:cs typeface="DejaVu Sans"/>
              </a:rPr>
              <a:t>CSV/XML/JSON</a:t>
            </a:r>
            <a:r>
              <a:rPr dirty="0" sz="1150" spc="-80">
                <a:latin typeface="SimSun"/>
                <a:cs typeface="SimSun"/>
              </a:rPr>
              <a:t>形式</a:t>
            </a:r>
            <a:endParaRPr sz="1150">
              <a:latin typeface="SimSun"/>
              <a:cs typeface="SimSun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86625" y="2084546"/>
            <a:ext cx="201409" cy="174307"/>
          </a:xfrm>
          <a:prstGeom prst="rect">
            <a:avLst/>
          </a:prstGeom>
        </p:spPr>
      </p:pic>
      <p:grpSp>
        <p:nvGrpSpPr>
          <p:cNvPr id="16" name="object 16" descr=""/>
          <p:cNvGrpSpPr/>
          <p:nvPr/>
        </p:nvGrpSpPr>
        <p:grpSpPr>
          <a:xfrm>
            <a:off x="7629524" y="1676399"/>
            <a:ext cx="2095500" cy="1352550"/>
            <a:chOff x="7629524" y="1676399"/>
            <a:chExt cx="2095500" cy="1352550"/>
          </a:xfrm>
        </p:grpSpPr>
        <p:sp>
          <p:nvSpPr>
            <p:cNvPr id="17" name="object 17" descr=""/>
            <p:cNvSpPr/>
            <p:nvPr/>
          </p:nvSpPr>
          <p:spPr>
            <a:xfrm>
              <a:off x="7639049" y="1685924"/>
              <a:ext cx="2076450" cy="1333500"/>
            </a:xfrm>
            <a:custGeom>
              <a:avLst/>
              <a:gdLst/>
              <a:ahLst/>
              <a:cxnLst/>
              <a:rect l="l" t="t" r="r" b="b"/>
              <a:pathLst>
                <a:path w="2076450" h="1333500">
                  <a:moveTo>
                    <a:pt x="2014152" y="1333499"/>
                  </a:moveTo>
                  <a:lnTo>
                    <a:pt x="62296" y="1333499"/>
                  </a:lnTo>
                  <a:lnTo>
                    <a:pt x="57960" y="1333072"/>
                  </a:lnTo>
                  <a:lnTo>
                    <a:pt x="22623" y="1317066"/>
                  </a:lnTo>
                  <a:lnTo>
                    <a:pt x="2134" y="1284125"/>
                  </a:lnTo>
                  <a:lnTo>
                    <a:pt x="0" y="1271202"/>
                  </a:lnTo>
                  <a:lnTo>
                    <a:pt x="0" y="1266824"/>
                  </a:lnTo>
                  <a:lnTo>
                    <a:pt x="0" y="62297"/>
                  </a:lnTo>
                  <a:lnTo>
                    <a:pt x="13667" y="25992"/>
                  </a:lnTo>
                  <a:lnTo>
                    <a:pt x="45203" y="3399"/>
                  </a:lnTo>
                  <a:lnTo>
                    <a:pt x="62296" y="0"/>
                  </a:lnTo>
                  <a:lnTo>
                    <a:pt x="2014152" y="0"/>
                  </a:lnTo>
                  <a:lnTo>
                    <a:pt x="2050456" y="13668"/>
                  </a:lnTo>
                  <a:lnTo>
                    <a:pt x="2073048" y="45204"/>
                  </a:lnTo>
                  <a:lnTo>
                    <a:pt x="2076449" y="62297"/>
                  </a:lnTo>
                  <a:lnTo>
                    <a:pt x="2076449" y="1271202"/>
                  </a:lnTo>
                  <a:lnTo>
                    <a:pt x="2062780" y="1307507"/>
                  </a:lnTo>
                  <a:lnTo>
                    <a:pt x="2031244" y="1330099"/>
                  </a:lnTo>
                  <a:lnTo>
                    <a:pt x="2018488" y="1333072"/>
                  </a:lnTo>
                  <a:lnTo>
                    <a:pt x="2014152" y="13334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639049" y="1685924"/>
              <a:ext cx="2076450" cy="1333500"/>
            </a:xfrm>
            <a:custGeom>
              <a:avLst/>
              <a:gdLst/>
              <a:ahLst/>
              <a:cxnLst/>
              <a:rect l="l" t="t" r="r" b="b"/>
              <a:pathLst>
                <a:path w="2076450" h="1333500">
                  <a:moveTo>
                    <a:pt x="0" y="1266824"/>
                  </a:moveTo>
                  <a:lnTo>
                    <a:pt x="0" y="66674"/>
                  </a:lnTo>
                  <a:lnTo>
                    <a:pt x="0" y="62297"/>
                  </a:lnTo>
                  <a:lnTo>
                    <a:pt x="426" y="57961"/>
                  </a:lnTo>
                  <a:lnTo>
                    <a:pt x="1280" y="53667"/>
                  </a:lnTo>
                  <a:lnTo>
                    <a:pt x="2134" y="49373"/>
                  </a:lnTo>
                  <a:lnTo>
                    <a:pt x="3399" y="45204"/>
                  </a:lnTo>
                  <a:lnTo>
                    <a:pt x="5074" y="41159"/>
                  </a:lnTo>
                  <a:lnTo>
                    <a:pt x="6750" y="37114"/>
                  </a:lnTo>
                  <a:lnTo>
                    <a:pt x="19527" y="19528"/>
                  </a:lnTo>
                  <a:lnTo>
                    <a:pt x="22623" y="16433"/>
                  </a:lnTo>
                  <a:lnTo>
                    <a:pt x="41159" y="5075"/>
                  </a:lnTo>
                  <a:lnTo>
                    <a:pt x="45203" y="3399"/>
                  </a:lnTo>
                  <a:lnTo>
                    <a:pt x="49373" y="2135"/>
                  </a:lnTo>
                  <a:lnTo>
                    <a:pt x="53667" y="1281"/>
                  </a:lnTo>
                  <a:lnTo>
                    <a:pt x="57960" y="427"/>
                  </a:lnTo>
                  <a:lnTo>
                    <a:pt x="62296" y="0"/>
                  </a:lnTo>
                  <a:lnTo>
                    <a:pt x="66674" y="0"/>
                  </a:lnTo>
                  <a:lnTo>
                    <a:pt x="2009774" y="0"/>
                  </a:lnTo>
                  <a:lnTo>
                    <a:pt x="2014152" y="0"/>
                  </a:lnTo>
                  <a:lnTo>
                    <a:pt x="2018488" y="427"/>
                  </a:lnTo>
                  <a:lnTo>
                    <a:pt x="2022782" y="1281"/>
                  </a:lnTo>
                  <a:lnTo>
                    <a:pt x="2027075" y="2135"/>
                  </a:lnTo>
                  <a:lnTo>
                    <a:pt x="2031244" y="3399"/>
                  </a:lnTo>
                  <a:lnTo>
                    <a:pt x="2035288" y="5075"/>
                  </a:lnTo>
                  <a:lnTo>
                    <a:pt x="2039333" y="6750"/>
                  </a:lnTo>
                  <a:lnTo>
                    <a:pt x="2056920" y="19528"/>
                  </a:lnTo>
                  <a:lnTo>
                    <a:pt x="2060016" y="22624"/>
                  </a:lnTo>
                  <a:lnTo>
                    <a:pt x="2062780" y="25992"/>
                  </a:lnTo>
                  <a:lnTo>
                    <a:pt x="2065212" y="29632"/>
                  </a:lnTo>
                  <a:lnTo>
                    <a:pt x="2067643" y="33272"/>
                  </a:lnTo>
                  <a:lnTo>
                    <a:pt x="2076449" y="66674"/>
                  </a:lnTo>
                  <a:lnTo>
                    <a:pt x="2076449" y="1266824"/>
                  </a:lnTo>
                  <a:lnTo>
                    <a:pt x="2076449" y="1271202"/>
                  </a:lnTo>
                  <a:lnTo>
                    <a:pt x="2076021" y="1275538"/>
                  </a:lnTo>
                  <a:lnTo>
                    <a:pt x="2075167" y="1279832"/>
                  </a:lnTo>
                  <a:lnTo>
                    <a:pt x="2074313" y="1284125"/>
                  </a:lnTo>
                  <a:lnTo>
                    <a:pt x="2053825" y="1317066"/>
                  </a:lnTo>
                  <a:lnTo>
                    <a:pt x="2018488" y="1333072"/>
                  </a:lnTo>
                  <a:lnTo>
                    <a:pt x="2009774" y="1333499"/>
                  </a:lnTo>
                  <a:lnTo>
                    <a:pt x="66674" y="1333499"/>
                  </a:lnTo>
                  <a:lnTo>
                    <a:pt x="62296" y="1333499"/>
                  </a:lnTo>
                  <a:lnTo>
                    <a:pt x="57960" y="1333072"/>
                  </a:lnTo>
                  <a:lnTo>
                    <a:pt x="53667" y="1332218"/>
                  </a:lnTo>
                  <a:lnTo>
                    <a:pt x="49373" y="1331364"/>
                  </a:lnTo>
                  <a:lnTo>
                    <a:pt x="29631" y="1322262"/>
                  </a:lnTo>
                  <a:lnTo>
                    <a:pt x="25992" y="1319830"/>
                  </a:lnTo>
                  <a:lnTo>
                    <a:pt x="3399" y="1288295"/>
                  </a:lnTo>
                  <a:lnTo>
                    <a:pt x="1280" y="1279832"/>
                  </a:lnTo>
                  <a:lnTo>
                    <a:pt x="426" y="1275538"/>
                  </a:lnTo>
                  <a:lnTo>
                    <a:pt x="0" y="1271202"/>
                  </a:lnTo>
                  <a:lnTo>
                    <a:pt x="0" y="1266824"/>
                  </a:lnTo>
                  <a:close/>
                </a:path>
              </a:pathLst>
            </a:custGeom>
            <a:ln w="19049">
              <a:solidFill>
                <a:srgbClr val="0081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439149" y="1862137"/>
              <a:ext cx="476250" cy="333375"/>
            </a:xfrm>
            <a:custGeom>
              <a:avLst/>
              <a:gdLst/>
              <a:ahLst/>
              <a:cxnLst/>
              <a:rect l="l" t="t" r="r" b="b"/>
              <a:pathLst>
                <a:path w="476250" h="333375">
                  <a:moveTo>
                    <a:pt x="95250" y="238125"/>
                  </a:moveTo>
                  <a:lnTo>
                    <a:pt x="47625" y="238125"/>
                  </a:lnTo>
                  <a:lnTo>
                    <a:pt x="47625" y="47625"/>
                  </a:lnTo>
                  <a:lnTo>
                    <a:pt x="51372" y="29101"/>
                  </a:lnTo>
                  <a:lnTo>
                    <a:pt x="61586" y="13961"/>
                  </a:lnTo>
                  <a:lnTo>
                    <a:pt x="76726" y="3747"/>
                  </a:lnTo>
                  <a:lnTo>
                    <a:pt x="95250" y="0"/>
                  </a:lnTo>
                  <a:lnTo>
                    <a:pt x="381000" y="0"/>
                  </a:lnTo>
                  <a:lnTo>
                    <a:pt x="399523" y="3747"/>
                  </a:lnTo>
                  <a:lnTo>
                    <a:pt x="414663" y="13961"/>
                  </a:lnTo>
                  <a:lnTo>
                    <a:pt x="424877" y="29101"/>
                  </a:lnTo>
                  <a:lnTo>
                    <a:pt x="428625" y="47625"/>
                  </a:lnTo>
                  <a:lnTo>
                    <a:pt x="95250" y="47625"/>
                  </a:lnTo>
                  <a:lnTo>
                    <a:pt x="95250" y="238125"/>
                  </a:lnTo>
                  <a:close/>
                </a:path>
                <a:path w="476250" h="333375">
                  <a:moveTo>
                    <a:pt x="428625" y="238125"/>
                  </a:moveTo>
                  <a:lnTo>
                    <a:pt x="381000" y="238125"/>
                  </a:lnTo>
                  <a:lnTo>
                    <a:pt x="381000" y="47625"/>
                  </a:lnTo>
                  <a:lnTo>
                    <a:pt x="428625" y="47625"/>
                  </a:lnTo>
                  <a:lnTo>
                    <a:pt x="428625" y="238125"/>
                  </a:lnTo>
                  <a:close/>
                </a:path>
                <a:path w="476250" h="333375">
                  <a:moveTo>
                    <a:pt x="196462" y="208294"/>
                  </a:moveTo>
                  <a:lnTo>
                    <a:pt x="148158" y="167357"/>
                  </a:lnTo>
                  <a:lnTo>
                    <a:pt x="142912" y="154716"/>
                  </a:lnTo>
                  <a:lnTo>
                    <a:pt x="144223" y="148008"/>
                  </a:lnTo>
                  <a:lnTo>
                    <a:pt x="148158" y="142130"/>
                  </a:lnTo>
                  <a:lnTo>
                    <a:pt x="183877" y="106412"/>
                  </a:lnTo>
                  <a:lnTo>
                    <a:pt x="189796" y="102477"/>
                  </a:lnTo>
                  <a:lnTo>
                    <a:pt x="196518" y="101165"/>
                  </a:lnTo>
                  <a:lnTo>
                    <a:pt x="203225" y="102477"/>
                  </a:lnTo>
                  <a:lnTo>
                    <a:pt x="209103" y="106412"/>
                  </a:lnTo>
                  <a:lnTo>
                    <a:pt x="213006" y="112331"/>
                  </a:lnTo>
                  <a:lnTo>
                    <a:pt x="214321" y="119053"/>
                  </a:lnTo>
                  <a:lnTo>
                    <a:pt x="213027" y="125760"/>
                  </a:lnTo>
                  <a:lnTo>
                    <a:pt x="209078" y="131675"/>
                  </a:lnTo>
                  <a:lnTo>
                    <a:pt x="208954" y="131862"/>
                  </a:lnTo>
                  <a:lnTo>
                    <a:pt x="186100" y="154716"/>
                  </a:lnTo>
                  <a:lnTo>
                    <a:pt x="185970" y="154716"/>
                  </a:lnTo>
                  <a:lnTo>
                    <a:pt x="209103" y="177849"/>
                  </a:lnTo>
                  <a:lnTo>
                    <a:pt x="213010" y="183727"/>
                  </a:lnTo>
                  <a:lnTo>
                    <a:pt x="214338" y="190434"/>
                  </a:lnTo>
                  <a:lnTo>
                    <a:pt x="213046" y="197156"/>
                  </a:lnTo>
                  <a:lnTo>
                    <a:pt x="209103" y="203075"/>
                  </a:lnTo>
                  <a:lnTo>
                    <a:pt x="203184" y="206979"/>
                  </a:lnTo>
                  <a:lnTo>
                    <a:pt x="196462" y="208294"/>
                  </a:lnTo>
                  <a:close/>
                </a:path>
                <a:path w="476250" h="333375">
                  <a:moveTo>
                    <a:pt x="286129" y="102477"/>
                  </a:moveTo>
                  <a:lnTo>
                    <a:pt x="273681" y="102477"/>
                  </a:lnTo>
                  <a:lnTo>
                    <a:pt x="280385" y="101165"/>
                  </a:lnTo>
                  <a:lnTo>
                    <a:pt x="279331" y="101165"/>
                  </a:lnTo>
                  <a:lnTo>
                    <a:pt x="286129" y="102477"/>
                  </a:lnTo>
                  <a:close/>
                </a:path>
                <a:path w="476250" h="333375">
                  <a:moveTo>
                    <a:pt x="279949" y="208294"/>
                  </a:moveTo>
                  <a:lnTo>
                    <a:pt x="279663" y="208294"/>
                  </a:lnTo>
                  <a:lnTo>
                    <a:pt x="273051" y="206979"/>
                  </a:lnTo>
                  <a:lnTo>
                    <a:pt x="267220" y="203075"/>
                  </a:lnTo>
                  <a:lnTo>
                    <a:pt x="263317" y="197156"/>
                  </a:lnTo>
                  <a:lnTo>
                    <a:pt x="262002" y="190434"/>
                  </a:lnTo>
                  <a:lnTo>
                    <a:pt x="263296" y="183727"/>
                  </a:lnTo>
                  <a:lnTo>
                    <a:pt x="267220" y="177849"/>
                  </a:lnTo>
                  <a:lnTo>
                    <a:pt x="290354" y="154716"/>
                  </a:lnTo>
                  <a:lnTo>
                    <a:pt x="290224" y="154716"/>
                  </a:lnTo>
                  <a:lnTo>
                    <a:pt x="267196" y="131675"/>
                  </a:lnTo>
                  <a:lnTo>
                    <a:pt x="263279" y="125760"/>
                  </a:lnTo>
                  <a:lnTo>
                    <a:pt x="261978" y="119053"/>
                  </a:lnTo>
                  <a:lnTo>
                    <a:pt x="263308" y="112331"/>
                  </a:lnTo>
                  <a:lnTo>
                    <a:pt x="267120" y="106636"/>
                  </a:lnTo>
                  <a:lnTo>
                    <a:pt x="267333" y="106412"/>
                  </a:lnTo>
                  <a:lnTo>
                    <a:pt x="273300" y="102477"/>
                  </a:lnTo>
                  <a:lnTo>
                    <a:pt x="286442" y="102477"/>
                  </a:lnTo>
                  <a:lnTo>
                    <a:pt x="292671" y="106636"/>
                  </a:lnTo>
                  <a:lnTo>
                    <a:pt x="328166" y="142130"/>
                  </a:lnTo>
                  <a:lnTo>
                    <a:pt x="332072" y="148008"/>
                  </a:lnTo>
                  <a:lnTo>
                    <a:pt x="333401" y="154716"/>
                  </a:lnTo>
                  <a:lnTo>
                    <a:pt x="332108" y="161437"/>
                  </a:lnTo>
                  <a:lnTo>
                    <a:pt x="328166" y="167357"/>
                  </a:lnTo>
                  <a:lnTo>
                    <a:pt x="292447" y="203075"/>
                  </a:lnTo>
                  <a:lnTo>
                    <a:pt x="286575" y="206979"/>
                  </a:lnTo>
                  <a:lnTo>
                    <a:pt x="279949" y="208294"/>
                  </a:lnTo>
                  <a:close/>
                </a:path>
                <a:path w="476250" h="333375">
                  <a:moveTo>
                    <a:pt x="419100" y="333375"/>
                  </a:moveTo>
                  <a:lnTo>
                    <a:pt x="57150" y="333375"/>
                  </a:lnTo>
                  <a:lnTo>
                    <a:pt x="34909" y="328882"/>
                  </a:lnTo>
                  <a:lnTo>
                    <a:pt x="16743" y="316631"/>
                  </a:lnTo>
                  <a:lnTo>
                    <a:pt x="4492" y="298465"/>
                  </a:lnTo>
                  <a:lnTo>
                    <a:pt x="0" y="276225"/>
                  </a:lnTo>
                  <a:lnTo>
                    <a:pt x="0" y="268337"/>
                  </a:lnTo>
                  <a:lnTo>
                    <a:pt x="6399" y="261937"/>
                  </a:lnTo>
                  <a:lnTo>
                    <a:pt x="469850" y="261937"/>
                  </a:lnTo>
                  <a:lnTo>
                    <a:pt x="476250" y="268337"/>
                  </a:lnTo>
                  <a:lnTo>
                    <a:pt x="476250" y="276225"/>
                  </a:lnTo>
                  <a:lnTo>
                    <a:pt x="471757" y="298465"/>
                  </a:lnTo>
                  <a:lnTo>
                    <a:pt x="459506" y="316631"/>
                  </a:lnTo>
                  <a:lnTo>
                    <a:pt x="441340" y="328882"/>
                  </a:lnTo>
                  <a:lnTo>
                    <a:pt x="419100" y="333375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8095902" y="2170214"/>
            <a:ext cx="1162685" cy="692150"/>
          </a:xfrm>
          <a:prstGeom prst="rect">
            <a:avLst/>
          </a:prstGeom>
        </p:spPr>
        <p:txBody>
          <a:bodyPr wrap="square" lIns="0" tIns="1473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dirty="0" sz="1700" spc="-225">
                <a:latin typeface="PMingLiU"/>
                <a:cs typeface="PMingLiU"/>
              </a:rPr>
              <a:t>システム</a:t>
            </a:r>
            <a:r>
              <a:rPr dirty="0" sz="1700" spc="-130">
                <a:latin typeface="SimSun"/>
                <a:cs typeface="SimSun"/>
              </a:rPr>
              <a:t>連携</a:t>
            </a:r>
            <a:endParaRPr sz="1700">
              <a:latin typeface="SimSun"/>
              <a:cs typeface="SimSun"/>
            </a:endParaRPr>
          </a:p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dirty="0" sz="1050">
                <a:latin typeface="DejaVu Sans"/>
                <a:cs typeface="DejaVu Sans"/>
              </a:rPr>
              <a:t>API/</a:t>
            </a:r>
            <a:r>
              <a:rPr dirty="0" sz="1150" spc="-100">
                <a:latin typeface="SimSun"/>
                <a:cs typeface="SimSun"/>
              </a:rPr>
              <a:t>バッチ処理</a:t>
            </a:r>
            <a:endParaRPr sz="1150">
              <a:latin typeface="SimSun"/>
              <a:cs typeface="SimSun"/>
            </a:endParaRPr>
          </a:p>
        </p:txBody>
      </p:sp>
      <p:pic>
        <p:nvPicPr>
          <p:cNvPr id="21" name="object 2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3409950"/>
            <a:ext cx="190499" cy="190499"/>
          </a:xfrm>
          <a:prstGeom prst="rect">
            <a:avLst/>
          </a:prstGeom>
        </p:spPr>
      </p:pic>
      <p:pic>
        <p:nvPicPr>
          <p:cNvPr id="22" name="object 2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4343400"/>
            <a:ext cx="190499" cy="190499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5276849"/>
            <a:ext cx="190499" cy="190499"/>
          </a:xfrm>
          <a:prstGeom prst="rect">
            <a:avLst/>
          </a:prstGeom>
        </p:spPr>
      </p:pic>
      <p:sp>
        <p:nvSpPr>
          <p:cNvPr id="24" name="object 24" descr=""/>
          <p:cNvSpPr txBox="1"/>
          <p:nvPr/>
        </p:nvSpPr>
        <p:spPr>
          <a:xfrm>
            <a:off x="787399" y="3314530"/>
            <a:ext cx="10711180" cy="27051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700" spc="-210">
                <a:latin typeface="SimSun"/>
                <a:cs typeface="SimSun"/>
              </a:rPr>
              <a:t>基幹</a:t>
            </a:r>
            <a:r>
              <a:rPr dirty="0" sz="1700" spc="-225">
                <a:latin typeface="PMingLiU"/>
                <a:cs typeface="PMingLiU"/>
              </a:rPr>
              <a:t>システム‧</a:t>
            </a:r>
            <a:r>
              <a:rPr dirty="0" sz="1700" spc="-210">
                <a:latin typeface="SimSun"/>
                <a:cs typeface="SimSun"/>
              </a:rPr>
              <a:t>会計</a:t>
            </a:r>
            <a:r>
              <a:rPr dirty="0" sz="1700" spc="-225">
                <a:latin typeface="PMingLiU"/>
                <a:cs typeface="PMingLiU"/>
              </a:rPr>
              <a:t>システム</a:t>
            </a:r>
            <a:r>
              <a:rPr dirty="0" sz="1700" spc="-130">
                <a:latin typeface="SimSun"/>
                <a:cs typeface="SimSun"/>
              </a:rPr>
              <a:t>連携</a:t>
            </a:r>
            <a:endParaRPr sz="1700">
              <a:latin typeface="SimSun"/>
              <a:cs typeface="SimSun"/>
            </a:endParaRPr>
          </a:p>
          <a:p>
            <a:pPr marL="12700" marR="37465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抽出データを</a:t>
            </a:r>
            <a:r>
              <a:rPr dirty="0" sz="1200" spc="-10">
                <a:latin typeface="DejaVu Sans"/>
                <a:cs typeface="DejaVu Sans"/>
              </a:rPr>
              <a:t>CSV</a:t>
            </a:r>
            <a:r>
              <a:rPr dirty="0" sz="1350" spc="-165">
                <a:latin typeface="SimSun"/>
                <a:cs typeface="SimSun"/>
              </a:rPr>
              <a:t>、</a:t>
            </a:r>
            <a:r>
              <a:rPr dirty="0" sz="1200" spc="-10">
                <a:latin typeface="DejaVu Sans"/>
                <a:cs typeface="DejaVu Sans"/>
              </a:rPr>
              <a:t>TSV</a:t>
            </a:r>
            <a:r>
              <a:rPr dirty="0" sz="1350" spc="-165">
                <a:latin typeface="SimSun"/>
                <a:cs typeface="SimSun"/>
              </a:rPr>
              <a:t>、</a:t>
            </a:r>
            <a:r>
              <a:rPr dirty="0" sz="1200">
                <a:latin typeface="DejaVu Sans"/>
                <a:cs typeface="DejaVu Sans"/>
              </a:rPr>
              <a:t>XML</a:t>
            </a:r>
            <a:r>
              <a:rPr dirty="0" sz="1350" spc="-165">
                <a:latin typeface="SimSun"/>
                <a:cs typeface="SimSun"/>
              </a:rPr>
              <a:t>形式で出</a:t>
            </a:r>
            <a:r>
              <a:rPr dirty="0" sz="1350" spc="-165">
                <a:latin typeface="Meiryo"/>
                <a:cs typeface="Meiryo"/>
              </a:rPr>
              <a:t>⼒</a:t>
            </a:r>
            <a:r>
              <a:rPr dirty="0" sz="1350" spc="-165">
                <a:latin typeface="SimSun"/>
                <a:cs typeface="SimSun"/>
              </a:rPr>
              <a:t>し、</a:t>
            </a:r>
            <a:r>
              <a:rPr dirty="0" sz="1200" spc="-10">
                <a:latin typeface="DejaVu Sans"/>
                <a:cs typeface="DejaVu Sans"/>
              </a:rPr>
              <a:t>ERP</a:t>
            </a:r>
            <a:r>
              <a:rPr dirty="0" sz="1350" spc="-175">
                <a:latin typeface="SimSun"/>
                <a:cs typeface="SimSun"/>
              </a:rPr>
              <a:t>や会計システムと連携。積算データ</a:t>
            </a:r>
            <a:r>
              <a:rPr dirty="0" sz="1350" spc="-165">
                <a:latin typeface="Meiryo"/>
                <a:cs typeface="Meiryo"/>
              </a:rPr>
              <a:t>⼊⼒</a:t>
            </a:r>
            <a:r>
              <a:rPr dirty="0" sz="1350" spc="-165">
                <a:latin typeface="SimSun"/>
                <a:cs typeface="SimSun"/>
              </a:rPr>
              <a:t>、請求書処理、顧客情報の</a:t>
            </a:r>
            <a:r>
              <a:rPr dirty="0" sz="1350" spc="-165">
                <a:latin typeface="Meiryo"/>
                <a:cs typeface="Meiryo"/>
              </a:rPr>
              <a:t>⼀元</a:t>
            </a:r>
            <a:r>
              <a:rPr dirty="0" sz="1350" spc="-180">
                <a:latin typeface="SimSun"/>
                <a:cs typeface="SimSun"/>
              </a:rPr>
              <a:t>管理など、幅広い業</a:t>
            </a:r>
            <a:r>
              <a:rPr dirty="0" sz="1350" spc="-165">
                <a:latin typeface="Meiryo"/>
                <a:cs typeface="Meiryo"/>
              </a:rPr>
              <a:t>務</a:t>
            </a:r>
            <a:r>
              <a:rPr dirty="0" sz="1350" spc="-165">
                <a:latin typeface="SimSun"/>
                <a:cs typeface="SimSun"/>
              </a:rPr>
              <a:t>の</a:t>
            </a:r>
            <a:r>
              <a:rPr dirty="0" sz="1350" spc="-165">
                <a:latin typeface="Meiryo"/>
                <a:cs typeface="Meiryo"/>
              </a:rPr>
              <a:t>効</a:t>
            </a:r>
            <a:r>
              <a:rPr dirty="0" sz="1350" spc="-165">
                <a:latin typeface="SimSun"/>
                <a:cs typeface="SimSun"/>
              </a:rPr>
              <a:t>率化が</a:t>
            </a:r>
            <a:r>
              <a:rPr dirty="0" sz="1350" spc="-190">
                <a:latin typeface="SimSun"/>
                <a:cs typeface="SimSun"/>
              </a:rPr>
              <a:t>可能です。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z="1500" spc="-10" b="1">
                <a:latin typeface="DejaVu Sans"/>
                <a:cs typeface="DejaVu Sans"/>
              </a:rPr>
              <a:t>IoT</a:t>
            </a:r>
            <a:r>
              <a:rPr dirty="0" sz="1700" spc="-225">
                <a:latin typeface="PMingLiU"/>
                <a:cs typeface="PMingLiU"/>
              </a:rPr>
              <a:t>デバイス</a:t>
            </a:r>
            <a:r>
              <a:rPr dirty="0" sz="1700" spc="-195">
                <a:latin typeface="SimSun"/>
                <a:cs typeface="SimSun"/>
              </a:rPr>
              <a:t>との直接連携</a:t>
            </a:r>
            <a:endParaRPr sz="1700">
              <a:latin typeface="SimSun"/>
              <a:cs typeface="SimSun"/>
            </a:endParaRP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計量器などの</a:t>
            </a:r>
            <a:r>
              <a:rPr dirty="0" sz="1200" spc="-10">
                <a:latin typeface="DejaVu Sans"/>
                <a:cs typeface="DejaVu Sans"/>
              </a:rPr>
              <a:t>IoT</a:t>
            </a:r>
            <a:r>
              <a:rPr dirty="0" sz="1350" spc="-190">
                <a:latin typeface="SimSun"/>
                <a:cs typeface="SimSun"/>
              </a:rPr>
              <a:t>デバイスと連携し、計量データをシステムにリアルタイム取り込み。</a:t>
            </a:r>
            <a:r>
              <a:rPr dirty="0" sz="1200" spc="-10">
                <a:latin typeface="DejaVu Sans"/>
                <a:cs typeface="DejaVu Sans"/>
              </a:rPr>
              <a:t>Smart</a:t>
            </a:r>
            <a:r>
              <a:rPr dirty="0" sz="1200">
                <a:latin typeface="DejaVu Sans"/>
                <a:cs typeface="DejaVu Sans"/>
              </a:rPr>
              <a:t> </a:t>
            </a:r>
            <a:r>
              <a:rPr dirty="0" sz="1200" spc="-10">
                <a:latin typeface="DejaVu Sans"/>
                <a:cs typeface="DejaVu Sans"/>
              </a:rPr>
              <a:t>Mat</a:t>
            </a:r>
            <a:r>
              <a:rPr dirty="0" sz="1350" spc="-165">
                <a:latin typeface="SimSun"/>
                <a:cs typeface="SimSun"/>
              </a:rPr>
              <a:t>のような</a:t>
            </a:r>
            <a:r>
              <a:rPr dirty="0" sz="1200" spc="-10">
                <a:latin typeface="DejaVu Sans"/>
                <a:cs typeface="DejaVu Sans"/>
              </a:rPr>
              <a:t>IoT</a:t>
            </a:r>
            <a:r>
              <a:rPr dirty="0" sz="1350" spc="-165">
                <a:latin typeface="SimSun"/>
                <a:cs typeface="SimSun"/>
              </a:rPr>
              <a:t>重量計の導</a:t>
            </a:r>
            <a:r>
              <a:rPr dirty="0" sz="1350" spc="-165">
                <a:latin typeface="Meiryo"/>
                <a:cs typeface="Meiryo"/>
              </a:rPr>
              <a:t>⼊</a:t>
            </a:r>
            <a:r>
              <a:rPr dirty="0" sz="1350" spc="-180">
                <a:latin typeface="SimSun"/>
                <a:cs typeface="SimSun"/>
              </a:rPr>
              <a:t>で、資材の計量データを</a:t>
            </a:r>
            <a:r>
              <a:rPr dirty="0" sz="1350" spc="-165">
                <a:latin typeface="Meiryo"/>
                <a:cs typeface="Meiryo"/>
              </a:rPr>
              <a:t>⾃動</a:t>
            </a:r>
            <a:r>
              <a:rPr dirty="0" sz="1350" spc="-165">
                <a:latin typeface="SimSun"/>
                <a:cs typeface="SimSun"/>
              </a:rPr>
              <a:t>で反映し、在庫管理や</a:t>
            </a:r>
            <a:r>
              <a:rPr dirty="0" sz="1350" spc="-165">
                <a:latin typeface="Meiryo"/>
                <a:cs typeface="Meiryo"/>
              </a:rPr>
              <a:t>⾃動</a:t>
            </a:r>
            <a:r>
              <a:rPr dirty="0" sz="1350" spc="-165">
                <a:latin typeface="SimSun"/>
                <a:cs typeface="SimSun"/>
              </a:rPr>
              <a:t>発注に活</a:t>
            </a:r>
            <a:r>
              <a:rPr dirty="0" sz="1350" spc="-165">
                <a:latin typeface="Meiryo"/>
                <a:cs typeface="Meiryo"/>
              </a:rPr>
              <a:t>⽤</a:t>
            </a:r>
            <a:r>
              <a:rPr dirty="0" sz="1350" spc="-190">
                <a:latin typeface="SimSun"/>
                <a:cs typeface="SimSun"/>
              </a:rPr>
              <a:t>できます。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z="1700" spc="-225">
                <a:latin typeface="PMingLiU"/>
                <a:cs typeface="PMingLiU"/>
              </a:rPr>
              <a:t>リアルタイム</a:t>
            </a:r>
            <a:r>
              <a:rPr dirty="0" sz="1700" spc="-210">
                <a:latin typeface="SimSun"/>
                <a:cs typeface="SimSun"/>
              </a:rPr>
              <a:t>情報共有と承認</a:t>
            </a:r>
            <a:r>
              <a:rPr dirty="0" sz="1700" spc="-175">
                <a:latin typeface="PMingLiU"/>
                <a:cs typeface="PMingLiU"/>
              </a:rPr>
              <a:t>プロセス</a:t>
            </a:r>
            <a:endParaRPr sz="1700">
              <a:latin typeface="PMingLiU"/>
              <a:cs typeface="PMingLiU"/>
            </a:endParaRPr>
          </a:p>
          <a:p>
            <a:pPr marL="12700" marR="49530">
              <a:lnSpc>
                <a:spcPct val="111100"/>
              </a:lnSpc>
              <a:spcBef>
                <a:spcPts val="229"/>
              </a:spcBef>
            </a:pPr>
            <a:r>
              <a:rPr dirty="0" sz="1350" spc="-180">
                <a:latin typeface="SimSun"/>
                <a:cs typeface="SimSun"/>
              </a:rPr>
              <a:t>クラウドベースのプラットフォームを活</a:t>
            </a:r>
            <a:r>
              <a:rPr dirty="0" sz="1350" spc="-165">
                <a:latin typeface="Meiryo"/>
                <a:cs typeface="Meiryo"/>
              </a:rPr>
              <a:t>⽤</a:t>
            </a:r>
            <a:r>
              <a:rPr dirty="0" sz="1350" spc="-185">
                <a:latin typeface="SimSun"/>
                <a:cs typeface="SimSun"/>
              </a:rPr>
              <a:t>することで、現場と</a:t>
            </a:r>
            <a:r>
              <a:rPr dirty="0" sz="1350" spc="-165">
                <a:latin typeface="Meiryo"/>
                <a:cs typeface="Meiryo"/>
              </a:rPr>
              <a:t>事務</a:t>
            </a:r>
            <a:r>
              <a:rPr dirty="0" sz="1350" spc="-165">
                <a:latin typeface="SimSun"/>
                <a:cs typeface="SimSun"/>
              </a:rPr>
              <a:t>所、協</a:t>
            </a:r>
            <a:r>
              <a:rPr dirty="0" sz="1350" spc="-165">
                <a:latin typeface="Meiryo"/>
                <a:cs typeface="Meiryo"/>
              </a:rPr>
              <a:t>⼒</a:t>
            </a:r>
            <a:r>
              <a:rPr dirty="0" sz="1350" spc="-175">
                <a:latin typeface="SimSun"/>
                <a:cs typeface="SimSun"/>
              </a:rPr>
              <a:t>会社間でのリアルタイムな情報</a:t>
            </a:r>
            <a:r>
              <a:rPr dirty="0" sz="1350" spc="-165">
                <a:latin typeface="Meiryo"/>
                <a:cs typeface="Meiryo"/>
              </a:rPr>
              <a:t>共</a:t>
            </a:r>
            <a:r>
              <a:rPr dirty="0" sz="1350" spc="-165">
                <a:latin typeface="SimSun"/>
                <a:cs typeface="SimSun"/>
              </a:rPr>
              <a:t>有と承認プロセスの迅速化が実現。データエコ</a:t>
            </a:r>
            <a:r>
              <a:rPr dirty="0" sz="1350" spc="-185">
                <a:latin typeface="SimSun"/>
                <a:cs typeface="SimSun"/>
              </a:rPr>
              <a:t>システムの構築により</a:t>
            </a:r>
            <a:r>
              <a:rPr dirty="0" sz="1350" spc="-165">
                <a:latin typeface="Meiryo"/>
                <a:cs typeface="Meiryo"/>
              </a:rPr>
              <a:t>全</a:t>
            </a:r>
            <a:r>
              <a:rPr dirty="0" sz="1350" spc="-165">
                <a:latin typeface="SimSun"/>
                <a:cs typeface="SimSun"/>
              </a:rPr>
              <a:t>社的な業</a:t>
            </a:r>
            <a:r>
              <a:rPr dirty="0" sz="1350" spc="-165">
                <a:latin typeface="Meiryo"/>
                <a:cs typeface="Meiryo"/>
              </a:rPr>
              <a:t>務効</a:t>
            </a:r>
            <a:r>
              <a:rPr dirty="0" sz="1350" spc="-180">
                <a:latin typeface="SimSun"/>
                <a:cs typeface="SimSun"/>
              </a:rPr>
              <a:t>率化が可能になります。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4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4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27" name="object 2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5" name="object 25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2191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35"/>
              <a:t>デジタル化による実際の効果と導</a:t>
            </a:r>
            <a:r>
              <a:rPr dirty="0" spc="-310">
                <a:latin typeface="Meiryo"/>
                <a:cs typeface="Meiryo"/>
              </a:rPr>
              <a:t>⼊</a:t>
            </a:r>
            <a:r>
              <a:rPr dirty="0" spc="-325"/>
              <a:t>メリット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459706"/>
            <a:ext cx="190499" cy="166687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2952749"/>
            <a:ext cx="190499" cy="190499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599" y="3981450"/>
            <a:ext cx="166687" cy="19049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63587" y="1363932"/>
            <a:ext cx="10710545" cy="4406265"/>
          </a:xfrm>
          <a:prstGeom prst="rect">
            <a:avLst/>
          </a:prstGeom>
        </p:spPr>
        <p:txBody>
          <a:bodyPr wrap="square" lIns="0" tIns="77470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610"/>
              </a:spcBef>
            </a:pPr>
            <a:r>
              <a:rPr dirty="0" sz="1550" spc="-210">
                <a:latin typeface="Meiryo"/>
                <a:cs typeface="Meiryo"/>
              </a:rPr>
              <a:t>⽣産</a:t>
            </a:r>
            <a:r>
              <a:rPr dirty="0" sz="1550" spc="-195">
                <a:latin typeface="SimSun"/>
                <a:cs typeface="SimSun"/>
              </a:rPr>
              <a:t>性向上と業務効率化</a:t>
            </a:r>
            <a:endParaRPr sz="1550">
              <a:latin typeface="SimSun"/>
              <a:cs typeface="SimSun"/>
            </a:endParaRPr>
          </a:p>
          <a:p>
            <a:pPr marL="36195" marR="69215">
              <a:lnSpc>
                <a:spcPct val="105000"/>
              </a:lnSpc>
              <a:spcBef>
                <a:spcPts val="390"/>
              </a:spcBef>
            </a:pPr>
            <a:r>
              <a:rPr dirty="0" sz="1100" spc="20">
                <a:latin typeface="DejaVu Sans"/>
                <a:cs typeface="DejaVu Sans"/>
              </a:rPr>
              <a:t>AI-OCR</a:t>
            </a:r>
            <a:r>
              <a:rPr dirty="0" sz="1250" spc="-120">
                <a:latin typeface="SimSun"/>
                <a:cs typeface="SimSun"/>
              </a:rPr>
              <a:t>の導</a:t>
            </a:r>
            <a:r>
              <a:rPr dirty="0" sz="1250" spc="-120">
                <a:latin typeface="Meiryo"/>
                <a:cs typeface="Meiryo"/>
              </a:rPr>
              <a:t>⼊</a:t>
            </a:r>
            <a:r>
              <a:rPr dirty="0" sz="1250" spc="-120">
                <a:latin typeface="SimSun"/>
                <a:cs typeface="SimSun"/>
              </a:rPr>
              <a:t>に</a:t>
            </a:r>
            <a:r>
              <a:rPr dirty="0" sz="1250" spc="-155">
                <a:latin typeface="PMingLiU"/>
                <a:cs typeface="PMingLiU"/>
              </a:rPr>
              <a:t>より</a:t>
            </a:r>
            <a:r>
              <a:rPr dirty="0" sz="1250" spc="-120">
                <a:latin typeface="SimSun"/>
                <a:cs typeface="SimSun"/>
              </a:rPr>
              <a:t>、紙での</a:t>
            </a:r>
            <a:r>
              <a:rPr dirty="0" sz="1250" spc="-120">
                <a:latin typeface="Meiryo"/>
                <a:cs typeface="Meiryo"/>
              </a:rPr>
              <a:t>記⼊</a:t>
            </a:r>
            <a:r>
              <a:rPr dirty="0" sz="1250" spc="-120">
                <a:latin typeface="PMingLiU"/>
                <a:cs typeface="PMingLiU"/>
              </a:rPr>
              <a:t>ミス</a:t>
            </a:r>
            <a:r>
              <a:rPr dirty="0" sz="1250" spc="-120">
                <a:latin typeface="SimSun"/>
                <a:cs typeface="SimSun"/>
              </a:rPr>
              <a:t>や</a:t>
            </a:r>
            <a:r>
              <a:rPr dirty="0" sz="1250" spc="-120">
                <a:latin typeface="Meiryo"/>
                <a:cs typeface="Meiryo"/>
              </a:rPr>
              <a:t>⼿</a:t>
            </a:r>
            <a:r>
              <a:rPr dirty="0" sz="1250" spc="-120">
                <a:latin typeface="SimSun"/>
                <a:cs typeface="SimSun"/>
              </a:rPr>
              <a:t>作業での</a:t>
            </a:r>
            <a:r>
              <a:rPr dirty="0" sz="1250" spc="-120">
                <a:latin typeface="Meiryo"/>
                <a:cs typeface="Meiryo"/>
              </a:rPr>
              <a:t>転記</a:t>
            </a:r>
            <a:r>
              <a:rPr dirty="0" sz="1250" spc="-120">
                <a:latin typeface="PMingLiU"/>
                <a:cs typeface="PMingLiU"/>
              </a:rPr>
              <a:t>ミス</a:t>
            </a:r>
            <a:r>
              <a:rPr dirty="0" sz="1250" spc="-120">
                <a:latin typeface="SimSun"/>
                <a:cs typeface="SimSun"/>
              </a:rPr>
              <a:t>が</a:t>
            </a:r>
            <a:r>
              <a:rPr dirty="0" sz="1250" spc="-120">
                <a:latin typeface="Meiryo"/>
                <a:cs typeface="Meiryo"/>
              </a:rPr>
              <a:t>⼤幅</a:t>
            </a:r>
            <a:r>
              <a:rPr dirty="0" sz="1250" spc="-120">
                <a:latin typeface="SimSun"/>
                <a:cs typeface="SimSun"/>
              </a:rPr>
              <a:t>に減</a:t>
            </a:r>
            <a:r>
              <a:rPr dirty="0" sz="1250" spc="-165">
                <a:latin typeface="PMingLiU"/>
                <a:cs typeface="PMingLiU"/>
              </a:rPr>
              <a:t>り</a:t>
            </a:r>
            <a:r>
              <a:rPr dirty="0" sz="1250" spc="-120">
                <a:latin typeface="SimSun"/>
                <a:cs typeface="SimSun"/>
              </a:rPr>
              <a:t>、</a:t>
            </a:r>
            <a:r>
              <a:rPr dirty="0" sz="1250" spc="-120">
                <a:latin typeface="PMingLiU"/>
                <a:cs typeface="PMingLiU"/>
              </a:rPr>
              <a:t>ヒューマンエラー</a:t>
            </a:r>
            <a:r>
              <a:rPr dirty="0" sz="1250" spc="-120">
                <a:latin typeface="SimSun"/>
                <a:cs typeface="SimSun"/>
              </a:rPr>
              <a:t>に</a:t>
            </a:r>
            <a:r>
              <a:rPr dirty="0" sz="1250" spc="-140">
                <a:latin typeface="PMingLiU"/>
                <a:cs typeface="PMingLiU"/>
              </a:rPr>
              <a:t>よる</a:t>
            </a:r>
            <a:r>
              <a:rPr dirty="0" sz="1250" spc="-120">
                <a:latin typeface="Meiryo"/>
                <a:cs typeface="Meiryo"/>
              </a:rPr>
              <a:t>⼿</a:t>
            </a:r>
            <a:r>
              <a:rPr dirty="0" sz="1250" spc="-120">
                <a:latin typeface="SimSun"/>
                <a:cs typeface="SimSun"/>
              </a:rPr>
              <a:t>戻</a:t>
            </a:r>
            <a:r>
              <a:rPr dirty="0" sz="1250" spc="-120">
                <a:latin typeface="PMingLiU"/>
                <a:cs typeface="PMingLiU"/>
              </a:rPr>
              <a:t>り</a:t>
            </a:r>
            <a:r>
              <a:rPr dirty="0" sz="1250" spc="-135">
                <a:latin typeface="SimSun"/>
                <a:cs typeface="SimSun"/>
              </a:rPr>
              <a:t>作業が減少します。</a:t>
            </a:r>
            <a:r>
              <a:rPr dirty="0" sz="1250" spc="-120">
                <a:latin typeface="PMingLiU"/>
                <a:cs typeface="PMingLiU"/>
              </a:rPr>
              <a:t>データ</a:t>
            </a:r>
            <a:r>
              <a:rPr dirty="0" sz="1250" spc="-120">
                <a:latin typeface="SimSun"/>
                <a:cs typeface="SimSun"/>
              </a:rPr>
              <a:t>が</a:t>
            </a:r>
            <a:r>
              <a:rPr dirty="0" sz="1250" spc="-120">
                <a:latin typeface="Meiryo"/>
                <a:cs typeface="Meiryo"/>
              </a:rPr>
              <a:t>正</a:t>
            </a:r>
            <a:r>
              <a:rPr dirty="0" sz="1250" spc="-120">
                <a:latin typeface="SimSun"/>
                <a:cs typeface="SimSun"/>
              </a:rPr>
              <a:t>確にな</a:t>
            </a:r>
            <a:r>
              <a:rPr dirty="0" sz="1250" spc="-120">
                <a:latin typeface="PMingLiU"/>
                <a:cs typeface="PMingLiU"/>
              </a:rPr>
              <a:t>る</a:t>
            </a:r>
            <a:r>
              <a:rPr dirty="0" sz="1250" spc="-140">
                <a:latin typeface="SimSun"/>
                <a:cs typeface="SimSun"/>
              </a:rPr>
              <a:t>ことで、現場管</a:t>
            </a:r>
            <a:r>
              <a:rPr dirty="0" sz="1250" spc="-120">
                <a:latin typeface="SimSun"/>
                <a:cs typeface="SimSun"/>
              </a:rPr>
              <a:t>理の精度も向</a:t>
            </a:r>
            <a:r>
              <a:rPr dirty="0" sz="1250" spc="-120">
                <a:latin typeface="Meiryo"/>
                <a:cs typeface="Meiryo"/>
              </a:rPr>
              <a:t>上</a:t>
            </a:r>
            <a:r>
              <a:rPr dirty="0" sz="1250" spc="-150">
                <a:latin typeface="SimSun"/>
                <a:cs typeface="SimSun"/>
              </a:rPr>
              <a:t>します。</a:t>
            </a:r>
            <a:endParaRPr sz="1250">
              <a:latin typeface="SimSun"/>
              <a:cs typeface="SimSun"/>
            </a:endParaRPr>
          </a:p>
          <a:p>
            <a:pPr marL="36195" marR="5715">
              <a:lnSpc>
                <a:spcPct val="105000"/>
              </a:lnSpc>
              <a:spcBef>
                <a:spcPts val="675"/>
              </a:spcBef>
            </a:pPr>
            <a:r>
              <a:rPr dirty="0" sz="1250" spc="-120">
                <a:latin typeface="SimSun"/>
                <a:cs typeface="SimSun"/>
              </a:rPr>
              <a:t>電</a:t>
            </a:r>
            <a:r>
              <a:rPr dirty="0" sz="1250" spc="-120">
                <a:latin typeface="Meiryo"/>
                <a:cs typeface="Meiryo"/>
              </a:rPr>
              <a:t>⼦</a:t>
            </a:r>
            <a:r>
              <a:rPr dirty="0" sz="1250" spc="-120">
                <a:latin typeface="SimSun"/>
                <a:cs typeface="SimSun"/>
              </a:rPr>
              <a:t>化さ</a:t>
            </a:r>
            <a:r>
              <a:rPr dirty="0" sz="1250" spc="-120">
                <a:latin typeface="PMingLiU"/>
                <a:cs typeface="PMingLiU"/>
              </a:rPr>
              <a:t>れ</a:t>
            </a:r>
            <a:r>
              <a:rPr dirty="0" sz="1250" spc="-120">
                <a:latin typeface="SimSun"/>
                <a:cs typeface="SimSun"/>
              </a:rPr>
              <a:t>た</a:t>
            </a:r>
            <a:r>
              <a:rPr dirty="0" sz="1250" spc="-120">
                <a:latin typeface="PMingLiU"/>
                <a:cs typeface="PMingLiU"/>
              </a:rPr>
              <a:t>データ</a:t>
            </a:r>
            <a:r>
              <a:rPr dirty="0" sz="1250" spc="-120">
                <a:latin typeface="SimSun"/>
                <a:cs typeface="SimSun"/>
              </a:rPr>
              <a:t>は</a:t>
            </a:r>
            <a:r>
              <a:rPr dirty="0" sz="1250" spc="-120">
                <a:latin typeface="PMingLiU"/>
                <a:cs typeface="PMingLiU"/>
              </a:rPr>
              <a:t>クラウド</a:t>
            </a:r>
            <a:r>
              <a:rPr dirty="0" sz="1250" spc="-120">
                <a:latin typeface="Meiryo"/>
                <a:cs typeface="Meiryo"/>
              </a:rPr>
              <a:t>上</a:t>
            </a:r>
            <a:r>
              <a:rPr dirty="0" sz="1250" spc="-120">
                <a:latin typeface="SimSun"/>
                <a:cs typeface="SimSun"/>
              </a:rPr>
              <a:t>で</a:t>
            </a:r>
            <a:r>
              <a:rPr dirty="0" sz="1250" spc="-130">
                <a:latin typeface="PMingLiU"/>
                <a:cs typeface="PMingLiU"/>
              </a:rPr>
              <a:t>リアルタイム</a:t>
            </a:r>
            <a:r>
              <a:rPr dirty="0" sz="1250" spc="-120">
                <a:latin typeface="SimSun"/>
                <a:cs typeface="SimSun"/>
              </a:rPr>
              <a:t>に</a:t>
            </a:r>
            <a:r>
              <a:rPr dirty="0" sz="1250" spc="-120">
                <a:latin typeface="Meiryo"/>
                <a:cs typeface="Meiryo"/>
              </a:rPr>
              <a:t>共</a:t>
            </a:r>
            <a:r>
              <a:rPr dirty="0" sz="1250" spc="-130">
                <a:latin typeface="SimSun"/>
                <a:cs typeface="SimSun"/>
              </a:rPr>
              <a:t>有可能とな</a:t>
            </a:r>
            <a:r>
              <a:rPr dirty="0" sz="1250" spc="-165">
                <a:latin typeface="PMingLiU"/>
                <a:cs typeface="PMingLiU"/>
              </a:rPr>
              <a:t>り</a:t>
            </a:r>
            <a:r>
              <a:rPr dirty="0" sz="1250" spc="-120">
                <a:latin typeface="SimSun"/>
                <a:cs typeface="SimSun"/>
              </a:rPr>
              <a:t>、現場、</a:t>
            </a:r>
            <a:r>
              <a:rPr dirty="0" sz="1250" spc="-120">
                <a:latin typeface="Meiryo"/>
                <a:cs typeface="Meiryo"/>
              </a:rPr>
              <a:t>事務</a:t>
            </a:r>
            <a:r>
              <a:rPr dirty="0" sz="1250" spc="-120">
                <a:latin typeface="SimSun"/>
                <a:cs typeface="SimSun"/>
              </a:rPr>
              <a:t>所、協</a:t>
            </a:r>
            <a:r>
              <a:rPr dirty="0" sz="1250" spc="-120">
                <a:latin typeface="Meiryo"/>
                <a:cs typeface="Meiryo"/>
              </a:rPr>
              <a:t>⼒会</a:t>
            </a:r>
            <a:r>
              <a:rPr dirty="0" sz="1250" spc="-120">
                <a:latin typeface="SimSun"/>
                <a:cs typeface="SimSun"/>
              </a:rPr>
              <a:t>社間での情報</a:t>
            </a:r>
            <a:r>
              <a:rPr dirty="0" sz="1250" spc="-120">
                <a:latin typeface="Meiryo"/>
                <a:cs typeface="Meiryo"/>
              </a:rPr>
              <a:t>共</a:t>
            </a:r>
            <a:r>
              <a:rPr dirty="0" sz="1250" spc="-120">
                <a:latin typeface="SimSun"/>
                <a:cs typeface="SimSun"/>
              </a:rPr>
              <a:t>有が</a:t>
            </a:r>
            <a:r>
              <a:rPr dirty="0" sz="1250" spc="-135">
                <a:latin typeface="PMingLiU"/>
                <a:cs typeface="PMingLiU"/>
              </a:rPr>
              <a:t>スムーズ</a:t>
            </a:r>
            <a:r>
              <a:rPr dirty="0" sz="1250" spc="-120">
                <a:latin typeface="SimSun"/>
                <a:cs typeface="SimSun"/>
              </a:rPr>
              <a:t>にな</a:t>
            </a:r>
            <a:r>
              <a:rPr dirty="0" sz="1250" spc="-120">
                <a:latin typeface="PMingLiU"/>
                <a:cs typeface="PMingLiU"/>
              </a:rPr>
              <a:t>り</a:t>
            </a:r>
            <a:r>
              <a:rPr dirty="0" sz="1250" spc="-150">
                <a:latin typeface="SimSun"/>
                <a:cs typeface="SimSun"/>
              </a:rPr>
              <a:t>ます。こ</a:t>
            </a:r>
            <a:r>
              <a:rPr dirty="0" sz="1250" spc="-120">
                <a:latin typeface="PMingLiU"/>
                <a:cs typeface="PMingLiU"/>
              </a:rPr>
              <a:t>れ</a:t>
            </a:r>
            <a:r>
              <a:rPr dirty="0" sz="1250" spc="-120">
                <a:latin typeface="SimSun"/>
                <a:cs typeface="SimSun"/>
              </a:rPr>
              <a:t>に</a:t>
            </a:r>
            <a:r>
              <a:rPr dirty="0" sz="1250" spc="-155">
                <a:latin typeface="PMingLiU"/>
                <a:cs typeface="PMingLiU"/>
              </a:rPr>
              <a:t>より</a:t>
            </a:r>
            <a:r>
              <a:rPr dirty="0" sz="1250" spc="-120">
                <a:latin typeface="SimSun"/>
                <a:cs typeface="SimSun"/>
              </a:rPr>
              <a:t>、</a:t>
            </a:r>
            <a:r>
              <a:rPr dirty="0" sz="1250" spc="-120">
                <a:latin typeface="Meiryo"/>
                <a:cs typeface="Meiryo"/>
              </a:rPr>
              <a:t>承</a:t>
            </a:r>
            <a:r>
              <a:rPr dirty="0" sz="1250" spc="-120">
                <a:latin typeface="SimSun"/>
                <a:cs typeface="SimSun"/>
              </a:rPr>
              <a:t>認</a:t>
            </a:r>
            <a:r>
              <a:rPr dirty="0" sz="1250" spc="-120">
                <a:latin typeface="PMingLiU"/>
                <a:cs typeface="PMingLiU"/>
              </a:rPr>
              <a:t>フロー</a:t>
            </a:r>
            <a:r>
              <a:rPr dirty="0" sz="1250" spc="-120">
                <a:latin typeface="SimSun"/>
                <a:cs typeface="SimSun"/>
              </a:rPr>
              <a:t>や</a:t>
            </a:r>
            <a:r>
              <a:rPr dirty="0" sz="1250" spc="-120">
                <a:latin typeface="Meiryo"/>
                <a:cs typeface="Meiryo"/>
              </a:rPr>
              <a:t>⽀払</a:t>
            </a:r>
            <a:r>
              <a:rPr dirty="0" sz="1250" spc="-120">
                <a:latin typeface="SimSun"/>
                <a:cs typeface="SimSun"/>
              </a:rPr>
              <a:t>い処理の</a:t>
            </a:r>
            <a:r>
              <a:rPr dirty="0" sz="1250" spc="-120">
                <a:latin typeface="PMingLiU"/>
                <a:cs typeface="PMingLiU"/>
              </a:rPr>
              <a:t>スピード</a:t>
            </a:r>
            <a:r>
              <a:rPr dirty="0" sz="1250" spc="-120">
                <a:latin typeface="SimSun"/>
                <a:cs typeface="SimSun"/>
              </a:rPr>
              <a:t>が向</a:t>
            </a:r>
            <a:r>
              <a:rPr dirty="0" sz="1250" spc="-120">
                <a:latin typeface="Meiryo"/>
                <a:cs typeface="Meiryo"/>
              </a:rPr>
              <a:t>上</a:t>
            </a:r>
            <a:r>
              <a:rPr dirty="0" sz="1250" spc="-120">
                <a:latin typeface="SimSun"/>
                <a:cs typeface="SimSun"/>
              </a:rPr>
              <a:t>し、意思決</a:t>
            </a:r>
            <a:r>
              <a:rPr dirty="0" sz="1250" spc="-120">
                <a:latin typeface="Meiryo"/>
                <a:cs typeface="Meiryo"/>
              </a:rPr>
              <a:t>定</a:t>
            </a:r>
            <a:r>
              <a:rPr dirty="0" sz="1250" spc="-135">
                <a:latin typeface="SimSun"/>
                <a:cs typeface="SimSun"/>
              </a:rPr>
              <a:t>の迅速化に貢献します。また、図</a:t>
            </a:r>
            <a:r>
              <a:rPr dirty="0" sz="1250" spc="-120">
                <a:latin typeface="Meiryo"/>
                <a:cs typeface="Meiryo"/>
              </a:rPr>
              <a:t>⾯</a:t>
            </a:r>
            <a:r>
              <a:rPr dirty="0" sz="1250" spc="-120">
                <a:latin typeface="SimSun"/>
                <a:cs typeface="SimSun"/>
              </a:rPr>
              <a:t>や書類の「</a:t>
            </a:r>
            <a:r>
              <a:rPr dirty="0" sz="1250" spc="-120">
                <a:latin typeface="Meiryo"/>
                <a:cs typeface="Meiryo"/>
              </a:rPr>
              <a:t>先</a:t>
            </a:r>
            <a:r>
              <a:rPr dirty="0" sz="1250" spc="-120">
                <a:latin typeface="SimSun"/>
                <a:cs typeface="SimSun"/>
              </a:rPr>
              <a:t>祖</a:t>
            </a:r>
            <a:r>
              <a:rPr dirty="0" sz="1250" spc="-120">
                <a:latin typeface="Meiryo"/>
                <a:cs typeface="Meiryo"/>
              </a:rPr>
              <a:t>帰</a:t>
            </a:r>
            <a:r>
              <a:rPr dirty="0" sz="1250" spc="-120">
                <a:latin typeface="PMingLiU"/>
                <a:cs typeface="PMingLiU"/>
              </a:rPr>
              <a:t>り</a:t>
            </a:r>
            <a:r>
              <a:rPr dirty="0" sz="1250" spc="-690">
                <a:latin typeface="SimSun"/>
                <a:cs typeface="SimSun"/>
              </a:rPr>
              <a:t>」</a:t>
            </a:r>
            <a:r>
              <a:rPr dirty="0" sz="1250" spc="-120">
                <a:latin typeface="SimSun"/>
                <a:cs typeface="SimSun"/>
              </a:rPr>
              <a:t>（古い</a:t>
            </a:r>
            <a:r>
              <a:rPr dirty="0" sz="1250" spc="-130">
                <a:latin typeface="PMingLiU"/>
                <a:cs typeface="PMingLiU"/>
              </a:rPr>
              <a:t>バージョン</a:t>
            </a:r>
            <a:r>
              <a:rPr dirty="0" sz="1250" spc="-120">
                <a:latin typeface="SimSun"/>
                <a:cs typeface="SimSun"/>
              </a:rPr>
              <a:t>の使</a:t>
            </a:r>
            <a:r>
              <a:rPr dirty="0" sz="1250" spc="-120">
                <a:latin typeface="Meiryo"/>
                <a:cs typeface="Meiryo"/>
              </a:rPr>
              <a:t>⽤</a:t>
            </a:r>
            <a:r>
              <a:rPr dirty="0" sz="1250" spc="-120">
                <a:latin typeface="SimSun"/>
                <a:cs typeface="SimSun"/>
              </a:rPr>
              <a:t>）</a:t>
            </a:r>
            <a:r>
              <a:rPr dirty="0" sz="1250" spc="-120">
                <a:latin typeface="PMingLiU"/>
                <a:cs typeface="PMingLiU"/>
              </a:rPr>
              <a:t>を</a:t>
            </a:r>
            <a:r>
              <a:rPr dirty="0" sz="1250" spc="-140">
                <a:latin typeface="SimSun"/>
                <a:cs typeface="SimSun"/>
              </a:rPr>
              <a:t>防ぎ、</a:t>
            </a:r>
            <a:r>
              <a:rPr dirty="0" sz="1250" spc="-120">
                <a:latin typeface="Meiryo"/>
                <a:cs typeface="Meiryo"/>
              </a:rPr>
              <a:t>常</a:t>
            </a:r>
            <a:r>
              <a:rPr dirty="0" sz="1250" spc="-120">
                <a:latin typeface="SimSun"/>
                <a:cs typeface="SimSun"/>
              </a:rPr>
              <a:t>に最</a:t>
            </a:r>
            <a:r>
              <a:rPr dirty="0" sz="1250" spc="-120">
                <a:latin typeface="Meiryo"/>
                <a:cs typeface="Meiryo"/>
              </a:rPr>
              <a:t>新</a:t>
            </a:r>
            <a:r>
              <a:rPr dirty="0" sz="1250" spc="-120">
                <a:latin typeface="SimSun"/>
                <a:cs typeface="SimSun"/>
              </a:rPr>
              <a:t>の情報に</a:t>
            </a:r>
            <a:r>
              <a:rPr dirty="0" sz="1250" spc="-135">
                <a:latin typeface="PMingLiU"/>
                <a:cs typeface="PMingLiU"/>
              </a:rPr>
              <a:t>アクセス</a:t>
            </a:r>
            <a:r>
              <a:rPr dirty="0" sz="1250" spc="-130">
                <a:latin typeface="SimSun"/>
                <a:cs typeface="SimSun"/>
              </a:rPr>
              <a:t>でき</a:t>
            </a:r>
            <a:r>
              <a:rPr dirty="0" sz="1250" spc="-114">
                <a:latin typeface="PMingLiU"/>
                <a:cs typeface="PMingLiU"/>
              </a:rPr>
              <a:t>る</a:t>
            </a:r>
            <a:r>
              <a:rPr dirty="0" sz="1250" spc="-120">
                <a:latin typeface="SimSun"/>
                <a:cs typeface="SimSun"/>
              </a:rPr>
              <a:t>環境</a:t>
            </a:r>
            <a:r>
              <a:rPr dirty="0" sz="1250" spc="-120">
                <a:latin typeface="PMingLiU"/>
                <a:cs typeface="PMingLiU"/>
              </a:rPr>
              <a:t>を</a:t>
            </a:r>
            <a:r>
              <a:rPr dirty="0" sz="1250" spc="-140">
                <a:latin typeface="SimSun"/>
                <a:cs typeface="SimSun"/>
              </a:rPr>
              <a:t>構築できます。</a:t>
            </a:r>
            <a:endParaRPr sz="1250">
              <a:latin typeface="SimSun"/>
              <a:cs typeface="SimSun"/>
            </a:endParaRPr>
          </a:p>
          <a:p>
            <a:pPr marL="36195">
              <a:lnSpc>
                <a:spcPct val="100000"/>
              </a:lnSpc>
              <a:spcBef>
                <a:spcPts val="1050"/>
              </a:spcBef>
            </a:pPr>
            <a:r>
              <a:rPr dirty="0" sz="1550" spc="-180">
                <a:latin typeface="SimSun"/>
                <a:cs typeface="SimSun"/>
              </a:rPr>
              <a:t>コスト削減</a:t>
            </a:r>
            <a:endParaRPr sz="1550">
              <a:latin typeface="SimSun"/>
              <a:cs typeface="SimSun"/>
            </a:endParaRPr>
          </a:p>
          <a:p>
            <a:pPr marL="36195" marR="6985">
              <a:lnSpc>
                <a:spcPct val="107500"/>
              </a:lnSpc>
              <a:spcBef>
                <a:spcPts val="350"/>
              </a:spcBef>
            </a:pPr>
            <a:r>
              <a:rPr dirty="0" sz="1250" spc="-120">
                <a:latin typeface="SimSun"/>
                <a:cs typeface="SimSun"/>
              </a:rPr>
              <a:t>紙</a:t>
            </a:r>
            <a:r>
              <a:rPr dirty="0" sz="1250" spc="-120">
                <a:latin typeface="Meiryo"/>
                <a:cs typeface="Meiryo"/>
              </a:rPr>
              <a:t>伝</a:t>
            </a:r>
            <a:r>
              <a:rPr dirty="0" sz="1250" spc="-120">
                <a:latin typeface="SimSun"/>
                <a:cs typeface="SimSun"/>
              </a:rPr>
              <a:t>票の印刷費、紙</a:t>
            </a:r>
            <a:r>
              <a:rPr dirty="0" sz="1250" spc="-120">
                <a:latin typeface="Meiryo"/>
                <a:cs typeface="Meiryo"/>
              </a:rPr>
              <a:t>代</a:t>
            </a:r>
            <a:r>
              <a:rPr dirty="0" sz="1250" spc="-120">
                <a:latin typeface="SimSun"/>
                <a:cs typeface="SimSun"/>
              </a:rPr>
              <a:t>、保管</a:t>
            </a:r>
            <a:r>
              <a:rPr dirty="0" sz="1250" spc="-160">
                <a:latin typeface="PMingLiU"/>
                <a:cs typeface="PMingLiU"/>
              </a:rPr>
              <a:t>スペース</a:t>
            </a:r>
            <a:r>
              <a:rPr dirty="0" sz="1250" spc="-120">
                <a:latin typeface="SimSun"/>
                <a:cs typeface="SimSun"/>
              </a:rPr>
              <a:t>の確保、輸送</a:t>
            </a:r>
            <a:r>
              <a:rPr dirty="0" sz="1250" spc="-130">
                <a:latin typeface="PMingLiU"/>
                <a:cs typeface="PMingLiU"/>
              </a:rPr>
              <a:t>コスト</a:t>
            </a:r>
            <a:r>
              <a:rPr dirty="0" sz="1250" spc="-135">
                <a:latin typeface="SimSun"/>
                <a:cs typeface="SimSun"/>
              </a:rPr>
              <a:t>、そして資</a:t>
            </a:r>
            <a:r>
              <a:rPr dirty="0" sz="1250" spc="-120">
                <a:latin typeface="Meiryo"/>
                <a:cs typeface="Meiryo"/>
              </a:rPr>
              <a:t>料</a:t>
            </a:r>
            <a:r>
              <a:rPr dirty="0" sz="1250" spc="-120">
                <a:latin typeface="PMingLiU"/>
                <a:cs typeface="PMingLiU"/>
              </a:rPr>
              <a:t>を</a:t>
            </a:r>
            <a:r>
              <a:rPr dirty="0" sz="1250" spc="-120">
                <a:latin typeface="SimSun"/>
                <a:cs typeface="SimSun"/>
              </a:rPr>
              <a:t>探す</a:t>
            </a:r>
            <a:r>
              <a:rPr dirty="0" sz="1250" spc="-120">
                <a:latin typeface="Meiryo"/>
                <a:cs typeface="Meiryo"/>
              </a:rPr>
              <a:t>⼿</a:t>
            </a:r>
            <a:r>
              <a:rPr dirty="0" sz="1250" spc="-135">
                <a:latin typeface="SimSun"/>
                <a:cs typeface="SimSun"/>
              </a:rPr>
              <a:t>間など、紙に関</a:t>
            </a:r>
            <a:r>
              <a:rPr dirty="0" sz="1250" spc="-120">
                <a:latin typeface="PMingLiU"/>
                <a:cs typeface="PMingLiU"/>
              </a:rPr>
              <a:t>わる</a:t>
            </a:r>
            <a:r>
              <a:rPr dirty="0" sz="1250" spc="-120">
                <a:latin typeface="SimSun"/>
                <a:cs typeface="SimSun"/>
              </a:rPr>
              <a:t>物理的</a:t>
            </a:r>
            <a:r>
              <a:rPr dirty="0" sz="1250" spc="-120">
                <a:latin typeface="PMingLiU"/>
                <a:cs typeface="PMingLiU"/>
              </a:rPr>
              <a:t>‧</a:t>
            </a:r>
            <a:r>
              <a:rPr dirty="0" sz="1250" spc="-120">
                <a:latin typeface="SimSun"/>
                <a:cs typeface="SimSun"/>
              </a:rPr>
              <a:t>間接的</a:t>
            </a:r>
            <a:r>
              <a:rPr dirty="0" sz="1250" spc="-120">
                <a:latin typeface="PMingLiU"/>
                <a:cs typeface="PMingLiU"/>
              </a:rPr>
              <a:t>コストを</a:t>
            </a:r>
            <a:r>
              <a:rPr dirty="0" sz="1250" spc="-120">
                <a:latin typeface="Meiryo"/>
                <a:cs typeface="Meiryo"/>
              </a:rPr>
              <a:t>⼤幅</a:t>
            </a:r>
            <a:r>
              <a:rPr dirty="0" sz="1250" spc="-120">
                <a:latin typeface="SimSun"/>
                <a:cs typeface="SimSun"/>
              </a:rPr>
              <a:t>に</a:t>
            </a:r>
            <a:r>
              <a:rPr dirty="0" sz="1250" spc="-120">
                <a:latin typeface="Meiryo"/>
                <a:cs typeface="Meiryo"/>
              </a:rPr>
              <a:t>削</a:t>
            </a:r>
            <a:r>
              <a:rPr dirty="0" sz="1250" spc="-145">
                <a:latin typeface="SimSun"/>
                <a:cs typeface="SimSun"/>
              </a:rPr>
              <a:t>減できます。電</a:t>
            </a:r>
            <a:r>
              <a:rPr dirty="0" sz="1250" spc="-120">
                <a:latin typeface="Meiryo"/>
                <a:cs typeface="Meiryo"/>
              </a:rPr>
              <a:t>⼦</a:t>
            </a:r>
            <a:r>
              <a:rPr dirty="0" sz="1250" spc="-120">
                <a:latin typeface="SimSun"/>
                <a:cs typeface="SimSun"/>
              </a:rPr>
              <a:t>化に</a:t>
            </a:r>
            <a:r>
              <a:rPr dirty="0" sz="1250" spc="-120">
                <a:latin typeface="Meiryo"/>
                <a:cs typeface="Meiryo"/>
              </a:rPr>
              <a:t>伴</a:t>
            </a:r>
            <a:r>
              <a:rPr dirty="0" sz="1250" spc="-120">
                <a:latin typeface="SimSun"/>
                <a:cs typeface="SimSun"/>
              </a:rPr>
              <a:t>う初期</a:t>
            </a:r>
            <a:r>
              <a:rPr dirty="0" sz="1250" spc="-120">
                <a:latin typeface="Meiryo"/>
                <a:cs typeface="Meiryo"/>
              </a:rPr>
              <a:t>投</a:t>
            </a:r>
            <a:r>
              <a:rPr dirty="0" sz="1250" spc="-120">
                <a:latin typeface="SimSun"/>
                <a:cs typeface="SimSun"/>
              </a:rPr>
              <a:t>資は発</a:t>
            </a:r>
            <a:r>
              <a:rPr dirty="0" sz="1250" spc="-120">
                <a:latin typeface="Meiryo"/>
                <a:cs typeface="Meiryo"/>
              </a:rPr>
              <a:t>⽣</a:t>
            </a:r>
            <a:r>
              <a:rPr dirty="0" sz="1250" spc="-125">
                <a:latin typeface="SimSun"/>
                <a:cs typeface="SimSun"/>
              </a:rPr>
              <a:t>しますが、</a:t>
            </a:r>
            <a:r>
              <a:rPr dirty="0" sz="1250" spc="-120">
                <a:latin typeface="Meiryo"/>
                <a:cs typeface="Meiryo"/>
              </a:rPr>
              <a:t>⻑</a:t>
            </a:r>
            <a:r>
              <a:rPr dirty="0" sz="1250" spc="-120">
                <a:latin typeface="SimSun"/>
                <a:cs typeface="SimSun"/>
              </a:rPr>
              <a:t>期的に</a:t>
            </a:r>
            <a:r>
              <a:rPr dirty="0" sz="1250" spc="-120">
                <a:latin typeface="Meiryo"/>
                <a:cs typeface="Meiryo"/>
              </a:rPr>
              <a:t>⾒</a:t>
            </a:r>
            <a:r>
              <a:rPr dirty="0" sz="1250" spc="-120">
                <a:latin typeface="PMingLiU"/>
                <a:cs typeface="PMingLiU"/>
              </a:rPr>
              <a:t>れ</a:t>
            </a:r>
            <a:r>
              <a:rPr dirty="0" sz="1250" spc="-120">
                <a:latin typeface="SimSun"/>
                <a:cs typeface="SimSun"/>
              </a:rPr>
              <a:t>ば</a:t>
            </a:r>
            <a:r>
              <a:rPr dirty="0" sz="1250" spc="-120">
                <a:latin typeface="Meiryo"/>
                <a:cs typeface="Meiryo"/>
              </a:rPr>
              <a:t>帳</a:t>
            </a:r>
            <a:r>
              <a:rPr dirty="0" sz="1250" spc="-120">
                <a:latin typeface="SimSun"/>
                <a:cs typeface="SimSun"/>
              </a:rPr>
              <a:t>票作成や管理にかか</a:t>
            </a:r>
            <a:r>
              <a:rPr dirty="0" sz="1250" spc="-120">
                <a:latin typeface="PMingLiU"/>
                <a:cs typeface="PMingLiU"/>
              </a:rPr>
              <a:t>るコスト</a:t>
            </a:r>
            <a:r>
              <a:rPr dirty="0" sz="1250" spc="-120">
                <a:latin typeface="Meiryo"/>
                <a:cs typeface="Meiryo"/>
              </a:rPr>
              <a:t>削</a:t>
            </a:r>
            <a:r>
              <a:rPr dirty="0" sz="1250" spc="-120">
                <a:latin typeface="SimSun"/>
                <a:cs typeface="SimSun"/>
              </a:rPr>
              <a:t>減に対す</a:t>
            </a:r>
            <a:r>
              <a:rPr dirty="0" sz="1250" spc="-120">
                <a:latin typeface="PMingLiU"/>
                <a:cs typeface="PMingLiU"/>
              </a:rPr>
              <a:t>る</a:t>
            </a:r>
            <a:r>
              <a:rPr dirty="0" sz="1250" spc="-120">
                <a:latin typeface="Meiryo"/>
                <a:cs typeface="Meiryo"/>
              </a:rPr>
              <a:t>⼤</a:t>
            </a:r>
            <a:r>
              <a:rPr dirty="0" sz="1250" spc="-120">
                <a:latin typeface="SimSun"/>
                <a:cs typeface="SimSun"/>
              </a:rPr>
              <a:t>きな</a:t>
            </a:r>
            <a:r>
              <a:rPr dirty="0" sz="1250" spc="-135">
                <a:latin typeface="PMingLiU"/>
                <a:cs typeface="PMingLiU"/>
              </a:rPr>
              <a:t>リターン</a:t>
            </a:r>
            <a:r>
              <a:rPr dirty="0" sz="1250" spc="-140">
                <a:latin typeface="SimSun"/>
                <a:cs typeface="SimSun"/>
              </a:rPr>
              <a:t>とな</a:t>
            </a:r>
            <a:r>
              <a:rPr dirty="0" sz="1250" spc="-120">
                <a:latin typeface="PMingLiU"/>
                <a:cs typeface="PMingLiU"/>
              </a:rPr>
              <a:t>り</a:t>
            </a:r>
            <a:r>
              <a:rPr dirty="0" sz="1250" spc="-150">
                <a:latin typeface="SimSun"/>
                <a:cs typeface="SimSun"/>
              </a:rPr>
              <a:t>ます。特に、</a:t>
            </a:r>
            <a:r>
              <a:rPr dirty="0" sz="1100" spc="20">
                <a:latin typeface="DejaVu Sans"/>
                <a:cs typeface="DejaVu Sans"/>
              </a:rPr>
              <a:t>AI-OCR</a:t>
            </a:r>
            <a:r>
              <a:rPr dirty="0" sz="1250" spc="-120">
                <a:latin typeface="SimSun"/>
                <a:cs typeface="SimSun"/>
              </a:rPr>
              <a:t>の課</a:t>
            </a:r>
            <a:r>
              <a:rPr dirty="0" sz="1250" spc="-120">
                <a:latin typeface="Meiryo"/>
                <a:cs typeface="Meiryo"/>
              </a:rPr>
              <a:t>⾦</a:t>
            </a:r>
            <a:r>
              <a:rPr dirty="0" sz="1250" spc="-120">
                <a:latin typeface="SimSun"/>
                <a:cs typeface="SimSun"/>
              </a:rPr>
              <a:t>体系が項</a:t>
            </a:r>
            <a:r>
              <a:rPr dirty="0" sz="1250" spc="-120">
                <a:latin typeface="Meiryo"/>
                <a:cs typeface="Meiryo"/>
              </a:rPr>
              <a:t>⽬</a:t>
            </a:r>
            <a:r>
              <a:rPr dirty="0" sz="1250" spc="-120">
                <a:latin typeface="SimSun"/>
                <a:cs typeface="SimSun"/>
              </a:rPr>
              <a:t>単位か</a:t>
            </a:r>
            <a:r>
              <a:rPr dirty="0" sz="1250" spc="-120">
                <a:latin typeface="PMingLiU"/>
                <a:cs typeface="PMingLiU"/>
              </a:rPr>
              <a:t>ら</a:t>
            </a:r>
            <a:r>
              <a:rPr dirty="0" sz="1250" spc="-120">
                <a:latin typeface="SimSun"/>
                <a:cs typeface="SimSun"/>
              </a:rPr>
              <a:t>枚</a:t>
            </a:r>
            <a:r>
              <a:rPr dirty="0" sz="1250" spc="-120">
                <a:latin typeface="Meiryo"/>
                <a:cs typeface="Meiryo"/>
              </a:rPr>
              <a:t>数</a:t>
            </a:r>
            <a:r>
              <a:rPr dirty="0" sz="1250" spc="-120">
                <a:latin typeface="SimSun"/>
                <a:cs typeface="SimSun"/>
              </a:rPr>
              <a:t>単位に移</a:t>
            </a:r>
            <a:r>
              <a:rPr dirty="0" sz="1250" spc="-120">
                <a:latin typeface="Meiryo"/>
                <a:cs typeface="Meiryo"/>
              </a:rPr>
              <a:t>⾏</a:t>
            </a:r>
            <a:r>
              <a:rPr dirty="0" sz="1250" spc="-135">
                <a:latin typeface="SimSun"/>
                <a:cs typeface="SimSun"/>
              </a:rPr>
              <a:t>してい</a:t>
            </a:r>
            <a:r>
              <a:rPr dirty="0" sz="1250" spc="-120">
                <a:latin typeface="PMingLiU"/>
                <a:cs typeface="PMingLiU"/>
              </a:rPr>
              <a:t>るサービス</a:t>
            </a:r>
            <a:r>
              <a:rPr dirty="0" sz="1250" spc="-120">
                <a:latin typeface="SimSun"/>
                <a:cs typeface="SimSun"/>
              </a:rPr>
              <a:t>もあ</a:t>
            </a:r>
            <a:r>
              <a:rPr dirty="0" sz="1250" spc="-165">
                <a:latin typeface="PMingLiU"/>
                <a:cs typeface="PMingLiU"/>
              </a:rPr>
              <a:t>り</a:t>
            </a:r>
            <a:r>
              <a:rPr dirty="0" sz="1250" spc="-120">
                <a:latin typeface="SimSun"/>
                <a:cs typeface="SimSun"/>
              </a:rPr>
              <a:t>、</a:t>
            </a:r>
            <a:r>
              <a:rPr dirty="0" sz="1250" spc="-125">
                <a:latin typeface="PMingLiU"/>
                <a:cs typeface="PMingLiU"/>
              </a:rPr>
              <a:t>コストパフォーマンス</a:t>
            </a:r>
            <a:r>
              <a:rPr dirty="0" sz="1250" spc="-120">
                <a:latin typeface="SimSun"/>
                <a:cs typeface="SimSun"/>
              </a:rPr>
              <a:t>がさ</a:t>
            </a:r>
            <a:r>
              <a:rPr dirty="0" sz="1250" spc="-120">
                <a:latin typeface="PMingLiU"/>
                <a:cs typeface="PMingLiU"/>
              </a:rPr>
              <a:t>ら</a:t>
            </a:r>
            <a:r>
              <a:rPr dirty="0" sz="1250" spc="-120">
                <a:latin typeface="SimSun"/>
                <a:cs typeface="SimSun"/>
              </a:rPr>
              <a:t>に向</a:t>
            </a:r>
            <a:r>
              <a:rPr dirty="0" sz="1250" spc="-120">
                <a:latin typeface="Meiryo"/>
                <a:cs typeface="Meiryo"/>
              </a:rPr>
              <a:t>上</a:t>
            </a:r>
            <a:r>
              <a:rPr dirty="0" sz="1250" spc="-150">
                <a:latin typeface="SimSun"/>
                <a:cs typeface="SimSun"/>
              </a:rPr>
              <a:t>しています。</a:t>
            </a:r>
            <a:endParaRPr sz="12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1550" spc="-220">
                <a:latin typeface="SimSun"/>
                <a:cs typeface="SimSun"/>
              </a:rPr>
              <a:t>データ基盤としての計量伝票デジタル化</a:t>
            </a:r>
            <a:endParaRPr sz="1550">
              <a:latin typeface="SimSun"/>
              <a:cs typeface="SimSun"/>
            </a:endParaRPr>
          </a:p>
          <a:p>
            <a:pPr marL="12700" marR="5080">
              <a:lnSpc>
                <a:spcPct val="110000"/>
              </a:lnSpc>
              <a:spcBef>
                <a:spcPts val="315"/>
              </a:spcBef>
            </a:pPr>
            <a:r>
              <a:rPr dirty="0" sz="1250" spc="-130">
                <a:latin typeface="PMingLiU"/>
                <a:cs typeface="PMingLiU"/>
              </a:rPr>
              <a:t>デジタル</a:t>
            </a:r>
            <a:r>
              <a:rPr dirty="0" sz="1250" spc="-120">
                <a:latin typeface="SimSun"/>
                <a:cs typeface="SimSun"/>
              </a:rPr>
              <a:t>化は、建</a:t>
            </a:r>
            <a:r>
              <a:rPr dirty="0" sz="1250" spc="-120">
                <a:latin typeface="Meiryo"/>
                <a:cs typeface="Meiryo"/>
              </a:rPr>
              <a:t>設</a:t>
            </a:r>
            <a:r>
              <a:rPr dirty="0" sz="1250" spc="-120">
                <a:latin typeface="SimSun"/>
                <a:cs typeface="SimSun"/>
              </a:rPr>
              <a:t>業</a:t>
            </a:r>
            <a:r>
              <a:rPr dirty="0" sz="1250" spc="-120">
                <a:latin typeface="Meiryo"/>
                <a:cs typeface="Meiryo"/>
              </a:rPr>
              <a:t>界</a:t>
            </a:r>
            <a:r>
              <a:rPr dirty="0" sz="1250" spc="-120">
                <a:latin typeface="SimSun"/>
                <a:cs typeface="SimSun"/>
              </a:rPr>
              <a:t>が</a:t>
            </a:r>
            <a:r>
              <a:rPr dirty="0" sz="1250" spc="-120">
                <a:latin typeface="Meiryo"/>
                <a:cs typeface="Meiryo"/>
              </a:rPr>
              <a:t>直⾯</a:t>
            </a:r>
            <a:r>
              <a:rPr dirty="0" sz="1250" spc="-120">
                <a:latin typeface="SimSun"/>
                <a:cs typeface="SimSun"/>
              </a:rPr>
              <a:t>す</a:t>
            </a:r>
            <a:r>
              <a:rPr dirty="0" sz="1250" spc="-120">
                <a:latin typeface="PMingLiU"/>
                <a:cs typeface="PMingLiU"/>
              </a:rPr>
              <a:t>る</a:t>
            </a:r>
            <a:r>
              <a:rPr dirty="0" sz="1250" spc="-120">
                <a:latin typeface="Meiryo"/>
                <a:cs typeface="Meiryo"/>
              </a:rPr>
              <a:t>⼈⼿不⾜</a:t>
            </a:r>
            <a:r>
              <a:rPr dirty="0" sz="1250" spc="-120">
                <a:latin typeface="SimSun"/>
                <a:cs typeface="SimSun"/>
              </a:rPr>
              <a:t>、</a:t>
            </a:r>
            <a:r>
              <a:rPr dirty="0" sz="1250" spc="-120">
                <a:latin typeface="Meiryo"/>
                <a:cs typeface="Meiryo"/>
              </a:rPr>
              <a:t>⾼</a:t>
            </a:r>
            <a:r>
              <a:rPr dirty="0" sz="1250" spc="-120">
                <a:latin typeface="SimSun"/>
                <a:cs typeface="SimSun"/>
              </a:rPr>
              <a:t>齢化といった課題</a:t>
            </a:r>
            <a:r>
              <a:rPr dirty="0" sz="1250" spc="-120">
                <a:latin typeface="PMingLiU"/>
                <a:cs typeface="PMingLiU"/>
              </a:rPr>
              <a:t>を</a:t>
            </a:r>
            <a:r>
              <a:rPr dirty="0" sz="1250" spc="-120">
                <a:latin typeface="Meiryo"/>
                <a:cs typeface="Meiryo"/>
              </a:rPr>
              <a:t>克</a:t>
            </a:r>
            <a:r>
              <a:rPr dirty="0" sz="1250" spc="-120">
                <a:latin typeface="SimSun"/>
                <a:cs typeface="SimSun"/>
              </a:rPr>
              <a:t>服し、</a:t>
            </a:r>
            <a:r>
              <a:rPr dirty="0" sz="1250" spc="-120">
                <a:latin typeface="Meiryo"/>
                <a:cs typeface="Meiryo"/>
              </a:rPr>
              <a:t>⽣産</a:t>
            </a:r>
            <a:r>
              <a:rPr dirty="0" sz="1250" spc="-120">
                <a:latin typeface="SimSun"/>
                <a:cs typeface="SimSun"/>
              </a:rPr>
              <a:t>性向</a:t>
            </a:r>
            <a:r>
              <a:rPr dirty="0" sz="1250" spc="-120">
                <a:latin typeface="Meiryo"/>
                <a:cs typeface="Meiryo"/>
              </a:rPr>
              <a:t>上</a:t>
            </a:r>
            <a:r>
              <a:rPr dirty="0" sz="1250" spc="-120">
                <a:latin typeface="SimSun"/>
                <a:cs typeface="SimSun"/>
              </a:rPr>
              <a:t>と持続可能な経営</a:t>
            </a:r>
            <a:r>
              <a:rPr dirty="0" sz="1250" spc="-120">
                <a:latin typeface="PMingLiU"/>
                <a:cs typeface="PMingLiU"/>
              </a:rPr>
              <a:t>を</a:t>
            </a:r>
            <a:r>
              <a:rPr dirty="0" sz="1250" spc="-120">
                <a:latin typeface="Meiryo"/>
                <a:cs typeface="Meiryo"/>
              </a:rPr>
              <a:t>実</a:t>
            </a:r>
            <a:r>
              <a:rPr dirty="0" sz="1250" spc="-120">
                <a:latin typeface="SimSun"/>
                <a:cs typeface="SimSun"/>
              </a:rPr>
              <a:t>現す</a:t>
            </a:r>
            <a:r>
              <a:rPr dirty="0" sz="1250" spc="-120">
                <a:latin typeface="PMingLiU"/>
                <a:cs typeface="PMingLiU"/>
              </a:rPr>
              <a:t>る</a:t>
            </a:r>
            <a:r>
              <a:rPr dirty="0" sz="1250" spc="-120">
                <a:latin typeface="SimSun"/>
                <a:cs typeface="SimSun"/>
              </a:rPr>
              <a:t>ための</a:t>
            </a:r>
            <a:r>
              <a:rPr dirty="0" sz="1250" spc="-120">
                <a:latin typeface="Meiryo"/>
                <a:cs typeface="Meiryo"/>
              </a:rPr>
              <a:t>不</a:t>
            </a:r>
            <a:r>
              <a:rPr dirty="0" sz="1250" spc="-120">
                <a:latin typeface="SimSun"/>
                <a:cs typeface="SimSun"/>
              </a:rPr>
              <a:t>可</a:t>
            </a:r>
            <a:r>
              <a:rPr dirty="0" sz="1250" spc="-120">
                <a:latin typeface="Meiryo"/>
                <a:cs typeface="Meiryo"/>
              </a:rPr>
              <a:t>⽋</a:t>
            </a:r>
            <a:r>
              <a:rPr dirty="0" sz="1250" spc="-120">
                <a:latin typeface="SimSun"/>
                <a:cs typeface="SimSun"/>
              </a:rPr>
              <a:t>な戦</a:t>
            </a:r>
            <a:r>
              <a:rPr dirty="0" sz="1250" spc="-120">
                <a:latin typeface="Meiryo"/>
                <a:cs typeface="Meiryo"/>
              </a:rPr>
              <a:t>略</a:t>
            </a:r>
            <a:r>
              <a:rPr dirty="0" sz="1250" spc="-160">
                <a:latin typeface="SimSun"/>
                <a:cs typeface="SimSun"/>
              </a:rPr>
              <a:t>です。</a:t>
            </a:r>
            <a:r>
              <a:rPr dirty="0" sz="1250" spc="-120">
                <a:latin typeface="Meiryo"/>
                <a:cs typeface="Meiryo"/>
              </a:rPr>
              <a:t>計量伝</a:t>
            </a:r>
            <a:r>
              <a:rPr dirty="0" sz="1250" spc="-120">
                <a:latin typeface="SimSun"/>
                <a:cs typeface="SimSun"/>
              </a:rPr>
              <a:t>票の</a:t>
            </a:r>
            <a:r>
              <a:rPr dirty="0" sz="1250" spc="-130">
                <a:latin typeface="PMingLiU"/>
                <a:cs typeface="PMingLiU"/>
              </a:rPr>
              <a:t>デジタル</a:t>
            </a:r>
            <a:r>
              <a:rPr dirty="0" sz="1250" spc="-120">
                <a:latin typeface="SimSun"/>
                <a:cs typeface="SimSun"/>
              </a:rPr>
              <a:t>化は、その</a:t>
            </a:r>
            <a:r>
              <a:rPr dirty="0" sz="1100" spc="20">
                <a:latin typeface="DejaVu Sans"/>
                <a:cs typeface="DejaVu Sans"/>
              </a:rPr>
              <a:t>DX</a:t>
            </a:r>
            <a:r>
              <a:rPr dirty="0" sz="1250" spc="-120">
                <a:latin typeface="SimSun"/>
                <a:cs typeface="SimSun"/>
              </a:rPr>
              <a:t>推進の第</a:t>
            </a:r>
            <a:r>
              <a:rPr dirty="0" sz="1250" spc="-120">
                <a:latin typeface="Meiryo"/>
                <a:cs typeface="Meiryo"/>
              </a:rPr>
              <a:t>⼀歩</a:t>
            </a:r>
            <a:r>
              <a:rPr dirty="0" sz="1250" spc="-145">
                <a:latin typeface="SimSun"/>
                <a:cs typeface="SimSun"/>
              </a:rPr>
              <a:t>として、現場の業</a:t>
            </a:r>
            <a:r>
              <a:rPr dirty="0" sz="1250" spc="-120">
                <a:latin typeface="Meiryo"/>
                <a:cs typeface="Meiryo"/>
              </a:rPr>
              <a:t>務</a:t>
            </a:r>
            <a:r>
              <a:rPr dirty="0" sz="1250" spc="-120">
                <a:latin typeface="SimSun"/>
                <a:cs typeface="SimSun"/>
              </a:rPr>
              <a:t>負</a:t>
            </a:r>
            <a:r>
              <a:rPr dirty="0" sz="1250" spc="-120">
                <a:latin typeface="Meiryo"/>
                <a:cs typeface="Meiryo"/>
              </a:rPr>
              <a:t>担軽</a:t>
            </a:r>
            <a:r>
              <a:rPr dirty="0" sz="1250" spc="-120">
                <a:latin typeface="SimSun"/>
                <a:cs typeface="SimSun"/>
              </a:rPr>
              <a:t>減、</a:t>
            </a:r>
            <a:r>
              <a:rPr dirty="0" sz="1250" spc="-120">
                <a:latin typeface="PMingLiU"/>
                <a:cs typeface="PMingLiU"/>
              </a:rPr>
              <a:t>データ</a:t>
            </a:r>
            <a:r>
              <a:rPr dirty="0" sz="1250" spc="-120">
                <a:latin typeface="SimSun"/>
                <a:cs typeface="SimSun"/>
              </a:rPr>
              <a:t>品質向</a:t>
            </a:r>
            <a:r>
              <a:rPr dirty="0" sz="1250" spc="-120">
                <a:latin typeface="Meiryo"/>
                <a:cs typeface="Meiryo"/>
              </a:rPr>
              <a:t>上</a:t>
            </a:r>
            <a:r>
              <a:rPr dirty="0" sz="1250" spc="-120">
                <a:latin typeface="SimSun"/>
                <a:cs typeface="SimSun"/>
              </a:rPr>
              <a:t>、</a:t>
            </a:r>
            <a:r>
              <a:rPr dirty="0" sz="1250" spc="-140">
                <a:latin typeface="PMingLiU"/>
                <a:cs typeface="PMingLiU"/>
              </a:rPr>
              <a:t>コンプライアンス</a:t>
            </a:r>
            <a:r>
              <a:rPr dirty="0" sz="1250" spc="-120">
                <a:latin typeface="SimSun"/>
                <a:cs typeface="SimSun"/>
              </a:rPr>
              <a:t>強化に</a:t>
            </a:r>
            <a:r>
              <a:rPr dirty="0" sz="1250" spc="-120">
                <a:latin typeface="Meiryo"/>
                <a:cs typeface="Meiryo"/>
              </a:rPr>
              <a:t>⼤</a:t>
            </a:r>
            <a:r>
              <a:rPr dirty="0" sz="1250" spc="-140">
                <a:latin typeface="SimSun"/>
                <a:cs typeface="SimSun"/>
              </a:rPr>
              <a:t>きく貢献します。</a:t>
            </a:r>
            <a:endParaRPr sz="1250">
              <a:latin typeface="SimSun"/>
              <a:cs typeface="SimSun"/>
            </a:endParaRPr>
          </a:p>
          <a:p>
            <a:pPr marL="12700" marR="30480">
              <a:lnSpc>
                <a:spcPct val="106300"/>
              </a:lnSpc>
              <a:spcBef>
                <a:spcPts val="580"/>
              </a:spcBef>
            </a:pPr>
            <a:r>
              <a:rPr dirty="0" sz="1250" spc="-120">
                <a:latin typeface="Meiryo"/>
                <a:cs typeface="Meiryo"/>
              </a:rPr>
              <a:t>計量伝</a:t>
            </a:r>
            <a:r>
              <a:rPr dirty="0" sz="1250" spc="-120">
                <a:latin typeface="SimSun"/>
                <a:cs typeface="SimSun"/>
              </a:rPr>
              <a:t>票の</a:t>
            </a:r>
            <a:r>
              <a:rPr dirty="0" sz="1250" spc="-130">
                <a:latin typeface="PMingLiU"/>
                <a:cs typeface="PMingLiU"/>
              </a:rPr>
              <a:t>デジタル</a:t>
            </a:r>
            <a:r>
              <a:rPr dirty="0" sz="1250" spc="-120">
                <a:latin typeface="SimSun"/>
                <a:cs typeface="SimSun"/>
              </a:rPr>
              <a:t>化は、単な</a:t>
            </a:r>
            <a:r>
              <a:rPr dirty="0" sz="1250" spc="-120">
                <a:latin typeface="PMingLiU"/>
                <a:cs typeface="PMingLiU"/>
              </a:rPr>
              <a:t>る</a:t>
            </a:r>
            <a:r>
              <a:rPr dirty="0" sz="1250" spc="-120">
                <a:latin typeface="SimSun"/>
                <a:cs typeface="SimSun"/>
              </a:rPr>
              <a:t>「個別の業</a:t>
            </a:r>
            <a:r>
              <a:rPr dirty="0" sz="1250" spc="-120">
                <a:latin typeface="Meiryo"/>
                <a:cs typeface="Meiryo"/>
              </a:rPr>
              <a:t>務改</a:t>
            </a:r>
            <a:r>
              <a:rPr dirty="0" sz="1250" spc="-120">
                <a:latin typeface="SimSun"/>
                <a:cs typeface="SimSun"/>
              </a:rPr>
              <a:t>善」ではなく、建</a:t>
            </a:r>
            <a:r>
              <a:rPr dirty="0" sz="1250" spc="-120">
                <a:latin typeface="Meiryo"/>
                <a:cs typeface="Meiryo"/>
              </a:rPr>
              <a:t>設</a:t>
            </a:r>
            <a:r>
              <a:rPr dirty="0" sz="1250" spc="-120">
                <a:latin typeface="SimSun"/>
                <a:cs typeface="SimSun"/>
              </a:rPr>
              <a:t>業</a:t>
            </a:r>
            <a:r>
              <a:rPr dirty="0" sz="1250" spc="-120">
                <a:latin typeface="Meiryo"/>
                <a:cs typeface="Meiryo"/>
              </a:rPr>
              <a:t>界</a:t>
            </a:r>
            <a:r>
              <a:rPr dirty="0" sz="1250" spc="-120">
                <a:latin typeface="SimSun"/>
                <a:cs typeface="SimSun"/>
              </a:rPr>
              <a:t>の「</a:t>
            </a:r>
            <a:r>
              <a:rPr dirty="0" sz="1250" spc="-120">
                <a:latin typeface="Meiryo"/>
                <a:cs typeface="Meiryo"/>
              </a:rPr>
              <a:t>⾼</a:t>
            </a:r>
            <a:r>
              <a:rPr dirty="0" sz="1250" spc="-120">
                <a:latin typeface="SimSun"/>
                <a:cs typeface="SimSun"/>
              </a:rPr>
              <a:t>度な</a:t>
            </a:r>
            <a:r>
              <a:rPr dirty="0" sz="1100" spc="20">
                <a:latin typeface="DejaVu Sans"/>
                <a:cs typeface="DejaVu Sans"/>
              </a:rPr>
              <a:t>DX</a:t>
            </a:r>
            <a:r>
              <a:rPr dirty="0" sz="1250" spc="-120">
                <a:latin typeface="SimSun"/>
                <a:cs typeface="SimSun"/>
              </a:rPr>
              <a:t>推進のための</a:t>
            </a:r>
            <a:r>
              <a:rPr dirty="0" sz="1250" spc="-120">
                <a:latin typeface="PMingLiU"/>
                <a:cs typeface="PMingLiU"/>
              </a:rPr>
              <a:t>データ</a:t>
            </a:r>
            <a:r>
              <a:rPr dirty="0" sz="1250" spc="-120">
                <a:latin typeface="SimSun"/>
                <a:cs typeface="SimSun"/>
              </a:rPr>
              <a:t>基</a:t>
            </a:r>
            <a:r>
              <a:rPr dirty="0" sz="1250" spc="-120">
                <a:latin typeface="Meiryo"/>
                <a:cs typeface="Meiryo"/>
              </a:rPr>
              <a:t>盤</a:t>
            </a:r>
            <a:r>
              <a:rPr dirty="0" sz="1250" spc="-120">
                <a:latin typeface="SimSun"/>
                <a:cs typeface="SimSun"/>
              </a:rPr>
              <a:t>構築」に</a:t>
            </a:r>
            <a:r>
              <a:rPr dirty="0" sz="1250" spc="-120">
                <a:latin typeface="Meiryo"/>
                <a:cs typeface="Meiryo"/>
              </a:rPr>
              <a:t>直</a:t>
            </a:r>
            <a:r>
              <a:rPr dirty="0" sz="1250" spc="-145">
                <a:latin typeface="SimSun"/>
                <a:cs typeface="SimSun"/>
              </a:rPr>
              <a:t>結します。</a:t>
            </a:r>
            <a:r>
              <a:rPr dirty="0" sz="1100" spc="10">
                <a:latin typeface="DejaVu Sans"/>
                <a:cs typeface="DejaVu Sans"/>
              </a:rPr>
              <a:t>AI</a:t>
            </a:r>
            <a:r>
              <a:rPr dirty="0" sz="1250" spc="-120">
                <a:latin typeface="SimSun"/>
                <a:cs typeface="SimSun"/>
              </a:rPr>
              <a:t>に</a:t>
            </a:r>
            <a:r>
              <a:rPr dirty="0" sz="1250" spc="-140">
                <a:latin typeface="PMingLiU"/>
                <a:cs typeface="PMingLiU"/>
              </a:rPr>
              <a:t>よる</a:t>
            </a:r>
            <a:r>
              <a:rPr dirty="0" sz="1250" spc="-120">
                <a:latin typeface="Meiryo"/>
                <a:cs typeface="Meiryo"/>
              </a:rPr>
              <a:t>施⼯</a:t>
            </a:r>
            <a:r>
              <a:rPr dirty="0" sz="1250" spc="-120">
                <a:latin typeface="SimSun"/>
                <a:cs typeface="SimSun"/>
              </a:rPr>
              <a:t>管理、</a:t>
            </a:r>
            <a:r>
              <a:rPr dirty="0" sz="1100" spc="15">
                <a:latin typeface="DejaVu Sans"/>
                <a:cs typeface="DejaVu Sans"/>
              </a:rPr>
              <a:t>BIM</a:t>
            </a:r>
            <a:r>
              <a:rPr dirty="0" sz="1250" spc="-120">
                <a:latin typeface="SimSun"/>
                <a:cs typeface="SimSun"/>
              </a:rPr>
              <a:t>の標準化、</a:t>
            </a:r>
            <a:r>
              <a:rPr dirty="0" sz="1250" spc="-135">
                <a:latin typeface="PMingLiU"/>
                <a:cs typeface="PMingLiU"/>
              </a:rPr>
              <a:t>スマート</a:t>
            </a:r>
            <a:r>
              <a:rPr dirty="0" sz="1250" spc="-120">
                <a:latin typeface="SimSun"/>
                <a:cs typeface="SimSun"/>
              </a:rPr>
              <a:t>建</a:t>
            </a:r>
            <a:r>
              <a:rPr dirty="0" sz="1250" spc="-120">
                <a:latin typeface="Meiryo"/>
                <a:cs typeface="Meiryo"/>
              </a:rPr>
              <a:t>設</a:t>
            </a:r>
            <a:r>
              <a:rPr dirty="0" sz="1250" spc="-120">
                <a:latin typeface="SimSun"/>
                <a:cs typeface="SimSun"/>
              </a:rPr>
              <a:t>機械、</a:t>
            </a:r>
            <a:r>
              <a:rPr dirty="0" sz="1250" spc="-130">
                <a:latin typeface="PMingLiU"/>
                <a:cs typeface="PMingLiU"/>
              </a:rPr>
              <a:t>デジタルツイン</a:t>
            </a:r>
            <a:r>
              <a:rPr dirty="0" sz="1250" spc="-120">
                <a:latin typeface="SimSun"/>
                <a:cs typeface="SimSun"/>
              </a:rPr>
              <a:t>といった</a:t>
            </a:r>
            <a:r>
              <a:rPr dirty="0" sz="1250" spc="-120">
                <a:latin typeface="Meiryo"/>
                <a:cs typeface="Meiryo"/>
              </a:rPr>
              <a:t>⾼</a:t>
            </a:r>
            <a:r>
              <a:rPr dirty="0" sz="1250" spc="-120">
                <a:latin typeface="SimSun"/>
                <a:cs typeface="SimSun"/>
              </a:rPr>
              <a:t>度な</a:t>
            </a:r>
            <a:r>
              <a:rPr dirty="0" sz="1100" spc="20">
                <a:latin typeface="DejaVu Sans"/>
                <a:cs typeface="DejaVu Sans"/>
              </a:rPr>
              <a:t>DX</a:t>
            </a:r>
            <a:r>
              <a:rPr dirty="0" sz="1250" spc="-120">
                <a:latin typeface="SimSun"/>
                <a:cs typeface="SimSun"/>
              </a:rPr>
              <a:t>は、膨</a:t>
            </a:r>
            <a:r>
              <a:rPr dirty="0" sz="1250" spc="-120">
                <a:latin typeface="Meiryo"/>
                <a:cs typeface="Meiryo"/>
              </a:rPr>
              <a:t>⼤</a:t>
            </a:r>
            <a:r>
              <a:rPr dirty="0" sz="1250" spc="-120">
                <a:latin typeface="SimSun"/>
                <a:cs typeface="SimSun"/>
              </a:rPr>
              <a:t>で</a:t>
            </a:r>
            <a:r>
              <a:rPr dirty="0" sz="1250" spc="-120">
                <a:latin typeface="Meiryo"/>
                <a:cs typeface="Meiryo"/>
              </a:rPr>
              <a:t>正</a:t>
            </a:r>
            <a:r>
              <a:rPr dirty="0" sz="1250" spc="-120">
                <a:latin typeface="SimSun"/>
                <a:cs typeface="SimSun"/>
              </a:rPr>
              <a:t>確な</a:t>
            </a:r>
            <a:r>
              <a:rPr dirty="0" sz="1250" spc="-130">
                <a:latin typeface="PMingLiU"/>
                <a:cs typeface="PMingLiU"/>
              </a:rPr>
              <a:t>リアルタイムデータを</a:t>
            </a:r>
            <a:r>
              <a:rPr dirty="0" sz="1250" spc="-120">
                <a:latin typeface="SimSun"/>
                <a:cs typeface="SimSun"/>
              </a:rPr>
              <a:t>必</a:t>
            </a:r>
            <a:r>
              <a:rPr dirty="0" sz="1250" spc="-120">
                <a:latin typeface="Meiryo"/>
                <a:cs typeface="Meiryo"/>
              </a:rPr>
              <a:t>要</a:t>
            </a:r>
            <a:r>
              <a:rPr dirty="0" sz="1250" spc="-145">
                <a:latin typeface="SimSun"/>
                <a:cs typeface="SimSun"/>
              </a:rPr>
              <a:t>とします。</a:t>
            </a:r>
            <a:r>
              <a:rPr dirty="0" sz="1250" spc="-120">
                <a:latin typeface="Meiryo"/>
                <a:cs typeface="Meiryo"/>
              </a:rPr>
              <a:t>計量伝</a:t>
            </a:r>
            <a:r>
              <a:rPr dirty="0" sz="1250" spc="-120">
                <a:latin typeface="SimSun"/>
                <a:cs typeface="SimSun"/>
              </a:rPr>
              <a:t>票か</a:t>
            </a:r>
            <a:r>
              <a:rPr dirty="0" sz="1250" spc="-120">
                <a:latin typeface="PMingLiU"/>
                <a:cs typeface="PMingLiU"/>
              </a:rPr>
              <a:t>ら</a:t>
            </a:r>
            <a:r>
              <a:rPr dirty="0" sz="1250" spc="-120">
                <a:latin typeface="Meiryo"/>
                <a:cs typeface="Meiryo"/>
              </a:rPr>
              <a:t>抽</a:t>
            </a:r>
            <a:r>
              <a:rPr dirty="0" sz="1250" spc="-120">
                <a:latin typeface="SimSun"/>
                <a:cs typeface="SimSun"/>
              </a:rPr>
              <a:t>出さ</a:t>
            </a:r>
            <a:r>
              <a:rPr dirty="0" sz="1250" spc="-120">
                <a:latin typeface="PMingLiU"/>
                <a:cs typeface="PMingLiU"/>
              </a:rPr>
              <a:t>れる</a:t>
            </a:r>
            <a:r>
              <a:rPr dirty="0" sz="1250" spc="-120">
                <a:latin typeface="SimSun"/>
                <a:cs typeface="SimSun"/>
              </a:rPr>
              <a:t>「品</a:t>
            </a:r>
            <a:r>
              <a:rPr dirty="0" sz="1250" spc="-120">
                <a:latin typeface="Meiryo"/>
                <a:cs typeface="Meiryo"/>
              </a:rPr>
              <a:t>⽬</a:t>
            </a:r>
            <a:r>
              <a:rPr dirty="0" sz="1250" spc="-120">
                <a:latin typeface="PMingLiU"/>
                <a:cs typeface="PMingLiU"/>
              </a:rPr>
              <a:t>‧</a:t>
            </a:r>
            <a:r>
              <a:rPr dirty="0" sz="1250" spc="-120">
                <a:latin typeface="Meiryo"/>
                <a:cs typeface="Meiryo"/>
              </a:rPr>
              <a:t>重量</a:t>
            </a:r>
            <a:r>
              <a:rPr dirty="0" sz="1250" spc="-120">
                <a:latin typeface="PMingLiU"/>
                <a:cs typeface="PMingLiU"/>
              </a:rPr>
              <a:t>‧</a:t>
            </a:r>
            <a:r>
              <a:rPr dirty="0" sz="1250" spc="-120">
                <a:latin typeface="Meiryo"/>
                <a:cs typeface="Meiryo"/>
              </a:rPr>
              <a:t>⾞番</a:t>
            </a:r>
            <a:r>
              <a:rPr dirty="0" sz="1250" spc="-120">
                <a:latin typeface="SimSun"/>
                <a:cs typeface="SimSun"/>
              </a:rPr>
              <a:t>」といった</a:t>
            </a:r>
            <a:r>
              <a:rPr dirty="0" sz="1250" spc="-120">
                <a:latin typeface="PMingLiU"/>
                <a:cs typeface="PMingLiU"/>
              </a:rPr>
              <a:t>データ</a:t>
            </a:r>
            <a:r>
              <a:rPr dirty="0" sz="1250" spc="-120">
                <a:latin typeface="SimSun"/>
                <a:cs typeface="SimSun"/>
              </a:rPr>
              <a:t>は、資材の調達、在庫管理、運搬、</a:t>
            </a:r>
            <a:r>
              <a:rPr dirty="0" sz="1250" spc="-120">
                <a:latin typeface="PMingLiU"/>
                <a:cs typeface="PMingLiU"/>
              </a:rPr>
              <a:t>コスト</a:t>
            </a:r>
            <a:r>
              <a:rPr dirty="0" sz="1250" spc="-120">
                <a:latin typeface="Meiryo"/>
                <a:cs typeface="Meiryo"/>
              </a:rPr>
              <a:t>計</a:t>
            </a:r>
            <a:r>
              <a:rPr dirty="0" sz="1250" spc="-120">
                <a:latin typeface="SimSun"/>
                <a:cs typeface="SimSun"/>
              </a:rPr>
              <a:t>算といった</a:t>
            </a:r>
            <a:r>
              <a:rPr dirty="0" sz="1250" spc="-130">
                <a:latin typeface="PMingLiU"/>
                <a:cs typeface="PMingLiU"/>
              </a:rPr>
              <a:t>サプライチェーン</a:t>
            </a:r>
            <a:r>
              <a:rPr dirty="0" sz="1250" spc="-120">
                <a:latin typeface="SimSun"/>
                <a:cs typeface="SimSun"/>
              </a:rPr>
              <a:t>の基</a:t>
            </a:r>
            <a:r>
              <a:rPr dirty="0" sz="1250" spc="-120">
                <a:latin typeface="Meiryo"/>
                <a:cs typeface="Meiryo"/>
              </a:rPr>
              <a:t>盤</a:t>
            </a:r>
            <a:r>
              <a:rPr dirty="0" sz="1250" spc="-140">
                <a:latin typeface="SimSun"/>
                <a:cs typeface="SimSun"/>
              </a:rPr>
              <a:t>とな</a:t>
            </a:r>
            <a:r>
              <a:rPr dirty="0" sz="1250" spc="-120">
                <a:latin typeface="PMingLiU"/>
                <a:cs typeface="PMingLiU"/>
              </a:rPr>
              <a:t>る</a:t>
            </a:r>
            <a:r>
              <a:rPr dirty="0" sz="1250" spc="-145">
                <a:latin typeface="SimSun"/>
                <a:cs typeface="SimSun"/>
              </a:rPr>
              <a:t>情報です。</a:t>
            </a:r>
            <a:r>
              <a:rPr dirty="0" sz="1250" spc="-120">
                <a:latin typeface="Meiryo"/>
                <a:cs typeface="Meiryo"/>
              </a:rPr>
              <a:t>計量</a:t>
            </a:r>
            <a:r>
              <a:rPr dirty="0" sz="1250" spc="-120">
                <a:latin typeface="PMingLiU"/>
                <a:cs typeface="PMingLiU"/>
              </a:rPr>
              <a:t>データ</a:t>
            </a:r>
            <a:r>
              <a:rPr dirty="0" sz="1250" spc="-120">
                <a:latin typeface="SimSun"/>
                <a:cs typeface="SimSun"/>
              </a:rPr>
              <a:t>活</a:t>
            </a:r>
            <a:r>
              <a:rPr dirty="0" sz="1250" spc="-120">
                <a:latin typeface="Meiryo"/>
                <a:cs typeface="Meiryo"/>
              </a:rPr>
              <a:t>⽤</a:t>
            </a:r>
            <a:r>
              <a:rPr dirty="0" sz="1250" spc="-120">
                <a:latin typeface="SimSun"/>
                <a:cs typeface="SimSun"/>
              </a:rPr>
              <a:t>に</a:t>
            </a:r>
            <a:r>
              <a:rPr dirty="0" sz="1250" spc="-140">
                <a:latin typeface="PMingLiU"/>
                <a:cs typeface="PMingLiU"/>
              </a:rPr>
              <a:t>よる</a:t>
            </a:r>
            <a:r>
              <a:rPr dirty="0" sz="1250" spc="-120">
                <a:latin typeface="SimSun"/>
                <a:cs typeface="SimSun"/>
              </a:rPr>
              <a:t>「資材の搬</a:t>
            </a:r>
            <a:r>
              <a:rPr dirty="0" sz="1250" spc="-120">
                <a:latin typeface="Meiryo"/>
                <a:cs typeface="Meiryo"/>
              </a:rPr>
              <a:t>⼊</a:t>
            </a:r>
            <a:r>
              <a:rPr dirty="0" sz="1250" spc="-120">
                <a:latin typeface="SimSun"/>
                <a:cs typeface="SimSun"/>
              </a:rPr>
              <a:t>出状況の可</a:t>
            </a:r>
            <a:r>
              <a:rPr dirty="0" sz="1250" spc="-80">
                <a:latin typeface="Meiryo"/>
                <a:cs typeface="Meiryo"/>
              </a:rPr>
              <a:t>視 </a:t>
            </a:r>
            <a:r>
              <a:rPr dirty="0" sz="1250" spc="-120">
                <a:latin typeface="SimSun"/>
                <a:cs typeface="SimSun"/>
              </a:rPr>
              <a:t>化、運搬</a:t>
            </a:r>
            <a:r>
              <a:rPr dirty="0" sz="1250" spc="-120">
                <a:latin typeface="Meiryo"/>
                <a:cs typeface="Meiryo"/>
              </a:rPr>
              <a:t>効</a:t>
            </a:r>
            <a:r>
              <a:rPr dirty="0" sz="1250" spc="-120">
                <a:latin typeface="SimSun"/>
                <a:cs typeface="SimSun"/>
              </a:rPr>
              <a:t>率の分析、</a:t>
            </a:r>
            <a:r>
              <a:rPr dirty="0" sz="1250" spc="-120">
                <a:latin typeface="PMingLiU"/>
                <a:cs typeface="PMingLiU"/>
              </a:rPr>
              <a:t>コスト</a:t>
            </a:r>
            <a:r>
              <a:rPr dirty="0" sz="1250" spc="-120">
                <a:latin typeface="SimSun"/>
                <a:cs typeface="SimSun"/>
              </a:rPr>
              <a:t>管理の最適化」に</a:t>
            </a:r>
            <a:r>
              <a:rPr dirty="0" sz="1250" spc="-120">
                <a:latin typeface="Meiryo"/>
                <a:cs typeface="Meiryo"/>
              </a:rPr>
              <a:t>⾔</a:t>
            </a:r>
            <a:r>
              <a:rPr dirty="0" sz="1250" spc="-120">
                <a:latin typeface="SimSun"/>
                <a:cs typeface="SimSun"/>
              </a:rPr>
              <a:t>及さ</a:t>
            </a:r>
            <a:r>
              <a:rPr dirty="0" sz="1250" spc="-155">
                <a:latin typeface="PMingLiU"/>
                <a:cs typeface="PMingLiU"/>
              </a:rPr>
              <a:t>れ</a:t>
            </a:r>
            <a:r>
              <a:rPr dirty="0" sz="1250" spc="-120">
                <a:latin typeface="SimSun"/>
                <a:cs typeface="SimSun"/>
              </a:rPr>
              <a:t>てい</a:t>
            </a:r>
            <a:r>
              <a:rPr dirty="0" sz="1250" spc="-120">
                <a:latin typeface="PMingLiU"/>
                <a:cs typeface="PMingLiU"/>
              </a:rPr>
              <a:t>るよ</a:t>
            </a:r>
            <a:r>
              <a:rPr dirty="0" sz="1250" spc="-135">
                <a:latin typeface="SimSun"/>
                <a:cs typeface="SimSun"/>
              </a:rPr>
              <a:t>うに、こ</a:t>
            </a:r>
            <a:r>
              <a:rPr dirty="0" sz="1250" spc="-120">
                <a:latin typeface="PMingLiU"/>
                <a:cs typeface="PMingLiU"/>
              </a:rPr>
              <a:t>れら</a:t>
            </a:r>
            <a:r>
              <a:rPr dirty="0" sz="1250" spc="-120">
                <a:latin typeface="SimSun"/>
                <a:cs typeface="SimSun"/>
              </a:rPr>
              <a:t>の基礎</a:t>
            </a:r>
            <a:r>
              <a:rPr dirty="0" sz="1250" spc="-120">
                <a:latin typeface="PMingLiU"/>
                <a:cs typeface="PMingLiU"/>
              </a:rPr>
              <a:t>データ</a:t>
            </a:r>
            <a:r>
              <a:rPr dirty="0" sz="1250" spc="-120">
                <a:latin typeface="SimSun"/>
                <a:cs typeface="SimSun"/>
              </a:rPr>
              <a:t>が</a:t>
            </a:r>
            <a:r>
              <a:rPr dirty="0" sz="1250" spc="-120">
                <a:latin typeface="Meiryo"/>
                <a:cs typeface="Meiryo"/>
              </a:rPr>
              <a:t>正</a:t>
            </a:r>
            <a:r>
              <a:rPr dirty="0" sz="1250" spc="-120">
                <a:latin typeface="SimSun"/>
                <a:cs typeface="SimSun"/>
              </a:rPr>
              <a:t>確に</a:t>
            </a:r>
            <a:r>
              <a:rPr dirty="0" sz="1250" spc="-130">
                <a:latin typeface="PMingLiU"/>
                <a:cs typeface="PMingLiU"/>
              </a:rPr>
              <a:t>デジタル</a:t>
            </a:r>
            <a:r>
              <a:rPr dirty="0" sz="1250" spc="-120">
                <a:latin typeface="SimSun"/>
                <a:cs typeface="SimSun"/>
              </a:rPr>
              <a:t>化さ</a:t>
            </a:r>
            <a:r>
              <a:rPr dirty="0" sz="1250" spc="-105">
                <a:latin typeface="PMingLiU"/>
                <a:cs typeface="PMingLiU"/>
              </a:rPr>
              <a:t>れ</a:t>
            </a:r>
            <a:r>
              <a:rPr dirty="0" sz="1250" spc="-120">
                <a:latin typeface="SimSun"/>
                <a:cs typeface="SimSun"/>
              </a:rPr>
              <a:t>、連携さ</a:t>
            </a:r>
            <a:r>
              <a:rPr dirty="0" sz="1250" spc="-120">
                <a:latin typeface="PMingLiU"/>
                <a:cs typeface="PMingLiU"/>
              </a:rPr>
              <a:t>れる</a:t>
            </a:r>
            <a:r>
              <a:rPr dirty="0" sz="1250" spc="-140">
                <a:latin typeface="SimSun"/>
                <a:cs typeface="SimSun"/>
              </a:rPr>
              <a:t>ことで、初めて</a:t>
            </a:r>
            <a:r>
              <a:rPr dirty="0" sz="1100" spc="10">
                <a:latin typeface="DejaVu Sans"/>
                <a:cs typeface="DejaVu Sans"/>
              </a:rPr>
              <a:t>AI</a:t>
            </a:r>
            <a:r>
              <a:rPr dirty="0" sz="1250" spc="-120">
                <a:latin typeface="SimSun"/>
                <a:cs typeface="SimSun"/>
              </a:rPr>
              <a:t>や</a:t>
            </a:r>
            <a:r>
              <a:rPr dirty="0" sz="1100" spc="15">
                <a:latin typeface="DejaVu Sans"/>
                <a:cs typeface="DejaVu Sans"/>
              </a:rPr>
              <a:t>BIM</a:t>
            </a:r>
            <a:r>
              <a:rPr dirty="0" sz="1250" spc="-120">
                <a:latin typeface="SimSun"/>
                <a:cs typeface="SimSun"/>
              </a:rPr>
              <a:t>が</a:t>
            </a:r>
            <a:r>
              <a:rPr dirty="0" sz="1250" spc="-120">
                <a:latin typeface="Meiryo"/>
                <a:cs typeface="Meiryo"/>
              </a:rPr>
              <a:t>真</a:t>
            </a:r>
            <a:r>
              <a:rPr dirty="0" sz="1250" spc="-120">
                <a:latin typeface="SimSun"/>
                <a:cs typeface="SimSun"/>
              </a:rPr>
              <a:t>価</a:t>
            </a:r>
            <a:r>
              <a:rPr dirty="0" sz="1250" spc="-120">
                <a:latin typeface="PMingLiU"/>
                <a:cs typeface="PMingLiU"/>
              </a:rPr>
              <a:t>を</a:t>
            </a:r>
            <a:r>
              <a:rPr dirty="0" sz="1250" spc="-120">
                <a:latin typeface="SimSun"/>
                <a:cs typeface="SimSun"/>
              </a:rPr>
              <a:t>発揮す</a:t>
            </a:r>
            <a:r>
              <a:rPr dirty="0" sz="1250" spc="-120">
                <a:latin typeface="PMingLiU"/>
                <a:cs typeface="PMingLiU"/>
              </a:rPr>
              <a:t>るデータ</a:t>
            </a:r>
            <a:r>
              <a:rPr dirty="0" sz="1250" spc="-120">
                <a:latin typeface="SimSun"/>
                <a:cs typeface="SimSun"/>
              </a:rPr>
              <a:t>基</a:t>
            </a:r>
            <a:r>
              <a:rPr dirty="0" sz="1250" spc="-120">
                <a:latin typeface="Meiryo"/>
                <a:cs typeface="Meiryo"/>
              </a:rPr>
              <a:t>盤</a:t>
            </a:r>
            <a:r>
              <a:rPr dirty="0" sz="1250" spc="-120">
                <a:latin typeface="SimSun"/>
                <a:cs typeface="SimSun"/>
              </a:rPr>
              <a:t>が構築さ</a:t>
            </a:r>
            <a:r>
              <a:rPr dirty="0" sz="1250" spc="-120">
                <a:latin typeface="PMingLiU"/>
                <a:cs typeface="PMingLiU"/>
              </a:rPr>
              <a:t>れ</a:t>
            </a:r>
            <a:r>
              <a:rPr dirty="0" sz="1250" spc="-155">
                <a:latin typeface="SimSun"/>
                <a:cs typeface="SimSun"/>
              </a:rPr>
              <a:t>ます。</a:t>
            </a:r>
            <a:endParaRPr sz="1250">
              <a:latin typeface="SimSun"/>
              <a:cs typeface="SimSu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8" name="object 8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09599" y="2819399"/>
            <a:ext cx="10972800" cy="1562100"/>
            <a:chOff x="609599" y="2819399"/>
            <a:chExt cx="10972800" cy="1562100"/>
          </a:xfrm>
        </p:grpSpPr>
        <p:sp>
          <p:nvSpPr>
            <p:cNvPr id="4" name="object 4" descr=""/>
            <p:cNvSpPr/>
            <p:nvPr/>
          </p:nvSpPr>
          <p:spPr>
            <a:xfrm>
              <a:off x="628649" y="2819399"/>
              <a:ext cx="10953750" cy="1562100"/>
            </a:xfrm>
            <a:custGeom>
              <a:avLst/>
              <a:gdLst/>
              <a:ahLst/>
              <a:cxnLst/>
              <a:rect l="l" t="t" r="r" b="b"/>
              <a:pathLst>
                <a:path w="10953750" h="1562100">
                  <a:moveTo>
                    <a:pt x="10882552" y="1562099"/>
                  </a:moveTo>
                  <a:lnTo>
                    <a:pt x="53397" y="1562099"/>
                  </a:lnTo>
                  <a:lnTo>
                    <a:pt x="49680" y="1561611"/>
                  </a:lnTo>
                  <a:lnTo>
                    <a:pt x="14085" y="1536243"/>
                  </a:lnTo>
                  <a:lnTo>
                    <a:pt x="366" y="1495858"/>
                  </a:lnTo>
                  <a:lnTo>
                    <a:pt x="0" y="1490903"/>
                  </a:lnTo>
                  <a:lnTo>
                    <a:pt x="0" y="1485899"/>
                  </a:lnTo>
                  <a:lnTo>
                    <a:pt x="0" y="71196"/>
                  </a:lnTo>
                  <a:lnTo>
                    <a:pt x="11716" y="29705"/>
                  </a:lnTo>
                  <a:lnTo>
                    <a:pt x="42320" y="2440"/>
                  </a:lnTo>
                  <a:lnTo>
                    <a:pt x="53397" y="0"/>
                  </a:lnTo>
                  <a:lnTo>
                    <a:pt x="10882552" y="0"/>
                  </a:lnTo>
                  <a:lnTo>
                    <a:pt x="10924041" y="15621"/>
                  </a:lnTo>
                  <a:lnTo>
                    <a:pt x="10949861" y="51661"/>
                  </a:lnTo>
                  <a:lnTo>
                    <a:pt x="10953747" y="71196"/>
                  </a:lnTo>
                  <a:lnTo>
                    <a:pt x="10953747" y="1490903"/>
                  </a:lnTo>
                  <a:lnTo>
                    <a:pt x="10938125" y="1532393"/>
                  </a:lnTo>
                  <a:lnTo>
                    <a:pt x="10902086" y="1558213"/>
                  </a:lnTo>
                  <a:lnTo>
                    <a:pt x="10887506" y="1561611"/>
                  </a:lnTo>
                  <a:lnTo>
                    <a:pt x="10882552" y="15620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09599" y="2819677"/>
              <a:ext cx="70485" cy="1562100"/>
            </a:xfrm>
            <a:custGeom>
              <a:avLst/>
              <a:gdLst/>
              <a:ahLst/>
              <a:cxnLst/>
              <a:rect l="l" t="t" r="r" b="b"/>
              <a:pathLst>
                <a:path w="70484" h="1562100">
                  <a:moveTo>
                    <a:pt x="70450" y="1561544"/>
                  </a:moveTo>
                  <a:lnTo>
                    <a:pt x="33857" y="1548991"/>
                  </a:lnTo>
                  <a:lnTo>
                    <a:pt x="5800" y="1514782"/>
                  </a:lnTo>
                  <a:lnTo>
                    <a:pt x="0" y="1485622"/>
                  </a:lnTo>
                  <a:lnTo>
                    <a:pt x="0" y="75922"/>
                  </a:lnTo>
                  <a:lnTo>
                    <a:pt x="12830" y="33579"/>
                  </a:lnTo>
                  <a:lnTo>
                    <a:pt x="47039" y="5522"/>
                  </a:lnTo>
                  <a:lnTo>
                    <a:pt x="70449" y="0"/>
                  </a:lnTo>
                  <a:lnTo>
                    <a:pt x="66287" y="1655"/>
                  </a:lnTo>
                  <a:lnTo>
                    <a:pt x="56951" y="9389"/>
                  </a:lnTo>
                  <a:lnTo>
                    <a:pt x="41000" y="46761"/>
                  </a:lnTo>
                  <a:lnTo>
                    <a:pt x="38100" y="75922"/>
                  </a:lnTo>
                  <a:lnTo>
                    <a:pt x="38100" y="1485622"/>
                  </a:lnTo>
                  <a:lnTo>
                    <a:pt x="44514" y="1527964"/>
                  </a:lnTo>
                  <a:lnTo>
                    <a:pt x="66287" y="1559888"/>
                  </a:lnTo>
                  <a:lnTo>
                    <a:pt x="70450" y="1561544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609599" y="4914899"/>
            <a:ext cx="10972800" cy="9525"/>
          </a:xfrm>
          <a:custGeom>
            <a:avLst/>
            <a:gdLst/>
            <a:ahLst/>
            <a:cxnLst/>
            <a:rect l="l" t="t" r="r" b="b"/>
            <a:pathLst>
              <a:path w="10972800" h="9525">
                <a:moveTo>
                  <a:pt x="10972799" y="9524"/>
                </a:moveTo>
                <a:lnTo>
                  <a:pt x="0" y="9524"/>
                </a:lnTo>
                <a:lnTo>
                  <a:pt x="0" y="0"/>
                </a:lnTo>
                <a:lnTo>
                  <a:pt x="10972799" y="0"/>
                </a:lnTo>
                <a:lnTo>
                  <a:pt x="10972799" y="9524"/>
                </a:lnTo>
                <a:close/>
              </a:path>
            </a:pathLst>
          </a:custGeom>
          <a:solidFill>
            <a:srgbClr val="E4E7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6012180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85"/>
              <a:t>書類管理のことなら 、私たちにご相談ください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596899" y="1550047"/>
            <a:ext cx="7702550" cy="863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95"/>
              </a:spcBef>
            </a:pPr>
            <a:r>
              <a:rPr dirty="0" sz="1500" spc="-150">
                <a:latin typeface="SimSun"/>
                <a:cs typeface="SimSun"/>
              </a:rPr>
              <a:t>私たちは</a:t>
            </a:r>
            <a:r>
              <a:rPr dirty="0" sz="1350" spc="-10">
                <a:latin typeface="DejaVu Sans"/>
                <a:cs typeface="DejaVu Sans"/>
              </a:rPr>
              <a:t>AI</a:t>
            </a:r>
            <a:r>
              <a:rPr dirty="0" sz="1500" spc="-150">
                <a:latin typeface="SimSun"/>
                <a:cs typeface="SimSun"/>
              </a:rPr>
              <a:t>が</a:t>
            </a:r>
            <a:r>
              <a:rPr dirty="0" sz="1350">
                <a:latin typeface="DejaVu Sans"/>
                <a:cs typeface="DejaVu Sans"/>
              </a:rPr>
              <a:t>PDF</a:t>
            </a:r>
            <a:r>
              <a:rPr dirty="0" sz="1500" spc="-150">
                <a:latin typeface="SimSun"/>
                <a:cs typeface="SimSun"/>
              </a:rPr>
              <a:t>書類の分類</a:t>
            </a:r>
            <a:r>
              <a:rPr dirty="0" sz="1500" spc="-150">
                <a:latin typeface="PMingLiU"/>
                <a:cs typeface="PMingLiU"/>
              </a:rPr>
              <a:t>‧</a:t>
            </a:r>
            <a:r>
              <a:rPr dirty="0" sz="1500" spc="-150">
                <a:latin typeface="Meiryo"/>
                <a:cs typeface="Meiryo"/>
              </a:rPr>
              <a:t>整</a:t>
            </a:r>
            <a:r>
              <a:rPr dirty="0" sz="1500" spc="-150">
                <a:latin typeface="SimSun"/>
                <a:cs typeface="SimSun"/>
              </a:rPr>
              <a:t>理</a:t>
            </a:r>
            <a:r>
              <a:rPr dirty="0" sz="1500" spc="-150">
                <a:latin typeface="PMingLiU"/>
                <a:cs typeface="PMingLiU"/>
              </a:rPr>
              <a:t>‧</a:t>
            </a:r>
            <a:r>
              <a:rPr dirty="0" sz="1500" spc="-150">
                <a:latin typeface="Meiryo"/>
                <a:cs typeface="Meiryo"/>
              </a:rPr>
              <a:t>要</a:t>
            </a:r>
            <a:r>
              <a:rPr dirty="0" sz="1500" spc="-150">
                <a:latin typeface="SimSun"/>
                <a:cs typeface="SimSun"/>
              </a:rPr>
              <a:t>約</a:t>
            </a:r>
            <a:r>
              <a:rPr dirty="0" sz="1500" spc="-150">
                <a:latin typeface="PMingLiU"/>
                <a:cs typeface="PMingLiU"/>
              </a:rPr>
              <a:t>を</a:t>
            </a:r>
            <a:r>
              <a:rPr dirty="0" sz="1500" spc="-150">
                <a:latin typeface="Meiryo"/>
                <a:cs typeface="Meiryo"/>
              </a:rPr>
              <a:t>⾃</a:t>
            </a:r>
            <a:r>
              <a:rPr dirty="0" sz="1500" spc="-150">
                <a:latin typeface="SimSun"/>
                <a:cs typeface="SimSun"/>
              </a:rPr>
              <a:t>動化す</a:t>
            </a:r>
            <a:r>
              <a:rPr dirty="0" sz="1500" spc="-150">
                <a:latin typeface="PMingLiU"/>
                <a:cs typeface="PMingLiU"/>
              </a:rPr>
              <a:t>る</a:t>
            </a:r>
            <a:r>
              <a:rPr dirty="0" sz="1500" spc="-150">
                <a:latin typeface="SimSun"/>
                <a:cs typeface="SimSun"/>
              </a:rPr>
              <a:t>「</a:t>
            </a:r>
            <a:r>
              <a:rPr dirty="0" sz="1500" spc="-150">
                <a:latin typeface="PMingLiU"/>
                <a:cs typeface="PMingLiU"/>
              </a:rPr>
              <a:t>クロジカ</a:t>
            </a:r>
            <a:r>
              <a:rPr dirty="0" sz="1350" spc="-10">
                <a:latin typeface="DejaVu Sans"/>
                <a:cs typeface="DejaVu Sans"/>
              </a:rPr>
              <a:t>AI</a:t>
            </a:r>
            <a:r>
              <a:rPr dirty="0" sz="1500" spc="-150">
                <a:latin typeface="SimSun"/>
                <a:cs typeface="SimSun"/>
              </a:rPr>
              <a:t>書類管理」</a:t>
            </a:r>
            <a:r>
              <a:rPr dirty="0" sz="1500" spc="-150">
                <a:latin typeface="PMingLiU"/>
                <a:cs typeface="PMingLiU"/>
              </a:rPr>
              <a:t>を</a:t>
            </a:r>
            <a:r>
              <a:rPr dirty="0" sz="1500" spc="-185">
                <a:latin typeface="SimSun"/>
                <a:cs typeface="SimSun"/>
              </a:rPr>
              <a:t>提供しています。</a:t>
            </a:r>
            <a:r>
              <a:rPr dirty="0" sz="1500" spc="-150">
                <a:latin typeface="SimSun"/>
                <a:cs typeface="SimSun"/>
              </a:rPr>
              <a:t>豊富な知</a:t>
            </a:r>
            <a:r>
              <a:rPr dirty="0" sz="1500" spc="-150">
                <a:latin typeface="Meiryo"/>
                <a:cs typeface="Meiryo"/>
              </a:rPr>
              <a:t>⾒</a:t>
            </a:r>
            <a:r>
              <a:rPr dirty="0" sz="1500" spc="-150">
                <a:latin typeface="PMingLiU"/>
                <a:cs typeface="PMingLiU"/>
              </a:rPr>
              <a:t>を</a:t>
            </a:r>
            <a:r>
              <a:rPr dirty="0" sz="1500" spc="-150">
                <a:latin typeface="SimSun"/>
                <a:cs typeface="SimSun"/>
              </a:rPr>
              <a:t>活かし、お客様の業務</a:t>
            </a:r>
            <a:r>
              <a:rPr dirty="0" sz="1500" spc="-150">
                <a:latin typeface="PMingLiU"/>
                <a:cs typeface="PMingLiU"/>
              </a:rPr>
              <a:t>フロー</a:t>
            </a:r>
            <a:r>
              <a:rPr dirty="0" sz="1500" spc="-150">
                <a:latin typeface="SimSun"/>
                <a:cs typeface="SimSun"/>
              </a:rPr>
              <a:t>に合った</a:t>
            </a:r>
            <a:r>
              <a:rPr dirty="0" sz="1350" spc="-10">
                <a:latin typeface="DejaVu Sans"/>
                <a:cs typeface="DejaVu Sans"/>
              </a:rPr>
              <a:t>AI</a:t>
            </a:r>
            <a:r>
              <a:rPr dirty="0" sz="1500" spc="-150">
                <a:latin typeface="SimSun"/>
                <a:cs typeface="SimSun"/>
              </a:rPr>
              <a:t>の連携</a:t>
            </a:r>
            <a:r>
              <a:rPr dirty="0" sz="1500" spc="-150">
                <a:latin typeface="Meiryo"/>
                <a:cs typeface="Meiryo"/>
              </a:rPr>
              <a:t>⽅</a:t>
            </a:r>
            <a:r>
              <a:rPr dirty="0" sz="1500" spc="-150">
                <a:latin typeface="SimSun"/>
                <a:cs typeface="SimSun"/>
              </a:rPr>
              <a:t>法</a:t>
            </a:r>
            <a:r>
              <a:rPr dirty="0" sz="1500" spc="-150">
                <a:latin typeface="PMingLiU"/>
                <a:cs typeface="PMingLiU"/>
              </a:rPr>
              <a:t>を</a:t>
            </a:r>
            <a:r>
              <a:rPr dirty="0" sz="1500" spc="-160">
                <a:latin typeface="SimSun"/>
                <a:cs typeface="SimSun"/>
              </a:rPr>
              <a:t>ご提案します。</a:t>
            </a:r>
            <a:endParaRPr sz="15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dirty="0" sz="1500" spc="-150">
                <a:latin typeface="SimSun"/>
                <a:cs typeface="SimSun"/>
              </a:rPr>
              <a:t>書類管理業務でお悩みの企業の</a:t>
            </a:r>
            <a:r>
              <a:rPr dirty="0" sz="1500" spc="-150">
                <a:latin typeface="Meiryo"/>
                <a:cs typeface="Meiryo"/>
              </a:rPr>
              <a:t>⽅</a:t>
            </a:r>
            <a:r>
              <a:rPr dirty="0" sz="1500" spc="-155">
                <a:latin typeface="SimSun"/>
                <a:cs typeface="SimSun"/>
              </a:rPr>
              <a:t>は、気軽にご相談ください。</a:t>
            </a:r>
            <a:endParaRPr sz="1500">
              <a:latin typeface="SimSun"/>
              <a:cs typeface="SimSu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6300" y="3086099"/>
            <a:ext cx="142874" cy="190499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120775" y="3017011"/>
            <a:ext cx="5243830" cy="2876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00" spc="-20" b="1">
                <a:latin typeface="DejaVu Sans"/>
                <a:cs typeface="DejaVu Sans"/>
              </a:rPr>
              <a:t>PDF</a:t>
            </a:r>
            <a:r>
              <a:rPr dirty="0" sz="1700" spc="-210">
                <a:latin typeface="SimSun"/>
                <a:cs typeface="SimSun"/>
              </a:rPr>
              <a:t>書類の分類や整理を</a:t>
            </a:r>
            <a:r>
              <a:rPr dirty="0" sz="1700" spc="-210">
                <a:latin typeface="Meiryo"/>
                <a:cs typeface="Meiryo"/>
              </a:rPr>
              <a:t>⾃</a:t>
            </a:r>
            <a:r>
              <a:rPr dirty="0" sz="1700" spc="-210">
                <a:latin typeface="SimSun"/>
                <a:cs typeface="SimSun"/>
              </a:rPr>
              <a:t>動化する「クロジカ</a:t>
            </a:r>
            <a:r>
              <a:rPr dirty="0" sz="1500" spc="-10" b="1">
                <a:latin typeface="DejaVu Sans"/>
                <a:cs typeface="DejaVu Sans"/>
              </a:rPr>
              <a:t>AI</a:t>
            </a:r>
            <a:r>
              <a:rPr dirty="0" sz="1700" spc="-180">
                <a:latin typeface="SimSun"/>
                <a:cs typeface="SimSun"/>
              </a:rPr>
              <a:t>書類管理」</a:t>
            </a:r>
            <a:endParaRPr sz="1700">
              <a:latin typeface="SimSun"/>
              <a:cs typeface="SimSun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5347" y="3523327"/>
            <a:ext cx="135225" cy="97125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5347" y="3751927"/>
            <a:ext cx="135225" cy="97125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5347" y="3980527"/>
            <a:ext cx="135225" cy="9712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121593" y="3422167"/>
            <a:ext cx="2459355" cy="71120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350" spc="-170">
                <a:solidFill>
                  <a:srgbClr val="374050"/>
                </a:solidFill>
                <a:latin typeface="Meiryo"/>
                <a:cs typeface="Meiryo"/>
              </a:rPr>
              <a:t>⼿</a:t>
            </a: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書き</a:t>
            </a:r>
            <a:r>
              <a:rPr dirty="0" sz="1350" spc="-170">
                <a:solidFill>
                  <a:srgbClr val="374050"/>
                </a:solidFill>
                <a:latin typeface="Meiryo"/>
                <a:cs typeface="Meiryo"/>
              </a:rPr>
              <a:t>⽂</a:t>
            </a: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書も</a:t>
            </a:r>
            <a:r>
              <a:rPr dirty="0" sz="1350" spc="-170">
                <a:solidFill>
                  <a:srgbClr val="374050"/>
                </a:solidFill>
                <a:latin typeface="Meiryo"/>
                <a:cs typeface="Meiryo"/>
              </a:rPr>
              <a:t>⾼</a:t>
            </a:r>
            <a:r>
              <a:rPr dirty="0" sz="1350" spc="-140">
                <a:solidFill>
                  <a:srgbClr val="374050"/>
                </a:solidFill>
                <a:latin typeface="SimSun"/>
                <a:cs typeface="SimSun"/>
              </a:rPr>
              <a:t>精度読取</a:t>
            </a:r>
            <a:endParaRPr sz="1350">
              <a:latin typeface="SimSun"/>
              <a:cs typeface="SimSun"/>
            </a:endParaRPr>
          </a:p>
          <a:p>
            <a:pPr marL="12700" marR="5080">
              <a:lnSpc>
                <a:spcPct val="111100"/>
              </a:lnSpc>
            </a:pP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業務フローに合わせたカスタマイズ</a:t>
            </a:r>
            <a:r>
              <a:rPr dirty="0" sz="1350" spc="-185">
                <a:solidFill>
                  <a:srgbClr val="374050"/>
                </a:solidFill>
                <a:latin typeface="SimSun"/>
                <a:cs typeface="SimSun"/>
              </a:rPr>
              <a:t>基幹システムとのシームレスな連携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5" name="object 15" descr="">
            <a:hlinkClick r:id="rId4"/>
          </p:cNvPr>
          <p:cNvSpPr/>
          <p:nvPr/>
        </p:nvSpPr>
        <p:spPr>
          <a:xfrm>
            <a:off x="9534523" y="3571874"/>
            <a:ext cx="1809750" cy="476250"/>
          </a:xfrm>
          <a:custGeom>
            <a:avLst/>
            <a:gdLst/>
            <a:ahLst/>
            <a:cxnLst/>
            <a:rect l="l" t="t" r="r" b="b"/>
            <a:pathLst>
              <a:path w="1809750" h="476250">
                <a:moveTo>
                  <a:pt x="0" y="447674"/>
                </a:moveTo>
                <a:lnTo>
                  <a:pt x="0" y="28574"/>
                </a:lnTo>
                <a:lnTo>
                  <a:pt x="0" y="24785"/>
                </a:lnTo>
                <a:lnTo>
                  <a:pt x="724" y="21139"/>
                </a:lnTo>
                <a:lnTo>
                  <a:pt x="2174" y="17639"/>
                </a:lnTo>
                <a:lnTo>
                  <a:pt x="3625" y="14138"/>
                </a:lnTo>
                <a:lnTo>
                  <a:pt x="5690" y="11048"/>
                </a:lnTo>
                <a:lnTo>
                  <a:pt x="8369" y="8369"/>
                </a:lnTo>
                <a:lnTo>
                  <a:pt x="11048" y="5689"/>
                </a:lnTo>
                <a:lnTo>
                  <a:pt x="14138" y="3625"/>
                </a:lnTo>
                <a:lnTo>
                  <a:pt x="17639" y="2174"/>
                </a:lnTo>
                <a:lnTo>
                  <a:pt x="21140" y="724"/>
                </a:lnTo>
                <a:lnTo>
                  <a:pt x="24785" y="0"/>
                </a:lnTo>
                <a:lnTo>
                  <a:pt x="28575" y="0"/>
                </a:lnTo>
                <a:lnTo>
                  <a:pt x="1781175" y="0"/>
                </a:lnTo>
                <a:lnTo>
                  <a:pt x="1784963" y="0"/>
                </a:lnTo>
                <a:lnTo>
                  <a:pt x="1788608" y="724"/>
                </a:lnTo>
                <a:lnTo>
                  <a:pt x="1807573" y="17639"/>
                </a:lnTo>
                <a:lnTo>
                  <a:pt x="1809023" y="21139"/>
                </a:lnTo>
                <a:lnTo>
                  <a:pt x="1809749" y="24785"/>
                </a:lnTo>
                <a:lnTo>
                  <a:pt x="1809750" y="28574"/>
                </a:lnTo>
                <a:lnTo>
                  <a:pt x="1809750" y="447674"/>
                </a:lnTo>
                <a:lnTo>
                  <a:pt x="1809749" y="451464"/>
                </a:lnTo>
                <a:lnTo>
                  <a:pt x="1809023" y="455109"/>
                </a:lnTo>
                <a:lnTo>
                  <a:pt x="1807573" y="458609"/>
                </a:lnTo>
                <a:lnTo>
                  <a:pt x="1806123" y="462110"/>
                </a:lnTo>
                <a:lnTo>
                  <a:pt x="1781175" y="476249"/>
                </a:lnTo>
                <a:lnTo>
                  <a:pt x="28575" y="476249"/>
                </a:lnTo>
                <a:lnTo>
                  <a:pt x="8369" y="467880"/>
                </a:lnTo>
                <a:lnTo>
                  <a:pt x="5690" y="465200"/>
                </a:lnTo>
                <a:lnTo>
                  <a:pt x="3625" y="462110"/>
                </a:lnTo>
                <a:lnTo>
                  <a:pt x="2174" y="458609"/>
                </a:lnTo>
                <a:lnTo>
                  <a:pt x="724" y="455109"/>
                </a:lnTo>
                <a:lnTo>
                  <a:pt x="0" y="451464"/>
                </a:lnTo>
                <a:lnTo>
                  <a:pt x="0" y="447674"/>
                </a:lnTo>
                <a:close/>
              </a:path>
            </a:pathLst>
          </a:custGeom>
          <a:ln w="19049">
            <a:solidFill>
              <a:srgbClr val="0081E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9763968" y="3670274"/>
            <a:ext cx="109220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55">
                <a:solidFill>
                  <a:srgbClr val="0081EC"/>
                </a:solidFill>
                <a:latin typeface="SimSun"/>
                <a:cs typeface="SimSun"/>
                <a:hlinkClick r:id="rId4"/>
              </a:rPr>
              <a:t>詳細を確認する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17" name="object 17" descr="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972799" y="3742372"/>
            <a:ext cx="134272" cy="116204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596899" y="5103975"/>
            <a:ext cx="3462020" cy="74993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350" spc="-20" b="1">
                <a:latin typeface="DejaVu Sans"/>
                <a:cs typeface="DejaVu Sans"/>
              </a:rPr>
              <a:t>TOWN</a:t>
            </a:r>
            <a:r>
              <a:rPr dirty="0" sz="1550" spc="-204">
                <a:latin typeface="SimSun"/>
                <a:cs typeface="SimSun"/>
              </a:rPr>
              <a:t>株式会社 クロジカサポートセンター</a:t>
            </a:r>
            <a:endParaRPr sz="15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東京都中央区</a:t>
            </a:r>
            <a:r>
              <a:rPr dirty="0" sz="1350" spc="-170">
                <a:solidFill>
                  <a:srgbClr val="374050"/>
                </a:solidFill>
                <a:latin typeface="Meiryo"/>
                <a:cs typeface="Meiryo"/>
              </a:rPr>
              <a:t>新</a:t>
            </a:r>
            <a:r>
              <a:rPr dirty="0" sz="1350" spc="-170">
                <a:solidFill>
                  <a:srgbClr val="374050"/>
                </a:solidFill>
                <a:latin typeface="SimSun"/>
                <a:cs typeface="SimSun"/>
              </a:rPr>
              <a:t>富</a:t>
            </a:r>
            <a:r>
              <a:rPr dirty="0" sz="1200" spc="-10">
                <a:solidFill>
                  <a:srgbClr val="374050"/>
                </a:solidFill>
                <a:latin typeface="DejaVu Sans"/>
                <a:cs typeface="DejaVu Sans"/>
              </a:rPr>
              <a:t>1-8-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9</a:t>
            </a:r>
            <a:r>
              <a:rPr dirty="0" sz="1200" spc="-10">
                <a:solidFill>
                  <a:srgbClr val="374050"/>
                </a:solidFill>
                <a:latin typeface="DejaVu Sans"/>
                <a:cs typeface="DejaVu Sans"/>
              </a:rPr>
              <a:t> 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+SHIFT</a:t>
            </a:r>
            <a:r>
              <a:rPr dirty="0" sz="1200" spc="-5">
                <a:solidFill>
                  <a:srgbClr val="374050"/>
                </a:solidFill>
                <a:latin typeface="DejaVu Sans"/>
                <a:cs typeface="DejaVu Sans"/>
              </a:rPr>
              <a:t> 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GINZA</a:t>
            </a:r>
            <a:r>
              <a:rPr dirty="0" sz="1200" spc="-10">
                <a:solidFill>
                  <a:srgbClr val="374050"/>
                </a:solidFill>
                <a:latin typeface="DejaVu Sans"/>
                <a:cs typeface="DejaVu Sans"/>
              </a:rPr>
              <a:t> </a:t>
            </a:r>
            <a:r>
              <a:rPr dirty="0" sz="1200">
                <a:solidFill>
                  <a:srgbClr val="374050"/>
                </a:solidFill>
                <a:latin typeface="DejaVu Sans"/>
                <a:cs typeface="DejaVu Sans"/>
              </a:rPr>
              <a:t>EAST</a:t>
            </a:r>
            <a:r>
              <a:rPr dirty="0" sz="1200" spc="-5">
                <a:solidFill>
                  <a:srgbClr val="374050"/>
                </a:solidFill>
                <a:latin typeface="DejaVu Sans"/>
                <a:cs typeface="DejaVu Sans"/>
              </a:rPr>
              <a:t> </a:t>
            </a:r>
            <a:r>
              <a:rPr dirty="0" sz="1200" spc="-25">
                <a:solidFill>
                  <a:srgbClr val="374050"/>
                </a:solidFill>
                <a:latin typeface="DejaVu Sans"/>
                <a:cs typeface="DejaVu Sans"/>
              </a:rPr>
              <a:t>7F</a:t>
            </a:r>
            <a:endParaRPr sz="12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200" spc="-10">
                <a:solidFill>
                  <a:srgbClr val="2562EB"/>
                </a:solidFill>
                <a:latin typeface="DejaVu Sans"/>
                <a:cs typeface="DejaVu Sans"/>
                <a:hlinkClick r:id="rId6"/>
              </a:rPr>
              <a:t>https://kurojica.com</a:t>
            </a:r>
            <a:endParaRPr sz="1200">
              <a:latin typeface="DejaVu Sans"/>
              <a:cs typeface="DejaVu Sans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7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7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21" name="object 2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19" name="object 19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96899" y="688530"/>
            <a:ext cx="596900" cy="4184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550" spc="-310">
                <a:latin typeface="Meiryo"/>
                <a:cs typeface="Meiryo"/>
              </a:rPr>
              <a:t>⽬</a:t>
            </a:r>
            <a:r>
              <a:rPr dirty="0" sz="2550" spc="-360">
                <a:latin typeface="SimSun"/>
                <a:cs typeface="SimSun"/>
              </a:rPr>
              <a:t>次</a:t>
            </a:r>
            <a:endParaRPr sz="2550">
              <a:latin typeface="SimSun"/>
              <a:cs typeface="SimSu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2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596899" y="1555267"/>
            <a:ext cx="2311400" cy="48260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350" spc="-170">
                <a:solidFill>
                  <a:srgbClr val="4A5462"/>
                </a:solidFill>
                <a:latin typeface="SimSun"/>
                <a:cs typeface="SimSun"/>
              </a:rPr>
              <a:t>計量伝票のデジタル化による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350" spc="-170">
                <a:solidFill>
                  <a:srgbClr val="4A5462"/>
                </a:solidFill>
                <a:latin typeface="SimSun"/>
                <a:cs typeface="SimSun"/>
              </a:rPr>
              <a:t>業務効率化とデータ活</a:t>
            </a:r>
            <a:r>
              <a:rPr dirty="0" sz="1350" spc="-170">
                <a:solidFill>
                  <a:srgbClr val="4A5462"/>
                </a:solidFill>
                <a:latin typeface="Meiryo"/>
                <a:cs typeface="Meiryo"/>
              </a:rPr>
              <a:t>⽤</a:t>
            </a:r>
            <a:r>
              <a:rPr dirty="0" sz="1350" spc="-140">
                <a:solidFill>
                  <a:srgbClr val="4A5462"/>
                </a:solidFill>
                <a:latin typeface="SimSun"/>
                <a:cs typeface="SimSun"/>
              </a:rPr>
              <a:t>の全体像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254500" y="739012"/>
            <a:ext cx="3354704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solidFill>
                  <a:srgbClr val="0081EC"/>
                </a:solidFill>
                <a:latin typeface="DejaVu Sans"/>
                <a:cs typeface="DejaVu Sans"/>
              </a:rPr>
              <a:t>1.</a:t>
            </a:r>
            <a:r>
              <a:rPr dirty="0" sz="1200" spc="130" b="1">
                <a:solidFill>
                  <a:srgbClr val="0081EC"/>
                </a:solidFill>
                <a:latin typeface="DejaVu Sans"/>
                <a:cs typeface="DejaVu Sans"/>
              </a:rPr>
              <a:t>  </a:t>
            </a:r>
            <a:r>
              <a:rPr dirty="0" sz="1350" spc="-170">
                <a:latin typeface="SimSun"/>
                <a:cs typeface="SimSun"/>
              </a:rPr>
              <a:t>なぜ今、紙の計量伝票が</a:t>
            </a:r>
            <a:r>
              <a:rPr dirty="0" sz="1350" spc="-170">
                <a:latin typeface="Meiryo"/>
                <a:cs typeface="Meiryo"/>
              </a:rPr>
              <a:t>⾜</a:t>
            </a:r>
            <a:r>
              <a:rPr dirty="0" sz="1350" spc="-185">
                <a:latin typeface="SimSun"/>
                <a:cs typeface="SimSun"/>
              </a:rPr>
              <a:t>かせとな</a:t>
            </a:r>
            <a:r>
              <a:rPr dirty="0" sz="1350" spc="-170">
                <a:latin typeface="PMingLiU"/>
                <a:cs typeface="PMingLiU"/>
              </a:rPr>
              <a:t>る</a:t>
            </a:r>
            <a:r>
              <a:rPr dirty="0" sz="1350" spc="-130">
                <a:latin typeface="SimSun"/>
                <a:cs typeface="SimSun"/>
              </a:rPr>
              <a:t>のか？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254500" y="1081913"/>
            <a:ext cx="3659504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solidFill>
                  <a:srgbClr val="0081EC"/>
                </a:solidFill>
                <a:latin typeface="DejaVu Sans"/>
                <a:cs typeface="DejaVu Sans"/>
              </a:rPr>
              <a:t>2.</a:t>
            </a:r>
            <a:r>
              <a:rPr dirty="0" sz="1200" spc="140" b="1">
                <a:solidFill>
                  <a:srgbClr val="0081EC"/>
                </a:solidFill>
                <a:latin typeface="DejaVu Sans"/>
                <a:cs typeface="DejaVu Sans"/>
              </a:rPr>
              <a:t>  </a:t>
            </a:r>
            <a:r>
              <a:rPr dirty="0" sz="1350" spc="-185">
                <a:latin typeface="PMingLiU"/>
                <a:cs typeface="PMingLiU"/>
              </a:rPr>
              <a:t>システム</a:t>
            </a:r>
            <a:r>
              <a:rPr dirty="0" sz="1350" spc="-170">
                <a:latin typeface="SimSun"/>
                <a:cs typeface="SimSun"/>
              </a:rPr>
              <a:t>観点での</a:t>
            </a:r>
            <a:r>
              <a:rPr dirty="0" sz="1350" spc="-170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書き誤読と特殊単位混在の罠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254500" y="1424813"/>
            <a:ext cx="359219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solidFill>
                  <a:srgbClr val="0081EC"/>
                </a:solidFill>
                <a:latin typeface="DejaVu Sans"/>
                <a:cs typeface="DejaVu Sans"/>
              </a:rPr>
              <a:t>3.</a:t>
            </a:r>
            <a:r>
              <a:rPr dirty="0" sz="1200" spc="135" b="1">
                <a:solidFill>
                  <a:srgbClr val="0081EC"/>
                </a:solidFill>
                <a:latin typeface="DejaVu Sans"/>
                <a:cs typeface="DejaVu Sans"/>
              </a:rPr>
              <a:t>  </a:t>
            </a:r>
            <a:r>
              <a:rPr dirty="0" sz="1200">
                <a:latin typeface="DejaVu Sans"/>
                <a:cs typeface="DejaVu Sans"/>
              </a:rPr>
              <a:t>AI-</a:t>
            </a:r>
            <a:r>
              <a:rPr dirty="0" sz="1200" spc="-10">
                <a:latin typeface="DejaVu Sans"/>
                <a:cs typeface="DejaVu Sans"/>
              </a:rPr>
              <a:t>OCR</a:t>
            </a:r>
            <a:r>
              <a:rPr dirty="0" sz="1350" spc="-170">
                <a:latin typeface="PMingLiU"/>
                <a:cs typeface="PMingLiU"/>
              </a:rPr>
              <a:t>を</a:t>
            </a:r>
            <a:r>
              <a:rPr dirty="0" sz="1350" spc="-170">
                <a:latin typeface="SimSun"/>
                <a:cs typeface="SimSun"/>
              </a:rPr>
              <a:t>活</a:t>
            </a:r>
            <a:r>
              <a:rPr dirty="0" sz="1350" spc="-170">
                <a:latin typeface="Meiryo"/>
                <a:cs typeface="Meiryo"/>
              </a:rPr>
              <a:t>⽤</a:t>
            </a:r>
            <a:r>
              <a:rPr dirty="0" sz="1350" spc="-170">
                <a:latin typeface="SimSun"/>
                <a:cs typeface="SimSun"/>
              </a:rPr>
              <a:t>した計量伝票</a:t>
            </a:r>
            <a:r>
              <a:rPr dirty="0" sz="1350" spc="-180">
                <a:latin typeface="PMingLiU"/>
                <a:cs typeface="PMingLiU"/>
              </a:rPr>
              <a:t>デジタル</a:t>
            </a:r>
            <a:r>
              <a:rPr dirty="0" sz="1350" spc="-170">
                <a:latin typeface="SimSun"/>
                <a:cs typeface="SimSun"/>
              </a:rPr>
              <a:t>化の</a:t>
            </a:r>
            <a:r>
              <a:rPr dirty="0" sz="1350" spc="-170">
                <a:latin typeface="Meiryo"/>
                <a:cs typeface="Meiryo"/>
              </a:rPr>
              <a:t>具</a:t>
            </a:r>
            <a:r>
              <a:rPr dirty="0" sz="1350" spc="-110">
                <a:latin typeface="SimSun"/>
                <a:cs typeface="SimSun"/>
              </a:rPr>
              <a:t>体策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254500" y="1767713"/>
            <a:ext cx="274701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b="1">
                <a:solidFill>
                  <a:srgbClr val="0081EC"/>
                </a:solidFill>
                <a:latin typeface="DejaVu Sans"/>
                <a:cs typeface="DejaVu Sans"/>
              </a:rPr>
              <a:t>4.</a:t>
            </a:r>
            <a:r>
              <a:rPr dirty="0" sz="1200" spc="114" b="1">
                <a:solidFill>
                  <a:srgbClr val="0081EC"/>
                </a:solidFill>
                <a:latin typeface="DejaVu Sans"/>
                <a:cs typeface="DejaVu Sans"/>
              </a:rPr>
              <a:t>  </a:t>
            </a:r>
            <a:r>
              <a:rPr dirty="0" sz="1350" spc="-170">
                <a:latin typeface="SimSun"/>
                <a:cs typeface="SimSun"/>
              </a:rPr>
              <a:t>計量伝票</a:t>
            </a:r>
            <a:r>
              <a:rPr dirty="0" sz="1350" spc="-180">
                <a:latin typeface="PMingLiU"/>
                <a:cs typeface="PMingLiU"/>
              </a:rPr>
              <a:t>デジタル</a:t>
            </a:r>
            <a:r>
              <a:rPr dirty="0" sz="1350" spc="-170">
                <a:latin typeface="SimSun"/>
                <a:cs typeface="SimSun"/>
              </a:rPr>
              <a:t>化の</a:t>
            </a:r>
            <a:r>
              <a:rPr dirty="0" sz="1350" spc="-170">
                <a:latin typeface="PMingLiU"/>
                <a:cs typeface="PMingLiU"/>
              </a:rPr>
              <a:t>フロー</a:t>
            </a:r>
            <a:r>
              <a:rPr dirty="0" sz="1350" spc="-170">
                <a:latin typeface="Meiryo"/>
                <a:cs typeface="Meiryo"/>
              </a:rPr>
              <a:t>全</a:t>
            </a:r>
            <a:r>
              <a:rPr dirty="0" sz="1350" spc="-110">
                <a:latin typeface="SimSun"/>
                <a:cs typeface="SimSun"/>
              </a:rPr>
              <a:t>体図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254500" y="2110613"/>
            <a:ext cx="3438525" cy="19469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6545" indent="-283845">
              <a:lnSpc>
                <a:spcPct val="100000"/>
              </a:lnSpc>
              <a:spcBef>
                <a:spcPts val="105"/>
              </a:spcBef>
              <a:buClr>
                <a:srgbClr val="0081EC"/>
              </a:buClr>
              <a:buFont typeface="DejaVu Sans"/>
              <a:buAutoNum type="arabicPeriod" startAt="5"/>
              <a:tabLst>
                <a:tab pos="296545" algn="l"/>
              </a:tabLst>
            </a:pPr>
            <a:r>
              <a:rPr dirty="0" sz="1200">
                <a:latin typeface="DejaVu Sans"/>
                <a:cs typeface="DejaVu Sans"/>
              </a:rPr>
              <a:t>AI-</a:t>
            </a:r>
            <a:r>
              <a:rPr dirty="0" sz="1200" spc="-10">
                <a:latin typeface="DejaVu Sans"/>
                <a:cs typeface="DejaVu Sans"/>
              </a:rPr>
              <a:t>OCR</a:t>
            </a:r>
            <a:r>
              <a:rPr dirty="0" sz="1350" spc="-170">
                <a:latin typeface="SimSun"/>
                <a:cs typeface="SimSun"/>
              </a:rPr>
              <a:t>に</a:t>
            </a:r>
            <a:r>
              <a:rPr dirty="0" sz="1350" spc="-190">
                <a:latin typeface="PMingLiU"/>
                <a:cs typeface="PMingLiU"/>
              </a:rPr>
              <a:t>よる</a:t>
            </a:r>
            <a:r>
              <a:rPr dirty="0" sz="1350" spc="-170">
                <a:latin typeface="SimSun"/>
                <a:cs typeface="SimSun"/>
              </a:rPr>
              <a:t>品</a:t>
            </a:r>
            <a:r>
              <a:rPr dirty="0" sz="1350" spc="-170">
                <a:latin typeface="Meiryo"/>
                <a:cs typeface="Meiryo"/>
              </a:rPr>
              <a:t>⽬</a:t>
            </a:r>
            <a:r>
              <a:rPr dirty="0" sz="1350" spc="-170">
                <a:latin typeface="PMingLiU"/>
                <a:cs typeface="PMingLiU"/>
              </a:rPr>
              <a:t>‧</a:t>
            </a:r>
            <a:r>
              <a:rPr dirty="0" sz="1350" spc="-170">
                <a:latin typeface="SimSun"/>
                <a:cs typeface="SimSun"/>
              </a:rPr>
              <a:t>重量</a:t>
            </a:r>
            <a:r>
              <a:rPr dirty="0" sz="1350" spc="-170">
                <a:latin typeface="PMingLiU"/>
                <a:cs typeface="PMingLiU"/>
              </a:rPr>
              <a:t>‧</a:t>
            </a:r>
            <a:r>
              <a:rPr dirty="0" sz="1350" spc="-170">
                <a:latin typeface="Meiryo"/>
                <a:cs typeface="Meiryo"/>
              </a:rPr>
              <a:t>⾞</a:t>
            </a:r>
            <a:r>
              <a:rPr dirty="0" sz="1350" spc="-170">
                <a:latin typeface="SimSun"/>
                <a:cs typeface="SimSun"/>
              </a:rPr>
              <a:t>両</a:t>
            </a:r>
            <a:r>
              <a:rPr dirty="0" sz="1350" spc="-170">
                <a:latin typeface="Meiryo"/>
                <a:cs typeface="Meiryo"/>
              </a:rPr>
              <a:t>番</a:t>
            </a:r>
            <a:r>
              <a:rPr dirty="0" sz="1350" spc="-170">
                <a:latin typeface="SimSun"/>
                <a:cs typeface="SimSun"/>
              </a:rPr>
              <a:t>号</a:t>
            </a:r>
            <a:r>
              <a:rPr dirty="0" sz="1350" spc="-170">
                <a:latin typeface="Meiryo"/>
                <a:cs typeface="Meiryo"/>
              </a:rPr>
              <a:t>抽</a:t>
            </a:r>
            <a:r>
              <a:rPr dirty="0" sz="1350" spc="-130">
                <a:latin typeface="SimSun"/>
                <a:cs typeface="SimSun"/>
              </a:rPr>
              <a:t>出とは</a:t>
            </a:r>
            <a:endParaRPr sz="1350">
              <a:latin typeface="SimSun"/>
              <a:cs typeface="SimSun"/>
            </a:endParaRPr>
          </a:p>
          <a:p>
            <a:pPr marL="296545" indent="-283845">
              <a:lnSpc>
                <a:spcPct val="100000"/>
              </a:lnSpc>
              <a:spcBef>
                <a:spcPts val="1080"/>
              </a:spcBef>
              <a:buClr>
                <a:srgbClr val="0081EC"/>
              </a:buClr>
              <a:buSzPct val="88888"/>
              <a:buFont typeface="DejaVu Sans"/>
              <a:buAutoNum type="arabicPeriod" startAt="5"/>
              <a:tabLst>
                <a:tab pos="296545" algn="l"/>
              </a:tabLst>
            </a:pPr>
            <a:r>
              <a:rPr dirty="0" sz="1350" spc="-170">
                <a:latin typeface="SimSun"/>
                <a:cs typeface="SimSun"/>
              </a:rPr>
              <a:t>ゆ</a:t>
            </a:r>
            <a:r>
              <a:rPr dirty="0" sz="1350" spc="-170">
                <a:latin typeface="PMingLiU"/>
                <a:cs typeface="PMingLiU"/>
              </a:rPr>
              <a:t>ら</a:t>
            </a:r>
            <a:r>
              <a:rPr dirty="0" sz="1350" spc="-155">
                <a:latin typeface="SimSun"/>
                <a:cs typeface="SimSun"/>
              </a:rPr>
              <a:t>ぎ補正とは何か？</a:t>
            </a:r>
            <a:endParaRPr sz="1350">
              <a:latin typeface="SimSun"/>
              <a:cs typeface="SimSun"/>
            </a:endParaRPr>
          </a:p>
          <a:p>
            <a:pPr marL="296545" indent="-283845">
              <a:lnSpc>
                <a:spcPct val="100000"/>
              </a:lnSpc>
              <a:spcBef>
                <a:spcPts val="1080"/>
              </a:spcBef>
              <a:buClr>
                <a:srgbClr val="0081EC"/>
              </a:buClr>
              <a:buSzPct val="88888"/>
              <a:buFont typeface="DejaVu Sans"/>
              <a:buAutoNum type="arabicPeriod" startAt="5"/>
              <a:tabLst>
                <a:tab pos="296545" algn="l"/>
              </a:tabLst>
            </a:pPr>
            <a:r>
              <a:rPr dirty="0" sz="1350" spc="-185">
                <a:latin typeface="PMingLiU"/>
                <a:cs typeface="PMingLiU"/>
              </a:rPr>
              <a:t>システム‧</a:t>
            </a:r>
            <a:r>
              <a:rPr dirty="0" sz="1350" spc="-170">
                <a:latin typeface="SimSun"/>
                <a:cs typeface="SimSun"/>
              </a:rPr>
              <a:t>基幹</a:t>
            </a:r>
            <a:r>
              <a:rPr dirty="0" sz="1350" spc="-185">
                <a:latin typeface="PMingLiU"/>
                <a:cs typeface="PMingLiU"/>
              </a:rPr>
              <a:t>システム</a:t>
            </a:r>
            <a:r>
              <a:rPr dirty="0" sz="1350" spc="-150">
                <a:latin typeface="SimSun"/>
                <a:cs typeface="SimSun"/>
              </a:rPr>
              <a:t>との連携</a:t>
            </a:r>
            <a:endParaRPr sz="1350">
              <a:latin typeface="SimSun"/>
              <a:cs typeface="SimSun"/>
            </a:endParaRPr>
          </a:p>
          <a:p>
            <a:pPr marL="296545" indent="-283845">
              <a:lnSpc>
                <a:spcPct val="100000"/>
              </a:lnSpc>
              <a:spcBef>
                <a:spcPts val="1080"/>
              </a:spcBef>
              <a:buClr>
                <a:srgbClr val="0081EC"/>
              </a:buClr>
              <a:buSzPct val="88888"/>
              <a:buFont typeface="DejaVu Sans"/>
              <a:buAutoNum type="arabicPeriod" startAt="5"/>
              <a:tabLst>
                <a:tab pos="296545" algn="l"/>
              </a:tabLst>
            </a:pPr>
            <a:r>
              <a:rPr dirty="0" sz="1350" spc="-180">
                <a:latin typeface="PMingLiU"/>
                <a:cs typeface="PMingLiU"/>
              </a:rPr>
              <a:t>デジタル</a:t>
            </a:r>
            <a:r>
              <a:rPr dirty="0" sz="1350" spc="-170">
                <a:latin typeface="SimSun"/>
                <a:cs typeface="SimSun"/>
              </a:rPr>
              <a:t>化の導</a:t>
            </a:r>
            <a:r>
              <a:rPr dirty="0" sz="1350" spc="-170">
                <a:latin typeface="Meiryo"/>
                <a:cs typeface="Meiryo"/>
              </a:rPr>
              <a:t>⼊</a:t>
            </a:r>
            <a:r>
              <a:rPr dirty="0" sz="1350" spc="-110">
                <a:latin typeface="SimSun"/>
                <a:cs typeface="SimSun"/>
              </a:rPr>
              <a:t>効果</a:t>
            </a:r>
            <a:endParaRPr sz="1350">
              <a:latin typeface="SimSun"/>
              <a:cs typeface="SimSun"/>
            </a:endParaRPr>
          </a:p>
          <a:p>
            <a:pPr marL="296545" indent="-283845">
              <a:lnSpc>
                <a:spcPct val="100000"/>
              </a:lnSpc>
              <a:spcBef>
                <a:spcPts val="1080"/>
              </a:spcBef>
              <a:buClr>
                <a:srgbClr val="0081EC"/>
              </a:buClr>
              <a:buSzPct val="88888"/>
              <a:buFont typeface="DejaVu Sans"/>
              <a:buAutoNum type="arabicPeriod" startAt="5"/>
              <a:tabLst>
                <a:tab pos="296545" algn="l"/>
              </a:tabLst>
            </a:pPr>
            <a:r>
              <a:rPr dirty="0" sz="1350" spc="-170">
                <a:latin typeface="PMingLiU"/>
                <a:cs typeface="PMingLiU"/>
              </a:rPr>
              <a:t>データ</a:t>
            </a:r>
            <a:r>
              <a:rPr dirty="0" sz="1350" spc="-170">
                <a:latin typeface="SimSun"/>
                <a:cs typeface="SimSun"/>
              </a:rPr>
              <a:t>基</a:t>
            </a:r>
            <a:r>
              <a:rPr dirty="0" sz="1350" spc="-170">
                <a:latin typeface="Meiryo"/>
                <a:cs typeface="Meiryo"/>
              </a:rPr>
              <a:t>盤</a:t>
            </a:r>
            <a:r>
              <a:rPr dirty="0" sz="1350" spc="-165">
                <a:latin typeface="SimSun"/>
                <a:cs typeface="SimSun"/>
              </a:rPr>
              <a:t>としての意義</a:t>
            </a:r>
            <a:endParaRPr sz="1350">
              <a:latin typeface="SimSun"/>
              <a:cs typeface="SimSun"/>
            </a:endParaRPr>
          </a:p>
          <a:p>
            <a:pPr marL="297180" indent="-284480">
              <a:lnSpc>
                <a:spcPct val="100000"/>
              </a:lnSpc>
              <a:spcBef>
                <a:spcPts val="1080"/>
              </a:spcBef>
              <a:buClr>
                <a:srgbClr val="0081EC"/>
              </a:buClr>
              <a:buSzPct val="88888"/>
              <a:buFont typeface="DejaVu Sans"/>
              <a:buAutoNum type="arabicPeriod" startAt="5"/>
              <a:tabLst>
                <a:tab pos="297180" algn="l"/>
              </a:tabLst>
            </a:pPr>
            <a:r>
              <a:rPr dirty="0" sz="1350" spc="-150">
                <a:latin typeface="SimSun"/>
                <a:cs typeface="SimSun"/>
              </a:rPr>
              <a:t>今後の展望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10"/>
              <a:t>なぜ今、紙の計量伝票が</a:t>
            </a:r>
            <a:r>
              <a:rPr dirty="0" spc="-310">
                <a:latin typeface="Meiryo"/>
                <a:cs typeface="Meiryo"/>
              </a:rPr>
              <a:t>⾜</a:t>
            </a:r>
            <a:r>
              <a:rPr dirty="0" spc="-335"/>
              <a:t>かせとなるのか？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676400"/>
            <a:ext cx="190499" cy="19049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2609849"/>
            <a:ext cx="190499" cy="190499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3543300"/>
            <a:ext cx="190499" cy="190499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pc="-210"/>
              <a:t>建設業</a:t>
            </a:r>
            <a:r>
              <a:rPr dirty="0" spc="-210">
                <a:latin typeface="Meiryo"/>
                <a:cs typeface="Meiryo"/>
              </a:rPr>
              <a:t>界</a:t>
            </a:r>
            <a:r>
              <a:rPr dirty="0" spc="-210"/>
              <a:t>における紙</a:t>
            </a:r>
            <a:r>
              <a:rPr dirty="0" spc="-210">
                <a:latin typeface="Meiryo"/>
                <a:cs typeface="Meiryo"/>
              </a:rPr>
              <a:t>⽂</a:t>
            </a:r>
            <a:r>
              <a:rPr dirty="0" spc="-180"/>
              <a:t>化の根強さ</a:t>
            </a:r>
          </a:p>
          <a:p>
            <a:pPr marL="12700" marR="152400">
              <a:lnSpc>
                <a:spcPct val="111100"/>
              </a:lnSpc>
              <a:spcBef>
                <a:spcPts val="229"/>
              </a:spcBef>
            </a:pPr>
            <a:r>
              <a:rPr dirty="0" sz="1350" spc="-165"/>
              <a:t>建設業</a:t>
            </a:r>
            <a:r>
              <a:rPr dirty="0" sz="1350" spc="-165">
                <a:latin typeface="Meiryo"/>
                <a:cs typeface="Meiryo"/>
              </a:rPr>
              <a:t>界</a:t>
            </a:r>
            <a:r>
              <a:rPr dirty="0" sz="1350" spc="-165"/>
              <a:t>は</a:t>
            </a:r>
            <a:r>
              <a:rPr dirty="0" sz="1350" spc="-165">
                <a:latin typeface="Meiryo"/>
                <a:cs typeface="Meiryo"/>
              </a:rPr>
              <a:t>⻑</a:t>
            </a:r>
            <a:r>
              <a:rPr dirty="0" sz="1350" spc="-165"/>
              <a:t>年に</a:t>
            </a:r>
            <a:r>
              <a:rPr dirty="0" sz="1350" spc="-165">
                <a:latin typeface="PMingLiU"/>
                <a:cs typeface="PMingLiU"/>
              </a:rPr>
              <a:t>わ</a:t>
            </a:r>
            <a:r>
              <a:rPr dirty="0" sz="1350" spc="-165"/>
              <a:t>た</a:t>
            </a:r>
            <a:r>
              <a:rPr dirty="0" sz="1350" spc="-165">
                <a:latin typeface="PMingLiU"/>
                <a:cs typeface="PMingLiU"/>
              </a:rPr>
              <a:t>り</a:t>
            </a:r>
            <a:r>
              <a:rPr dirty="0" sz="1350" spc="-165"/>
              <a:t>紙</a:t>
            </a:r>
            <a:r>
              <a:rPr dirty="0" sz="1350" spc="-185">
                <a:latin typeface="PMingLiU"/>
                <a:cs typeface="PMingLiU"/>
              </a:rPr>
              <a:t>ベース</a:t>
            </a:r>
            <a:r>
              <a:rPr dirty="0" sz="1350" spc="-185"/>
              <a:t>の業務が根強く残っています。</a:t>
            </a:r>
            <a:r>
              <a:rPr dirty="0" sz="1350" spc="-165">
                <a:latin typeface="Meiryo"/>
                <a:cs typeface="Meiryo"/>
              </a:rPr>
              <a:t>国⼟</a:t>
            </a:r>
            <a:r>
              <a:rPr dirty="0" sz="1350" spc="-165"/>
              <a:t>交通省も「紙」と「電</a:t>
            </a:r>
            <a:r>
              <a:rPr dirty="0" sz="1350" spc="-165">
                <a:latin typeface="Meiryo"/>
                <a:cs typeface="Meiryo"/>
              </a:rPr>
              <a:t>⼦</a:t>
            </a:r>
            <a:r>
              <a:rPr dirty="0" sz="1350" spc="-165"/>
              <a:t>」の</a:t>
            </a:r>
            <a:r>
              <a:rPr dirty="0" sz="1350" spc="-165">
                <a:latin typeface="Meiryo"/>
                <a:cs typeface="Meiryo"/>
              </a:rPr>
              <a:t>⼆</a:t>
            </a:r>
            <a:r>
              <a:rPr dirty="0" sz="1350" spc="-165"/>
              <a:t>重提出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不</a:t>
            </a:r>
            <a:r>
              <a:rPr dirty="0" sz="1350" spc="-170"/>
              <a:t>要とし、原則として全ての書類の電</a:t>
            </a:r>
            <a:r>
              <a:rPr dirty="0" sz="1350" spc="-165">
                <a:latin typeface="Meiryo"/>
                <a:cs typeface="Meiryo"/>
              </a:rPr>
              <a:t>⼦</a:t>
            </a:r>
            <a:r>
              <a:rPr dirty="0" sz="1350" spc="-165"/>
              <a:t>化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/>
              <a:t>推</a:t>
            </a:r>
            <a:r>
              <a:rPr dirty="0" sz="1350" spc="-165">
                <a:latin typeface="Meiryo"/>
                <a:cs typeface="Meiryo"/>
              </a:rPr>
              <a:t>奨</a:t>
            </a:r>
            <a:r>
              <a:rPr dirty="0" sz="1350" spc="-165"/>
              <a:t>す</a:t>
            </a:r>
            <a:r>
              <a:rPr dirty="0" sz="1350" spc="-165">
                <a:latin typeface="PMingLiU"/>
                <a:cs typeface="PMingLiU"/>
              </a:rPr>
              <a:t>る</a:t>
            </a:r>
            <a:r>
              <a:rPr dirty="0" sz="1350" spc="-165">
                <a:latin typeface="Meiryo"/>
                <a:cs typeface="Meiryo"/>
              </a:rPr>
              <a:t>⽅</a:t>
            </a:r>
            <a:r>
              <a:rPr dirty="0" sz="1350" spc="-180"/>
              <a:t>向へと舵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95"/>
              <a:t>切っています。</a:t>
            </a:r>
            <a:endParaRPr sz="13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pc="-215"/>
              <a:t>多重下請け構造による書類管理の複雑化</a:t>
            </a: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350" spc="-165"/>
              <a:t>建設業</a:t>
            </a:r>
            <a:r>
              <a:rPr dirty="0" sz="1350" spc="-165">
                <a:latin typeface="Meiryo"/>
                <a:cs typeface="Meiryo"/>
              </a:rPr>
              <a:t>界</a:t>
            </a:r>
            <a:r>
              <a:rPr dirty="0" sz="1350" spc="-165"/>
              <a:t>特有の</a:t>
            </a:r>
            <a:r>
              <a:rPr dirty="0" sz="1350" spc="-165">
                <a:latin typeface="Meiryo"/>
                <a:cs typeface="Meiryo"/>
              </a:rPr>
              <a:t>多</a:t>
            </a:r>
            <a:r>
              <a:rPr dirty="0" sz="1350" spc="-165"/>
              <a:t>重</a:t>
            </a:r>
            <a:r>
              <a:rPr dirty="0" sz="1350" spc="-165">
                <a:latin typeface="Meiryo"/>
                <a:cs typeface="Meiryo"/>
              </a:rPr>
              <a:t>下</a:t>
            </a:r>
            <a:r>
              <a:rPr dirty="0" sz="1350" spc="-165"/>
              <a:t>請け構造に</a:t>
            </a:r>
            <a:r>
              <a:rPr dirty="0" sz="1350" spc="-204">
                <a:latin typeface="PMingLiU"/>
                <a:cs typeface="PMingLiU"/>
              </a:rPr>
              <a:t>より</a:t>
            </a:r>
            <a:r>
              <a:rPr dirty="0" sz="1350" spc="-165"/>
              <a:t>、元請けか</a:t>
            </a:r>
            <a:r>
              <a:rPr dirty="0" sz="1350" spc="-165">
                <a:latin typeface="PMingLiU"/>
                <a:cs typeface="PMingLiU"/>
              </a:rPr>
              <a:t>ら</a:t>
            </a:r>
            <a:r>
              <a:rPr dirty="0" sz="1350" spc="-165">
                <a:latin typeface="Meiryo"/>
                <a:cs typeface="Meiryo"/>
              </a:rPr>
              <a:t>下</a:t>
            </a:r>
            <a:r>
              <a:rPr dirty="0" sz="1350" spc="-185"/>
              <a:t>請け、</a:t>
            </a:r>
            <a:r>
              <a:rPr dirty="0" sz="1350" spc="-165">
                <a:latin typeface="Meiryo"/>
                <a:cs typeface="Meiryo"/>
              </a:rPr>
              <a:t>孫</a:t>
            </a:r>
            <a:r>
              <a:rPr dirty="0" sz="1350" spc="-180"/>
              <a:t>請けへと仕</a:t>
            </a:r>
            <a:r>
              <a:rPr dirty="0" sz="1350" spc="-165">
                <a:latin typeface="Meiryo"/>
                <a:cs typeface="Meiryo"/>
              </a:rPr>
              <a:t>事</a:t>
            </a:r>
            <a:r>
              <a:rPr dirty="0" sz="1350" spc="-165"/>
              <a:t>が細分化さ</a:t>
            </a:r>
            <a:r>
              <a:rPr dirty="0" sz="1350" spc="-165">
                <a:latin typeface="PMingLiU"/>
                <a:cs typeface="PMingLiU"/>
              </a:rPr>
              <a:t>れる</a:t>
            </a:r>
            <a:r>
              <a:rPr dirty="0" sz="1350" spc="-165"/>
              <a:t>ため、膨</a:t>
            </a:r>
            <a:r>
              <a:rPr dirty="0" sz="1350" spc="-165">
                <a:latin typeface="Meiryo"/>
                <a:cs typeface="Meiryo"/>
              </a:rPr>
              <a:t>⼤</a:t>
            </a:r>
            <a:r>
              <a:rPr dirty="0" sz="1350" spc="-165"/>
              <a:t>な量の書類のや</a:t>
            </a:r>
            <a:r>
              <a:rPr dirty="0" sz="1350" spc="-165">
                <a:latin typeface="PMingLiU"/>
                <a:cs typeface="PMingLiU"/>
              </a:rPr>
              <a:t>り</a:t>
            </a:r>
            <a:r>
              <a:rPr dirty="0" sz="1350" spc="-165"/>
              <a:t>取</a:t>
            </a:r>
            <a:r>
              <a:rPr dirty="0" sz="1350" spc="-165">
                <a:latin typeface="PMingLiU"/>
                <a:cs typeface="PMingLiU"/>
              </a:rPr>
              <a:t>り</a:t>
            </a:r>
            <a:r>
              <a:rPr dirty="0" sz="1350" spc="-165"/>
              <a:t>が発</a:t>
            </a:r>
            <a:r>
              <a:rPr dirty="0" sz="1350" spc="-165">
                <a:latin typeface="Meiryo"/>
                <a:cs typeface="Meiryo"/>
              </a:rPr>
              <a:t>⽣</a:t>
            </a:r>
            <a:r>
              <a:rPr dirty="0" sz="1350" spc="-190"/>
              <a:t>します。その</a:t>
            </a:r>
            <a:r>
              <a:rPr dirty="0" sz="1350" spc="-165">
                <a:latin typeface="Meiryo"/>
                <a:cs typeface="Meiryo"/>
              </a:rPr>
              <a:t>中</a:t>
            </a:r>
            <a:r>
              <a:rPr dirty="0" sz="1350" spc="-165"/>
              <a:t>で計量伝票</a:t>
            </a:r>
            <a:r>
              <a:rPr dirty="0" sz="1350" spc="-185"/>
              <a:t>の管理が喫緊の課題となっています。</a:t>
            </a:r>
            <a:endParaRPr sz="135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pc="-225"/>
              <a:t>デジタル化の遅れによる</a:t>
            </a:r>
            <a:r>
              <a:rPr dirty="0" spc="-210">
                <a:latin typeface="Meiryo"/>
                <a:cs typeface="Meiryo"/>
              </a:rPr>
              <a:t>⽣産</a:t>
            </a:r>
            <a:r>
              <a:rPr dirty="0" spc="-160"/>
              <a:t>性低下</a:t>
            </a:r>
          </a:p>
          <a:p>
            <a:pPr marL="12700" marR="160020">
              <a:lnSpc>
                <a:spcPct val="111100"/>
              </a:lnSpc>
              <a:spcBef>
                <a:spcPts val="229"/>
              </a:spcBef>
            </a:pPr>
            <a:r>
              <a:rPr dirty="0" sz="1350" spc="-165"/>
              <a:t>計量伝票の</a:t>
            </a:r>
            <a:r>
              <a:rPr dirty="0" sz="1350" spc="-165">
                <a:latin typeface="Meiryo"/>
                <a:cs typeface="Meiryo"/>
              </a:rPr>
              <a:t>多</a:t>
            </a:r>
            <a:r>
              <a:rPr dirty="0" sz="1350" spc="-165"/>
              <a:t>くが今も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/>
              <a:t>書きで運</a:t>
            </a:r>
            <a:r>
              <a:rPr dirty="0" sz="1350" spc="-165">
                <a:latin typeface="Meiryo"/>
                <a:cs typeface="Meiryo"/>
              </a:rPr>
              <a:t>⽤</a:t>
            </a:r>
            <a:r>
              <a:rPr dirty="0" sz="1350" spc="-165"/>
              <a:t>さ</a:t>
            </a:r>
            <a:r>
              <a:rPr dirty="0" sz="1350" spc="-155">
                <a:latin typeface="PMingLiU"/>
                <a:cs typeface="PMingLiU"/>
              </a:rPr>
              <a:t>れ</a:t>
            </a:r>
            <a:r>
              <a:rPr dirty="0" sz="1350" spc="-165"/>
              <a:t>、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/>
              <a:t>作業に</a:t>
            </a:r>
            <a:r>
              <a:rPr dirty="0" sz="1350" spc="-185">
                <a:latin typeface="PMingLiU"/>
                <a:cs typeface="PMingLiU"/>
              </a:rPr>
              <a:t>よる</a:t>
            </a:r>
            <a:r>
              <a:rPr dirty="0" sz="1350" spc="-165"/>
              <a:t>転記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/>
              <a:t>集計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/>
              <a:t>管理が</a:t>
            </a:r>
            <a:r>
              <a:rPr dirty="0" sz="1350" spc="-165">
                <a:latin typeface="Meiryo"/>
                <a:cs typeface="Meiryo"/>
              </a:rPr>
              <a:t>⾏</a:t>
            </a:r>
            <a:r>
              <a:rPr dirty="0" sz="1350" spc="-215">
                <a:latin typeface="PMingLiU"/>
                <a:cs typeface="PMingLiU"/>
              </a:rPr>
              <a:t>われ</a:t>
            </a:r>
            <a:r>
              <a:rPr dirty="0" sz="1350" spc="-190"/>
              <a:t>ています。こ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/>
              <a:t>が業務の</a:t>
            </a:r>
            <a:r>
              <a:rPr dirty="0" sz="1350" spc="-165">
                <a:latin typeface="Meiryo"/>
                <a:cs typeface="Meiryo"/>
              </a:rPr>
              <a:t>⾮</a:t>
            </a:r>
            <a:r>
              <a:rPr dirty="0" sz="1350" spc="-165"/>
              <a:t>効率性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⽣</a:t>
            </a:r>
            <a:r>
              <a:rPr dirty="0" sz="1350" spc="-165"/>
              <a:t>み、</a:t>
            </a:r>
            <a:r>
              <a:rPr dirty="0" sz="1350" spc="-165">
                <a:latin typeface="Meiryo"/>
                <a:cs typeface="Meiryo"/>
              </a:rPr>
              <a:t>⽣産</a:t>
            </a:r>
            <a:r>
              <a:rPr dirty="0" sz="1350" spc="-165"/>
              <a:t>性向</a:t>
            </a:r>
            <a:r>
              <a:rPr dirty="0" sz="1350" spc="-165">
                <a:latin typeface="Meiryo"/>
                <a:cs typeface="Meiryo"/>
              </a:rPr>
              <a:t>上</a:t>
            </a:r>
            <a:r>
              <a:rPr dirty="0" sz="1350" spc="-195"/>
              <a:t>の妨げとなっています</a:t>
            </a:r>
            <a:r>
              <a:rPr dirty="0" sz="1350" spc="-165"/>
              <a:t>。</a:t>
            </a:r>
            <a:endParaRPr sz="1350">
              <a:latin typeface="Meiryo"/>
              <a:cs typeface="Meiryo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3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3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8" name="object 8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6303645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30">
                <a:latin typeface="PMingLiU"/>
                <a:cs typeface="PMingLiU"/>
              </a:rPr>
              <a:t>システム</a:t>
            </a:r>
            <a:r>
              <a:rPr dirty="0" spc="-310"/>
              <a:t>観点での</a:t>
            </a:r>
            <a:r>
              <a:rPr dirty="0" spc="-310">
                <a:latin typeface="Meiryo"/>
                <a:cs typeface="Meiryo"/>
              </a:rPr>
              <a:t>⼿</a:t>
            </a:r>
            <a:r>
              <a:rPr dirty="0" spc="-315"/>
              <a:t>書き誤読と特殊単位混在の罠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8930" y="1688306"/>
            <a:ext cx="191839" cy="166687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2620788"/>
            <a:ext cx="190537" cy="1686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599" y="3543300"/>
            <a:ext cx="190499" cy="19049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87399" y="1580980"/>
            <a:ext cx="10803255" cy="27051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700" spc="-210">
                <a:latin typeface="Meiryo"/>
                <a:cs typeface="Meiryo"/>
              </a:rPr>
              <a:t>⼿</a:t>
            </a:r>
            <a:r>
              <a:rPr dirty="0" sz="1700" spc="-210">
                <a:latin typeface="SimSun"/>
                <a:cs typeface="SimSun"/>
              </a:rPr>
              <a:t>書き誤読</a:t>
            </a:r>
            <a:r>
              <a:rPr dirty="0" sz="1700" spc="-210">
                <a:latin typeface="PMingLiU"/>
                <a:cs typeface="PMingLiU"/>
              </a:rPr>
              <a:t>‧</a:t>
            </a:r>
            <a:r>
              <a:rPr dirty="0" sz="1700" spc="-210">
                <a:latin typeface="Meiryo"/>
                <a:cs typeface="Meiryo"/>
              </a:rPr>
              <a:t>⼊⼒</a:t>
            </a:r>
            <a:r>
              <a:rPr dirty="0" sz="1700" spc="-210">
                <a:latin typeface="PMingLiU"/>
                <a:cs typeface="PMingLiU"/>
              </a:rPr>
              <a:t>ミス</a:t>
            </a:r>
            <a:r>
              <a:rPr dirty="0" sz="1700" spc="-210">
                <a:latin typeface="SimSun"/>
                <a:cs typeface="SimSun"/>
              </a:rPr>
              <a:t>に</a:t>
            </a:r>
            <a:r>
              <a:rPr dirty="0" sz="1700" spc="-235">
                <a:latin typeface="PMingLiU"/>
                <a:cs typeface="PMingLiU"/>
              </a:rPr>
              <a:t>よる</a:t>
            </a:r>
            <a:r>
              <a:rPr dirty="0" sz="1700" spc="-210">
                <a:latin typeface="SimSun"/>
                <a:cs typeface="SimSun"/>
              </a:rPr>
              <a:t>隠</a:t>
            </a:r>
            <a:r>
              <a:rPr dirty="0" sz="1700" spc="-210">
                <a:latin typeface="PMingLiU"/>
                <a:cs typeface="PMingLiU"/>
              </a:rPr>
              <a:t>れ</a:t>
            </a:r>
            <a:r>
              <a:rPr dirty="0" sz="1700" spc="-210">
                <a:latin typeface="SimSun"/>
                <a:cs typeface="SimSun"/>
              </a:rPr>
              <a:t>た</a:t>
            </a:r>
            <a:r>
              <a:rPr dirty="0" sz="1700" spc="-160">
                <a:latin typeface="PMingLiU"/>
                <a:cs typeface="PMingLiU"/>
              </a:rPr>
              <a:t>コスト</a:t>
            </a:r>
            <a:endParaRPr sz="1700">
              <a:latin typeface="PMingLiU"/>
              <a:cs typeface="PMingLiU"/>
            </a:endParaRPr>
          </a:p>
          <a:p>
            <a:pPr marL="12700" marR="135255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計量</a:t>
            </a:r>
            <a:r>
              <a:rPr dirty="0" sz="1350" spc="-165">
                <a:latin typeface="Meiryo"/>
                <a:cs typeface="Meiryo"/>
              </a:rPr>
              <a:t>伝</a:t>
            </a:r>
            <a:r>
              <a:rPr dirty="0" sz="1350" spc="-165">
                <a:latin typeface="SimSun"/>
                <a:cs typeface="SimSun"/>
              </a:rPr>
              <a:t>票の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書き記</a:t>
            </a:r>
            <a:r>
              <a:rPr dirty="0" sz="1350" spc="-165">
                <a:latin typeface="Meiryo"/>
                <a:cs typeface="Meiryo"/>
              </a:rPr>
              <a:t>⼊</a:t>
            </a:r>
            <a:r>
              <a:rPr dirty="0" sz="1350" spc="-165">
                <a:latin typeface="SimSun"/>
                <a:cs typeface="SimSun"/>
              </a:rPr>
              <a:t>と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作業での転記には</a:t>
            </a:r>
            <a:r>
              <a:rPr dirty="0" sz="1350" spc="-165">
                <a:latin typeface="Meiryo"/>
                <a:cs typeface="Meiryo"/>
              </a:rPr>
              <a:t>多</a:t>
            </a:r>
            <a:r>
              <a:rPr dirty="0" sz="1350" spc="-165">
                <a:latin typeface="SimSun"/>
                <a:cs typeface="SimSun"/>
              </a:rPr>
              <a:t>くの</a:t>
            </a:r>
            <a:r>
              <a:rPr dirty="0" sz="1350" spc="-165">
                <a:latin typeface="Meiryo"/>
                <a:cs typeface="Meiryo"/>
              </a:rPr>
              <a:t>時間</a:t>
            </a:r>
            <a:r>
              <a:rPr dirty="0" sz="1350" spc="-165">
                <a:latin typeface="SimSun"/>
                <a:cs typeface="SimSun"/>
              </a:rPr>
              <a:t>と</a:t>
            </a:r>
            <a:r>
              <a:rPr dirty="0" sz="1350" spc="-165">
                <a:latin typeface="Meiryo"/>
                <a:cs typeface="Meiryo"/>
              </a:rPr>
              <a:t>⼈⼿</a:t>
            </a:r>
            <a:r>
              <a:rPr dirty="0" sz="1350" spc="-165">
                <a:latin typeface="SimSun"/>
                <a:cs typeface="SimSun"/>
              </a:rPr>
              <a:t>を要し、桁のズレなどのミスが</a:t>
            </a:r>
            <a:r>
              <a:rPr dirty="0" sz="1350" spc="-165">
                <a:latin typeface="Meiryo"/>
                <a:cs typeface="Meiryo"/>
              </a:rPr>
              <a:t>多</a:t>
            </a:r>
            <a:r>
              <a:rPr dirty="0" sz="1350" spc="-190">
                <a:latin typeface="SimSun"/>
                <a:cs typeface="SimSun"/>
              </a:rPr>
              <a:t>発します。これらのミスは</a:t>
            </a:r>
            <a:r>
              <a:rPr dirty="0" sz="1350" spc="-165">
                <a:latin typeface="Meiryo"/>
                <a:cs typeface="Meiryo"/>
              </a:rPr>
              <a:t>時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350" spc="-165">
                <a:latin typeface="Meiryo"/>
                <a:cs typeface="Meiryo"/>
              </a:rPr>
              <a:t>⼤</a:t>
            </a:r>
            <a:r>
              <a:rPr dirty="0" sz="1350" spc="-170">
                <a:latin typeface="SimSun"/>
                <a:cs typeface="SimSun"/>
              </a:rPr>
              <a:t>きなエラーにつながり、デ</a:t>
            </a:r>
            <a:r>
              <a:rPr dirty="0" sz="1350" spc="-165">
                <a:latin typeface="SimSun"/>
                <a:cs typeface="SimSun"/>
              </a:rPr>
              <a:t>ータ品質の低</a:t>
            </a:r>
            <a:r>
              <a:rPr dirty="0" sz="1350" spc="-165">
                <a:latin typeface="Meiryo"/>
                <a:cs typeface="Meiryo"/>
              </a:rPr>
              <a:t>下</a:t>
            </a:r>
            <a:r>
              <a:rPr dirty="0" sz="1350" spc="-165">
                <a:latin typeface="SimSun"/>
                <a:cs typeface="SimSun"/>
              </a:rPr>
              <a:t>と後続</a:t>
            </a:r>
            <a:r>
              <a:rPr dirty="0" sz="1350" spc="-165">
                <a:latin typeface="Meiryo"/>
                <a:cs typeface="Meiryo"/>
              </a:rPr>
              <a:t>⼯</a:t>
            </a:r>
            <a:r>
              <a:rPr dirty="0" sz="1350" spc="-165">
                <a:latin typeface="SimSun"/>
                <a:cs typeface="SimSun"/>
              </a:rPr>
              <a:t>程での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戻りを</a:t>
            </a:r>
            <a:r>
              <a:rPr dirty="0" sz="1350" spc="-165">
                <a:latin typeface="Meiryo"/>
                <a:cs typeface="Meiryo"/>
              </a:rPr>
              <a:t>招</a:t>
            </a:r>
            <a:r>
              <a:rPr dirty="0" sz="1350" spc="-200">
                <a:latin typeface="SimSun"/>
                <a:cs typeface="SimSun"/>
              </a:rPr>
              <a:t>きます。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z="1700" spc="-200">
                <a:latin typeface="SimSun"/>
                <a:cs typeface="SimSun"/>
              </a:rPr>
              <a:t>建設業界特有の特殊単位混在問題</a:t>
            </a:r>
            <a:endParaRPr sz="1700">
              <a:latin typeface="SimSun"/>
              <a:cs typeface="SimSun"/>
            </a:endParaRP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建設業</a:t>
            </a:r>
            <a:r>
              <a:rPr dirty="0" sz="1350" spc="-165">
                <a:latin typeface="Meiryo"/>
                <a:cs typeface="Meiryo"/>
              </a:rPr>
              <a:t>界</a:t>
            </a:r>
            <a:r>
              <a:rPr dirty="0" sz="1350" spc="-165">
                <a:latin typeface="SimSun"/>
                <a:cs typeface="SimSun"/>
              </a:rPr>
              <a:t>では「尺貫法」や「</a:t>
            </a:r>
            <a:r>
              <a:rPr dirty="0" sz="1200" spc="-15">
                <a:latin typeface="DejaVu Sans"/>
                <a:cs typeface="DejaVu Sans"/>
              </a:rPr>
              <a:t>mm</a:t>
            </a:r>
            <a:r>
              <a:rPr dirty="0" sz="1350" spc="-165">
                <a:latin typeface="SimSun"/>
                <a:cs typeface="SimSun"/>
              </a:rPr>
              <a:t>」といった独</a:t>
            </a:r>
            <a:r>
              <a:rPr dirty="0" sz="1350" spc="-165">
                <a:latin typeface="Meiryo"/>
                <a:cs typeface="Meiryo"/>
              </a:rPr>
              <a:t>⾃</a:t>
            </a:r>
            <a:r>
              <a:rPr dirty="0" sz="1350" spc="-165">
                <a:latin typeface="SimSun"/>
                <a:cs typeface="SimSun"/>
              </a:rPr>
              <a:t>の単位が</a:t>
            </a:r>
            <a:r>
              <a:rPr dirty="0" sz="1350" spc="-165">
                <a:latin typeface="Meiryo"/>
                <a:cs typeface="Meiryo"/>
              </a:rPr>
              <a:t>⽇常</a:t>
            </a:r>
            <a:r>
              <a:rPr dirty="0" sz="1350" spc="-165">
                <a:latin typeface="SimSun"/>
                <a:cs typeface="SimSun"/>
              </a:rPr>
              <a:t>的に使</a:t>
            </a:r>
            <a:r>
              <a:rPr dirty="0" sz="1350" spc="-165">
                <a:latin typeface="Meiryo"/>
                <a:cs typeface="Meiryo"/>
              </a:rPr>
              <a:t>⽤</a:t>
            </a:r>
            <a:r>
              <a:rPr dirty="0" sz="1350" spc="-190">
                <a:latin typeface="SimSun"/>
                <a:cs typeface="SimSun"/>
              </a:rPr>
              <a:t>されます。地域や年</a:t>
            </a:r>
            <a:r>
              <a:rPr dirty="0" sz="1350" spc="-165">
                <a:latin typeface="Meiryo"/>
                <a:cs typeface="Meiryo"/>
              </a:rPr>
              <a:t>代</a:t>
            </a:r>
            <a:r>
              <a:rPr dirty="0" sz="1350" spc="-190">
                <a:latin typeface="SimSun"/>
                <a:cs typeface="SimSun"/>
              </a:rPr>
              <a:t>によって「</a:t>
            </a:r>
            <a:r>
              <a:rPr dirty="0" sz="1350" spc="-165">
                <a:latin typeface="Meiryo"/>
                <a:cs typeface="Meiryo"/>
              </a:rPr>
              <a:t>畳</a:t>
            </a:r>
            <a:r>
              <a:rPr dirty="0" sz="1350" spc="-165">
                <a:latin typeface="SimSun"/>
                <a:cs typeface="SimSun"/>
              </a:rPr>
              <a:t>」の</a:t>
            </a:r>
            <a:r>
              <a:rPr dirty="0" sz="1350" spc="-165">
                <a:latin typeface="Meiryo"/>
                <a:cs typeface="Meiryo"/>
              </a:rPr>
              <a:t>⼤</a:t>
            </a:r>
            <a:r>
              <a:rPr dirty="0" sz="1350" spc="-165">
                <a:latin typeface="SimSun"/>
                <a:cs typeface="SimSun"/>
              </a:rPr>
              <a:t>きさが</a:t>
            </a:r>
            <a:r>
              <a:rPr dirty="0" sz="1350" spc="-165">
                <a:latin typeface="Meiryo"/>
                <a:cs typeface="Meiryo"/>
              </a:rPr>
              <a:t>異</a:t>
            </a:r>
            <a:r>
              <a:rPr dirty="0" sz="1350" spc="-180">
                <a:latin typeface="SimSun"/>
                <a:cs typeface="SimSun"/>
              </a:rPr>
              <a:t>なるなど、特殊単位の混在が誤読や</a:t>
            </a:r>
            <a:r>
              <a:rPr dirty="0" sz="1350" spc="-165">
                <a:latin typeface="SimSun"/>
                <a:cs typeface="SimSun"/>
              </a:rPr>
              <a:t>転記ミスをさらに誘発し、データの</a:t>
            </a:r>
            <a:r>
              <a:rPr dirty="0" sz="1350" spc="-165">
                <a:latin typeface="Meiryo"/>
                <a:cs typeface="Meiryo"/>
              </a:rPr>
              <a:t>⼀</a:t>
            </a:r>
            <a:r>
              <a:rPr dirty="0" sz="1350" spc="-190">
                <a:latin typeface="SimSun"/>
                <a:cs typeface="SimSun"/>
              </a:rPr>
              <a:t>貫性を損なっています。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SimSun"/>
                <a:cs typeface="SimSun"/>
              </a:rPr>
              <a:t>従来</a:t>
            </a:r>
            <a:r>
              <a:rPr dirty="0" sz="1500" b="1">
                <a:latin typeface="DejaVu Sans"/>
                <a:cs typeface="DejaVu Sans"/>
              </a:rPr>
              <a:t>OCR</a:t>
            </a:r>
            <a:r>
              <a:rPr dirty="0" sz="1700" spc="-210">
                <a:latin typeface="Meiryo"/>
                <a:cs typeface="Meiryo"/>
              </a:rPr>
              <a:t>技</a:t>
            </a:r>
            <a:r>
              <a:rPr dirty="0" sz="1700" spc="-175">
                <a:latin typeface="SimSun"/>
                <a:cs typeface="SimSun"/>
              </a:rPr>
              <a:t>術の限界</a:t>
            </a:r>
            <a:endParaRPr sz="1700">
              <a:latin typeface="SimSun"/>
              <a:cs typeface="SimSun"/>
            </a:endParaRPr>
          </a:p>
          <a:p>
            <a:pPr marL="12700" marR="86995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従来の</a:t>
            </a:r>
            <a:r>
              <a:rPr dirty="0" sz="1200" spc="-50">
                <a:latin typeface="DejaVu Sans"/>
                <a:cs typeface="DejaVu Sans"/>
              </a:rPr>
              <a:t>OCR</a:t>
            </a:r>
            <a:r>
              <a:rPr dirty="0" sz="1350" spc="-50">
                <a:latin typeface="SimSun"/>
                <a:cs typeface="SimSun"/>
              </a:rPr>
              <a:t>（</a:t>
            </a:r>
            <a:r>
              <a:rPr dirty="0" sz="1350" spc="-165">
                <a:latin typeface="Meiryo"/>
                <a:cs typeface="Meiryo"/>
              </a:rPr>
              <a:t>光</a:t>
            </a:r>
            <a:r>
              <a:rPr dirty="0" sz="1350" spc="-165">
                <a:latin typeface="SimSun"/>
                <a:cs typeface="SimSun"/>
              </a:rPr>
              <a:t>学的</a:t>
            </a:r>
            <a:r>
              <a:rPr dirty="0" sz="1350" spc="-165">
                <a:latin typeface="Meiryo"/>
                <a:cs typeface="Meiryo"/>
              </a:rPr>
              <a:t>⽂</a:t>
            </a:r>
            <a:r>
              <a:rPr dirty="0" sz="1350" spc="-165">
                <a:latin typeface="SimSun"/>
                <a:cs typeface="SimSun"/>
              </a:rPr>
              <a:t>字認識）</a:t>
            </a:r>
            <a:r>
              <a:rPr dirty="0" sz="1350" spc="-165">
                <a:latin typeface="Meiryo"/>
                <a:cs typeface="Meiryo"/>
              </a:rPr>
              <a:t>技</a:t>
            </a:r>
            <a:r>
              <a:rPr dirty="0" sz="1350" spc="-165">
                <a:latin typeface="SimSun"/>
                <a:cs typeface="SimSun"/>
              </a:rPr>
              <a:t>術は、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書き</a:t>
            </a:r>
            <a:r>
              <a:rPr dirty="0" sz="1350" spc="-165">
                <a:latin typeface="Meiryo"/>
                <a:cs typeface="Meiryo"/>
              </a:rPr>
              <a:t>⽂</a:t>
            </a:r>
            <a:r>
              <a:rPr dirty="0" sz="1350" spc="-165">
                <a:latin typeface="SimSun"/>
                <a:cs typeface="SimSun"/>
              </a:rPr>
              <a:t>字や固定フォーマット</a:t>
            </a:r>
            <a:r>
              <a:rPr dirty="0" sz="1350" spc="-165">
                <a:latin typeface="Meiryo"/>
                <a:cs typeface="Meiryo"/>
              </a:rPr>
              <a:t>以外</a:t>
            </a:r>
            <a:r>
              <a:rPr dirty="0" sz="1350" spc="-165">
                <a:latin typeface="SimSun"/>
                <a:cs typeface="SimSun"/>
              </a:rPr>
              <a:t>への対応に柔軟性が低く、複雑な計量</a:t>
            </a:r>
            <a:r>
              <a:rPr dirty="0" sz="1350" spc="-165">
                <a:latin typeface="Meiryo"/>
                <a:cs typeface="Meiryo"/>
              </a:rPr>
              <a:t>伝</a:t>
            </a:r>
            <a:r>
              <a:rPr dirty="0" sz="1350" spc="-165">
                <a:latin typeface="SimSun"/>
                <a:cs typeface="SimSun"/>
              </a:rPr>
              <a:t>票の処理には</a:t>
            </a:r>
            <a:r>
              <a:rPr dirty="0" sz="1350" spc="-165">
                <a:latin typeface="Meiryo"/>
                <a:cs typeface="Meiryo"/>
              </a:rPr>
              <a:t>不</a:t>
            </a:r>
            <a:r>
              <a:rPr dirty="0" sz="1350" spc="-165">
                <a:latin typeface="SimSun"/>
                <a:cs typeface="SimSun"/>
              </a:rPr>
              <a:t>向きでした。特に建設業特有の専</a:t>
            </a:r>
            <a:r>
              <a:rPr dirty="0" sz="1350" spc="-165">
                <a:latin typeface="Meiryo"/>
                <a:cs typeface="Meiryo"/>
              </a:rPr>
              <a:t>⾨⽤</a:t>
            </a:r>
            <a:r>
              <a:rPr dirty="0" sz="1350" spc="-165">
                <a:latin typeface="SimSun"/>
                <a:cs typeface="SimSun"/>
              </a:rPr>
              <a:t>語や特殊記号の認識精度が低く、実</a:t>
            </a:r>
            <a:r>
              <a:rPr dirty="0" sz="1350" spc="-165">
                <a:latin typeface="Meiryo"/>
                <a:cs typeface="Meiryo"/>
              </a:rPr>
              <a:t>⽤</a:t>
            </a:r>
            <a:r>
              <a:rPr dirty="0" sz="1350" spc="-165">
                <a:latin typeface="SimSun"/>
                <a:cs typeface="SimSun"/>
              </a:rPr>
              <a:t>的な導</a:t>
            </a:r>
            <a:r>
              <a:rPr dirty="0" sz="1350" spc="-165">
                <a:latin typeface="Meiryo"/>
                <a:cs typeface="Meiryo"/>
              </a:rPr>
              <a:t>⼊</a:t>
            </a:r>
            <a:r>
              <a:rPr dirty="0" sz="1350" spc="-165">
                <a:latin typeface="SimSun"/>
                <a:cs typeface="SimSun"/>
              </a:rPr>
              <a:t>が困難でした。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8" name="object 8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4597400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10"/>
              <a:t>紙運</a:t>
            </a:r>
            <a:r>
              <a:rPr dirty="0" spc="-310">
                <a:latin typeface="Meiryo"/>
                <a:cs typeface="Meiryo"/>
              </a:rPr>
              <a:t>⽤</a:t>
            </a:r>
            <a:r>
              <a:rPr dirty="0" spc="-310"/>
              <a:t>が</a:t>
            </a:r>
            <a:r>
              <a:rPr dirty="0" spc="-310">
                <a:latin typeface="Meiryo"/>
                <a:cs typeface="Meiryo"/>
              </a:rPr>
              <a:t>⽣</a:t>
            </a:r>
            <a:r>
              <a:rPr dirty="0" spc="-310"/>
              <a:t>む隠</a:t>
            </a:r>
            <a:r>
              <a:rPr dirty="0" spc="-310">
                <a:latin typeface="PMingLiU"/>
                <a:cs typeface="PMingLiU"/>
              </a:rPr>
              <a:t>れ</a:t>
            </a:r>
            <a:r>
              <a:rPr dirty="0" spc="-310"/>
              <a:t>た</a:t>
            </a:r>
            <a:r>
              <a:rPr dirty="0" spc="-310">
                <a:latin typeface="PMingLiU"/>
                <a:cs typeface="PMingLiU"/>
              </a:rPr>
              <a:t>コスト</a:t>
            </a:r>
            <a:r>
              <a:rPr dirty="0" spc="-310"/>
              <a:t>と</a:t>
            </a:r>
            <a:r>
              <a:rPr dirty="0" spc="-330">
                <a:latin typeface="PMingLiU"/>
                <a:cs typeface="PMingLiU"/>
              </a:rPr>
              <a:t>リスク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676400"/>
            <a:ext cx="142912" cy="19049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2621756"/>
            <a:ext cx="190499" cy="166687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7711" y="3543300"/>
            <a:ext cx="221902" cy="190499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9599" y="4488656"/>
            <a:ext cx="190499" cy="166687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739774" y="1584928"/>
            <a:ext cx="10838180" cy="3634740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700" spc="-210">
                <a:latin typeface="SimSun"/>
                <a:cs typeface="SimSun"/>
              </a:rPr>
              <a:t>膨</a:t>
            </a:r>
            <a:r>
              <a:rPr dirty="0" sz="1700" spc="-210">
                <a:latin typeface="Meiryo"/>
                <a:cs typeface="Meiryo"/>
              </a:rPr>
              <a:t>⼤</a:t>
            </a:r>
            <a:r>
              <a:rPr dirty="0" sz="1700" spc="-210">
                <a:latin typeface="SimSun"/>
                <a:cs typeface="SimSun"/>
              </a:rPr>
              <a:t>な時間と</a:t>
            </a:r>
            <a:r>
              <a:rPr dirty="0" sz="1700" spc="-130">
                <a:latin typeface="Meiryo"/>
                <a:cs typeface="Meiryo"/>
              </a:rPr>
              <a:t>労⼒</a:t>
            </a:r>
            <a:endParaRPr sz="1700">
              <a:latin typeface="Meiryo"/>
              <a:cs typeface="Meiryo"/>
            </a:endParaRP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200" spc="-10" b="1">
                <a:solidFill>
                  <a:srgbClr val="0081EC"/>
                </a:solidFill>
                <a:latin typeface="DejaVu Sans"/>
                <a:cs typeface="DejaVu Sans"/>
              </a:rPr>
              <a:t>100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項</a:t>
            </a:r>
            <a:r>
              <a:rPr dirty="0" sz="1350" spc="-165">
                <a:solidFill>
                  <a:srgbClr val="0081EC"/>
                </a:solidFill>
                <a:latin typeface="Meiryo"/>
                <a:cs typeface="Meiryo"/>
              </a:rPr>
              <a:t>⽬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の情報を含む</a:t>
            </a:r>
            <a:r>
              <a:rPr dirty="0" sz="1350" spc="-165">
                <a:solidFill>
                  <a:srgbClr val="0081EC"/>
                </a:solidFill>
                <a:latin typeface="Meiryo"/>
                <a:cs typeface="Meiryo"/>
              </a:rPr>
              <a:t>伝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票</a:t>
            </a:r>
            <a:r>
              <a:rPr dirty="0" sz="1200" spc="-10" b="1">
                <a:solidFill>
                  <a:srgbClr val="0081EC"/>
                </a:solidFill>
                <a:latin typeface="DejaVu Sans"/>
                <a:cs typeface="DejaVu Sans"/>
              </a:rPr>
              <a:t>1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枚の転記に約</a:t>
            </a:r>
            <a:r>
              <a:rPr dirty="0" sz="1200" spc="-10" b="1">
                <a:solidFill>
                  <a:srgbClr val="0081EC"/>
                </a:solidFill>
                <a:latin typeface="DejaVu Sans"/>
                <a:cs typeface="DejaVu Sans"/>
              </a:rPr>
              <a:t>50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分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要す</a:t>
            </a:r>
            <a:r>
              <a:rPr dirty="0" sz="1350" spc="-165">
                <a:latin typeface="PMingLiU"/>
                <a:cs typeface="PMingLiU"/>
              </a:rPr>
              <a:t>る</a:t>
            </a:r>
            <a:r>
              <a:rPr dirty="0" sz="1350" spc="-165">
                <a:latin typeface="SimSun"/>
                <a:cs typeface="SimSun"/>
              </a:rPr>
              <a:t>と試算さ</a:t>
            </a:r>
            <a:r>
              <a:rPr dirty="0" sz="1350" spc="-204">
                <a:latin typeface="PMingLiU"/>
                <a:cs typeface="PMingLiU"/>
              </a:rPr>
              <a:t>れ</a:t>
            </a:r>
            <a:r>
              <a:rPr dirty="0" sz="1350" spc="-190">
                <a:latin typeface="SimSun"/>
                <a:cs typeface="SimSun"/>
              </a:rPr>
              <a:t>ています。</a:t>
            </a:r>
            <a:r>
              <a:rPr dirty="0" sz="1350" spc="-165">
                <a:latin typeface="Meiryo"/>
                <a:cs typeface="Meiryo"/>
              </a:rPr>
              <a:t>⼤</a:t>
            </a:r>
            <a:r>
              <a:rPr dirty="0" sz="1350" spc="-165">
                <a:latin typeface="SimSun"/>
                <a:cs typeface="SimSun"/>
              </a:rPr>
              <a:t>量の伝票処理が必要な場合、</a:t>
            </a:r>
            <a:r>
              <a:rPr dirty="0" sz="1350" spc="-165">
                <a:solidFill>
                  <a:srgbClr val="0081EC"/>
                </a:solidFill>
                <a:latin typeface="Meiryo"/>
                <a:cs typeface="Meiryo"/>
              </a:rPr>
              <a:t>⽉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間数百時間</a:t>
            </a:r>
            <a:r>
              <a:rPr dirty="0" sz="1350" spc="-165">
                <a:latin typeface="SimSun"/>
                <a:cs typeface="SimSun"/>
              </a:rPr>
              <a:t>もの時</a:t>
            </a:r>
            <a:r>
              <a:rPr dirty="0" sz="1350" spc="-165">
                <a:latin typeface="Meiryo"/>
                <a:cs typeface="Meiryo"/>
              </a:rPr>
              <a:t>間</a:t>
            </a:r>
            <a:r>
              <a:rPr dirty="0" sz="1350" spc="-165">
                <a:latin typeface="SimSun"/>
                <a:cs typeface="SimSun"/>
              </a:rPr>
              <a:t>が消費さ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204">
                <a:latin typeface="SimSun"/>
                <a:cs typeface="SimSun"/>
              </a:rPr>
              <a:t>ます。</a:t>
            </a:r>
            <a:r>
              <a:rPr dirty="0" sz="1350" spc="-165">
                <a:latin typeface="PMingLiU"/>
                <a:cs typeface="PMingLiU"/>
              </a:rPr>
              <a:t>ヒューマンエラー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350" spc="-185">
                <a:latin typeface="PMingLiU"/>
                <a:cs typeface="PMingLiU"/>
              </a:rPr>
              <a:t>よる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戻</a:t>
            </a:r>
            <a:r>
              <a:rPr dirty="0" sz="1350" spc="-165">
                <a:latin typeface="PMingLiU"/>
                <a:cs typeface="PMingLiU"/>
              </a:rPr>
              <a:t>り</a:t>
            </a:r>
            <a:r>
              <a:rPr dirty="0" sz="1350" spc="-165">
                <a:latin typeface="SimSun"/>
                <a:cs typeface="SimSun"/>
              </a:rPr>
              <a:t>作業も頻発し、業</a:t>
            </a:r>
            <a:r>
              <a:rPr dirty="0" sz="1350" spc="-165">
                <a:latin typeface="Meiryo"/>
                <a:cs typeface="Meiryo"/>
              </a:rPr>
              <a:t>務効</a:t>
            </a:r>
            <a:r>
              <a:rPr dirty="0" sz="1350" spc="-165">
                <a:latin typeface="SimSun"/>
                <a:cs typeface="SimSun"/>
              </a:rPr>
              <a:t>率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80">
                <a:latin typeface="SimSun"/>
                <a:cs typeface="SimSun"/>
              </a:rPr>
              <a:t>著しく低下させます。</a:t>
            </a:r>
            <a:endParaRPr sz="1350">
              <a:latin typeface="SimSun"/>
              <a:cs typeface="SimSun"/>
            </a:endParaRPr>
          </a:p>
          <a:p>
            <a:pPr marL="59690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SimSun"/>
                <a:cs typeface="SimSun"/>
              </a:rPr>
              <a:t>保管</a:t>
            </a:r>
            <a:r>
              <a:rPr dirty="0" sz="1700" spc="-254">
                <a:latin typeface="PMingLiU"/>
                <a:cs typeface="PMingLiU"/>
              </a:rPr>
              <a:t>スペース</a:t>
            </a:r>
            <a:r>
              <a:rPr dirty="0" sz="1700" spc="-210">
                <a:latin typeface="SimSun"/>
                <a:cs typeface="SimSun"/>
              </a:rPr>
              <a:t>、紛</a:t>
            </a:r>
            <a:r>
              <a:rPr dirty="0" sz="1700" spc="-210">
                <a:latin typeface="Meiryo"/>
                <a:cs typeface="Meiryo"/>
              </a:rPr>
              <a:t>失</a:t>
            </a:r>
            <a:r>
              <a:rPr dirty="0" sz="1700" spc="-210">
                <a:latin typeface="PMingLiU"/>
                <a:cs typeface="PMingLiU"/>
              </a:rPr>
              <a:t>‧</a:t>
            </a:r>
            <a:r>
              <a:rPr dirty="0" sz="1700" spc="-210">
                <a:latin typeface="Meiryo"/>
                <a:cs typeface="Meiryo"/>
              </a:rPr>
              <a:t>劣</a:t>
            </a:r>
            <a:r>
              <a:rPr dirty="0" sz="1700" spc="-210">
                <a:latin typeface="SimSun"/>
                <a:cs typeface="SimSun"/>
              </a:rPr>
              <a:t>化</a:t>
            </a:r>
            <a:r>
              <a:rPr dirty="0" sz="1700" spc="-160">
                <a:latin typeface="PMingLiU"/>
                <a:cs typeface="PMingLiU"/>
              </a:rPr>
              <a:t>リスク</a:t>
            </a:r>
            <a:endParaRPr sz="1700">
              <a:latin typeface="PMingLiU"/>
              <a:cs typeface="PMingLiU"/>
            </a:endParaRPr>
          </a:p>
          <a:p>
            <a:pPr marL="59690" marR="136525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物理的な保管</a:t>
            </a:r>
            <a:r>
              <a:rPr dirty="0" sz="1350" spc="-204">
                <a:latin typeface="PMingLiU"/>
                <a:cs typeface="PMingLiU"/>
              </a:rPr>
              <a:t>スペース</a:t>
            </a:r>
            <a:r>
              <a:rPr dirty="0" sz="1350" spc="-165">
                <a:latin typeface="SimSun"/>
                <a:cs typeface="SimSun"/>
              </a:rPr>
              <a:t>の確保、整理、管理に</a:t>
            </a:r>
            <a:r>
              <a:rPr dirty="0" sz="1350" spc="-165">
                <a:latin typeface="Meiryo"/>
                <a:cs typeface="Meiryo"/>
              </a:rPr>
              <a:t>多⼤</a:t>
            </a:r>
            <a:r>
              <a:rPr dirty="0" sz="1350" spc="-165">
                <a:latin typeface="SimSun"/>
                <a:cs typeface="SimSun"/>
              </a:rPr>
              <a:t>な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コストと</a:t>
            </a:r>
            <a:r>
              <a:rPr dirty="0" sz="1350" spc="-165">
                <a:solidFill>
                  <a:srgbClr val="0081EC"/>
                </a:solidFill>
                <a:latin typeface="Meiryo"/>
                <a:cs typeface="Meiryo"/>
              </a:rPr>
              <a:t>⼈</a:t>
            </a:r>
            <a:r>
              <a:rPr dirty="0" sz="1350" spc="-180">
                <a:solidFill>
                  <a:srgbClr val="0081EC"/>
                </a:solidFill>
                <a:latin typeface="SimSun"/>
                <a:cs typeface="SimSun"/>
              </a:rPr>
              <a:t>的リソース</a:t>
            </a:r>
            <a:r>
              <a:rPr dirty="0" sz="1350" spc="-190">
                <a:latin typeface="SimSun"/>
                <a:cs typeface="SimSun"/>
              </a:rPr>
              <a:t>が必要です。</a:t>
            </a:r>
            <a:r>
              <a:rPr dirty="0" sz="1350" spc="-165">
                <a:latin typeface="Meiryo"/>
                <a:cs typeface="Meiryo"/>
              </a:rPr>
              <a:t>⽔</a:t>
            </a:r>
            <a:r>
              <a:rPr dirty="0" sz="1350" spc="-165">
                <a:latin typeface="SimSun"/>
                <a:cs typeface="SimSun"/>
              </a:rPr>
              <a:t>害や</a:t>
            </a:r>
            <a:r>
              <a:rPr dirty="0" sz="1350" spc="-165">
                <a:latin typeface="Meiryo"/>
                <a:cs typeface="Meiryo"/>
              </a:rPr>
              <a:t>⽕災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350" spc="-185">
                <a:latin typeface="PMingLiU"/>
                <a:cs typeface="PMingLiU"/>
              </a:rPr>
              <a:t>よる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データ喪失リスク</a:t>
            </a:r>
            <a:r>
              <a:rPr dirty="0" sz="1350" spc="-165">
                <a:latin typeface="SimSun"/>
                <a:cs typeface="SimSun"/>
              </a:rPr>
              <a:t>も</a:t>
            </a:r>
            <a:r>
              <a:rPr dirty="0" sz="1350" spc="-165">
                <a:latin typeface="Meiryo"/>
                <a:cs typeface="Meiryo"/>
              </a:rPr>
              <a:t>⾼</a:t>
            </a:r>
            <a:r>
              <a:rPr dirty="0" sz="1350" spc="-165">
                <a:latin typeface="SimSun"/>
                <a:cs typeface="SimSun"/>
              </a:rPr>
              <a:t>く、</a:t>
            </a:r>
            <a:r>
              <a:rPr dirty="0" sz="1350" spc="-165">
                <a:latin typeface="Meiryo"/>
                <a:cs typeface="Meiryo"/>
              </a:rPr>
              <a:t>災</a:t>
            </a:r>
            <a:r>
              <a:rPr dirty="0" sz="1350" spc="-165">
                <a:latin typeface="SimSun"/>
                <a:cs typeface="SimSun"/>
              </a:rPr>
              <a:t>害復旧計画</a:t>
            </a:r>
            <a:r>
              <a:rPr dirty="0" sz="1350" spc="-70">
                <a:latin typeface="SimSun"/>
                <a:cs typeface="SimSun"/>
              </a:rPr>
              <a:t>（</a:t>
            </a:r>
            <a:r>
              <a:rPr dirty="0" sz="1200" spc="-70">
                <a:latin typeface="DejaVu Sans"/>
                <a:cs typeface="DejaVu Sans"/>
              </a:rPr>
              <a:t>DRP</a:t>
            </a:r>
            <a:r>
              <a:rPr dirty="0" sz="1350" spc="-70">
                <a:latin typeface="SimSun"/>
                <a:cs typeface="SimSun"/>
              </a:rPr>
              <a:t>）</a:t>
            </a:r>
            <a:r>
              <a:rPr dirty="0" sz="1350" spc="-165">
                <a:latin typeface="SimSun"/>
                <a:cs typeface="SimSun"/>
              </a:rPr>
              <a:t>の観点か</a:t>
            </a:r>
            <a:r>
              <a:rPr dirty="0" sz="1350" spc="-165">
                <a:latin typeface="PMingLiU"/>
                <a:cs typeface="PMingLiU"/>
              </a:rPr>
              <a:t>ら</a:t>
            </a:r>
            <a:r>
              <a:rPr dirty="0" sz="1350" spc="-165">
                <a:latin typeface="SimSun"/>
                <a:cs typeface="SimSun"/>
              </a:rPr>
              <a:t>も脆弱性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抱</a:t>
            </a:r>
            <a:r>
              <a:rPr dirty="0" sz="1350" spc="-200">
                <a:latin typeface="SimSun"/>
                <a:cs typeface="SimSun"/>
              </a:rPr>
              <a:t>えています。</a:t>
            </a:r>
            <a:r>
              <a:rPr dirty="0" sz="1350" spc="-165">
                <a:latin typeface="Meiryo"/>
                <a:cs typeface="Meiryo"/>
              </a:rPr>
              <a:t>⻑</a:t>
            </a:r>
            <a:r>
              <a:rPr dirty="0" sz="1350" spc="-165">
                <a:latin typeface="SimSun"/>
                <a:cs typeface="SimSun"/>
              </a:rPr>
              <a:t>期保管に</a:t>
            </a:r>
            <a:r>
              <a:rPr dirty="0" sz="1350" spc="-185">
                <a:latin typeface="PMingLiU"/>
                <a:cs typeface="PMingLiU"/>
              </a:rPr>
              <a:t>よる</a:t>
            </a:r>
            <a:r>
              <a:rPr dirty="0" sz="1350" spc="-165">
                <a:latin typeface="SimSun"/>
                <a:cs typeface="SimSun"/>
              </a:rPr>
              <a:t>紙の</a:t>
            </a:r>
            <a:r>
              <a:rPr dirty="0" sz="1350" spc="-165">
                <a:latin typeface="Meiryo"/>
                <a:cs typeface="Meiryo"/>
              </a:rPr>
              <a:t>劣</a:t>
            </a:r>
            <a:r>
              <a:rPr dirty="0" sz="1350" spc="-165">
                <a:latin typeface="SimSun"/>
                <a:cs typeface="SimSun"/>
              </a:rPr>
              <a:t>化も避け</a:t>
            </a:r>
            <a:r>
              <a:rPr dirty="0" sz="1350" spc="-165">
                <a:latin typeface="PMingLiU"/>
                <a:cs typeface="PMingLiU"/>
              </a:rPr>
              <a:t>られ</a:t>
            </a:r>
            <a:r>
              <a:rPr dirty="0" sz="1350" spc="-185">
                <a:latin typeface="SimSun"/>
                <a:cs typeface="SimSun"/>
              </a:rPr>
              <a:t>ませ</a:t>
            </a:r>
            <a:r>
              <a:rPr dirty="0" sz="1350" spc="-165">
                <a:latin typeface="PMingLiU"/>
                <a:cs typeface="PMingLiU"/>
              </a:rPr>
              <a:t>ん</a:t>
            </a:r>
            <a:r>
              <a:rPr dirty="0" sz="1350" spc="-165">
                <a:latin typeface="SimSun"/>
                <a:cs typeface="SimSun"/>
              </a:rPr>
              <a:t>。</a:t>
            </a:r>
            <a:endParaRPr sz="1350">
              <a:latin typeface="SimSun"/>
              <a:cs typeface="SimSun"/>
            </a:endParaRPr>
          </a:p>
          <a:p>
            <a:pPr marL="107314">
              <a:lnSpc>
                <a:spcPct val="100000"/>
              </a:lnSpc>
              <a:spcBef>
                <a:spcPts val="1480"/>
              </a:spcBef>
            </a:pPr>
            <a:r>
              <a:rPr dirty="0" sz="1700" spc="-195">
                <a:latin typeface="SimSun"/>
                <a:cs typeface="SimSun"/>
              </a:rPr>
              <a:t>情報共有の遅延と齟齬</a:t>
            </a:r>
            <a:endParaRPr sz="1700">
              <a:latin typeface="SimSun"/>
              <a:cs typeface="SimSun"/>
            </a:endParaRPr>
          </a:p>
          <a:p>
            <a:pPr marL="107314" marR="71755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部</a:t>
            </a:r>
            <a:r>
              <a:rPr dirty="0" sz="1350" spc="-165">
                <a:latin typeface="Meiryo"/>
                <a:cs typeface="Meiryo"/>
              </a:rPr>
              <a:t>⾨間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Meiryo"/>
                <a:cs typeface="Meiryo"/>
              </a:rPr>
              <a:t>拠</a:t>
            </a:r>
            <a:r>
              <a:rPr dirty="0" sz="1350" spc="-165">
                <a:latin typeface="SimSun"/>
                <a:cs typeface="SimSun"/>
              </a:rPr>
              <a:t>点</a:t>
            </a:r>
            <a:r>
              <a:rPr dirty="0" sz="1350" spc="-165">
                <a:latin typeface="Meiryo"/>
                <a:cs typeface="Meiryo"/>
              </a:rPr>
              <a:t>間</a:t>
            </a:r>
            <a:r>
              <a:rPr dirty="0" sz="1350" spc="-165">
                <a:latin typeface="SimSun"/>
                <a:cs typeface="SimSun"/>
              </a:rPr>
              <a:t>の情報</a:t>
            </a:r>
            <a:r>
              <a:rPr dirty="0" sz="1350" spc="-165">
                <a:latin typeface="Meiryo"/>
                <a:cs typeface="Meiryo"/>
              </a:rPr>
              <a:t>共</a:t>
            </a:r>
            <a:r>
              <a:rPr dirty="0" sz="1350" spc="-175">
                <a:latin typeface="SimSun"/>
                <a:cs typeface="SimSun"/>
              </a:rPr>
              <a:t>有が困難で、</a:t>
            </a:r>
            <a:r>
              <a:rPr dirty="0" sz="1350" spc="-185">
                <a:solidFill>
                  <a:srgbClr val="0081EC"/>
                </a:solidFill>
                <a:latin typeface="SimSun"/>
                <a:cs typeface="SimSun"/>
              </a:rPr>
              <a:t>リアルタイムな状況把握ができません</a:t>
            </a:r>
            <a:r>
              <a:rPr dirty="0" sz="1350" spc="-165">
                <a:latin typeface="SimSun"/>
                <a:cs typeface="SimSun"/>
              </a:rPr>
              <a:t>。現場と事</a:t>
            </a:r>
            <a:r>
              <a:rPr dirty="0" sz="1350" spc="-165">
                <a:latin typeface="Meiryo"/>
                <a:cs typeface="Meiryo"/>
              </a:rPr>
              <a:t>務</a:t>
            </a:r>
            <a:r>
              <a:rPr dirty="0" sz="1350" spc="-165">
                <a:latin typeface="SimSun"/>
                <a:cs typeface="SimSun"/>
              </a:rPr>
              <a:t>所</a:t>
            </a:r>
            <a:r>
              <a:rPr dirty="0" sz="1350" spc="-165">
                <a:latin typeface="Meiryo"/>
                <a:cs typeface="Meiryo"/>
              </a:rPr>
              <a:t>間</a:t>
            </a:r>
            <a:r>
              <a:rPr dirty="0" sz="1350" spc="-165">
                <a:latin typeface="SimSun"/>
                <a:cs typeface="SimSun"/>
              </a:rPr>
              <a:t>の移</a:t>
            </a:r>
            <a:r>
              <a:rPr dirty="0" sz="1350" spc="-165">
                <a:latin typeface="Meiryo"/>
                <a:cs typeface="Meiryo"/>
              </a:rPr>
              <a:t>動</a:t>
            </a:r>
            <a:r>
              <a:rPr dirty="0" sz="1350" spc="-165">
                <a:latin typeface="SimSun"/>
                <a:cs typeface="SimSun"/>
              </a:rPr>
              <a:t>、電話</a:t>
            </a:r>
            <a:r>
              <a:rPr dirty="0" sz="1350" spc="-165">
                <a:latin typeface="Meiryo"/>
                <a:cs typeface="Meiryo"/>
              </a:rPr>
              <a:t>対</a:t>
            </a:r>
            <a:r>
              <a:rPr dirty="0" sz="1350" spc="-165">
                <a:latin typeface="SimSun"/>
                <a:cs typeface="SimSun"/>
              </a:rPr>
              <a:t>応など</a:t>
            </a:r>
            <a:r>
              <a:rPr dirty="0" sz="1350" spc="-165">
                <a:latin typeface="Meiryo"/>
                <a:cs typeface="Meiryo"/>
              </a:rPr>
              <a:t>⾮効</a:t>
            </a:r>
            <a:r>
              <a:rPr dirty="0" sz="1350" spc="-165">
                <a:latin typeface="SimSun"/>
                <a:cs typeface="SimSun"/>
              </a:rPr>
              <a:t>率な</a:t>
            </a:r>
            <a:r>
              <a:rPr dirty="0" sz="1350" spc="-170">
                <a:latin typeface="PMingLiU"/>
                <a:cs typeface="PMingLiU"/>
              </a:rPr>
              <a:t>コミュニケーション</a:t>
            </a:r>
            <a:r>
              <a:rPr dirty="0" sz="1350" spc="-165">
                <a:latin typeface="SimSun"/>
                <a:cs typeface="SimSun"/>
              </a:rPr>
              <a:t>が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意思決定の遅延</a:t>
            </a:r>
            <a:r>
              <a:rPr dirty="0" sz="1350" spc="-165">
                <a:latin typeface="SimSun"/>
                <a:cs typeface="SimSun"/>
              </a:rPr>
              <a:t>や誤判断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SimSun"/>
                <a:cs typeface="SimSun"/>
              </a:rPr>
              <a:t>誘発し、</a:t>
            </a:r>
            <a:r>
              <a:rPr dirty="0" sz="1350" spc="-165">
                <a:latin typeface="Meiryo"/>
                <a:cs typeface="Meiryo"/>
              </a:rPr>
              <a:t>全</a:t>
            </a:r>
            <a:r>
              <a:rPr dirty="0" sz="1350" spc="-165">
                <a:latin typeface="SimSun"/>
                <a:cs typeface="SimSun"/>
              </a:rPr>
              <a:t>体最適化が困難にな</a:t>
            </a:r>
            <a:r>
              <a:rPr dirty="0" sz="1350" spc="-165">
                <a:latin typeface="PMingLiU"/>
                <a:cs typeface="PMingLiU"/>
              </a:rPr>
              <a:t>り</a:t>
            </a:r>
            <a:r>
              <a:rPr dirty="0" sz="1350" spc="-210">
                <a:latin typeface="SimSun"/>
                <a:cs typeface="SimSun"/>
              </a:rPr>
              <a:t>ます。</a:t>
            </a:r>
            <a:endParaRPr sz="1350">
              <a:latin typeface="SimSun"/>
              <a:cs typeface="SimSun"/>
            </a:endParaRPr>
          </a:p>
          <a:p>
            <a:pPr marL="59690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PMingLiU"/>
                <a:cs typeface="PMingLiU"/>
              </a:rPr>
              <a:t>データ</a:t>
            </a:r>
            <a:r>
              <a:rPr dirty="0" sz="1700" spc="-210">
                <a:latin typeface="SimSun"/>
                <a:cs typeface="SimSun"/>
              </a:rPr>
              <a:t>品質と分析の限</a:t>
            </a:r>
            <a:r>
              <a:rPr dirty="0" sz="1700" spc="-50">
                <a:latin typeface="Meiryo"/>
                <a:cs typeface="Meiryo"/>
              </a:rPr>
              <a:t>界</a:t>
            </a:r>
            <a:endParaRPr sz="1700">
              <a:latin typeface="Meiryo"/>
              <a:cs typeface="Meiryo"/>
            </a:endParaRPr>
          </a:p>
          <a:p>
            <a:pPr marL="59690">
              <a:lnSpc>
                <a:spcPct val="100000"/>
              </a:lnSpc>
              <a:spcBef>
                <a:spcPts val="409"/>
              </a:spcBef>
            </a:pP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作業に</a:t>
            </a:r>
            <a:r>
              <a:rPr dirty="0" sz="1350" spc="-180">
                <a:latin typeface="PMingLiU"/>
                <a:cs typeface="PMingLiU"/>
              </a:rPr>
              <a:t>よるデータ</a:t>
            </a:r>
            <a:r>
              <a:rPr dirty="0" sz="1350" spc="-165">
                <a:latin typeface="Meiryo"/>
                <a:cs typeface="Meiryo"/>
              </a:rPr>
              <a:t>⼊⼒</a:t>
            </a:r>
            <a:r>
              <a:rPr dirty="0" sz="1350" spc="-165">
                <a:latin typeface="SimSun"/>
                <a:cs typeface="SimSun"/>
              </a:rPr>
              <a:t>は</a:t>
            </a:r>
            <a:r>
              <a:rPr dirty="0" sz="1350" spc="-165">
                <a:solidFill>
                  <a:srgbClr val="0081EC"/>
                </a:solidFill>
                <a:latin typeface="Meiryo"/>
                <a:cs typeface="Meiryo"/>
              </a:rPr>
              <a:t>⼀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貫性の</a:t>
            </a:r>
            <a:r>
              <a:rPr dirty="0" sz="1350" spc="-165">
                <a:solidFill>
                  <a:srgbClr val="0081EC"/>
                </a:solidFill>
                <a:latin typeface="Meiryo"/>
                <a:cs typeface="Meiryo"/>
              </a:rPr>
              <a:t>⽋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如</a:t>
            </a:r>
            <a:r>
              <a:rPr dirty="0" sz="1350" spc="-165">
                <a:latin typeface="SimSun"/>
                <a:cs typeface="SimSun"/>
              </a:rPr>
              <a:t>や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エラー発</a:t>
            </a:r>
            <a:r>
              <a:rPr dirty="0" sz="1350" spc="-165">
                <a:solidFill>
                  <a:srgbClr val="0081EC"/>
                </a:solidFill>
                <a:latin typeface="Meiryo"/>
                <a:cs typeface="Meiryo"/>
              </a:rPr>
              <a:t>⽣</a:t>
            </a:r>
            <a:r>
              <a:rPr dirty="0" sz="1350" spc="-165">
                <a:solidFill>
                  <a:srgbClr val="0081EC"/>
                </a:solidFill>
                <a:latin typeface="SimSun"/>
                <a:cs typeface="SimSun"/>
              </a:rPr>
              <a:t>の原因</a:t>
            </a:r>
            <a:r>
              <a:rPr dirty="0" sz="1350" spc="-185">
                <a:latin typeface="SimSun"/>
                <a:cs typeface="SimSun"/>
              </a:rPr>
              <a:t>とな</a:t>
            </a:r>
            <a:r>
              <a:rPr dirty="0" sz="1350" spc="-215">
                <a:latin typeface="PMingLiU"/>
                <a:cs typeface="PMingLiU"/>
              </a:rPr>
              <a:t>り</a:t>
            </a:r>
            <a:r>
              <a:rPr dirty="0" sz="1350" spc="-165">
                <a:latin typeface="SimSun"/>
                <a:cs typeface="SimSun"/>
              </a:rPr>
              <a:t>、</a:t>
            </a:r>
            <a:r>
              <a:rPr dirty="0" sz="1350" spc="-165">
                <a:latin typeface="PMingLiU"/>
                <a:cs typeface="PMingLiU"/>
              </a:rPr>
              <a:t>データ</a:t>
            </a:r>
            <a:r>
              <a:rPr dirty="0" sz="1350" spc="-165">
                <a:latin typeface="SimSun"/>
                <a:cs typeface="SimSun"/>
              </a:rPr>
              <a:t>品質の低下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招</a:t>
            </a:r>
            <a:r>
              <a:rPr dirty="0" sz="1350" spc="-190">
                <a:latin typeface="SimSun"/>
                <a:cs typeface="SimSun"/>
              </a:rPr>
              <a:t>きます。数値の</a:t>
            </a:r>
            <a:r>
              <a:rPr dirty="0" sz="1350" spc="-165">
                <a:latin typeface="Meiryo"/>
                <a:cs typeface="Meiryo"/>
              </a:rPr>
              <a:t>⼩</a:t>
            </a:r>
            <a:r>
              <a:rPr dirty="0" sz="1350" spc="-170">
                <a:latin typeface="SimSun"/>
                <a:cs typeface="SimSun"/>
              </a:rPr>
              <a:t>さな誤差が、</a:t>
            </a:r>
            <a:r>
              <a:rPr dirty="0" sz="1350" spc="-165">
                <a:latin typeface="PMingLiU"/>
                <a:cs typeface="PMingLiU"/>
              </a:rPr>
              <a:t>コスト</a:t>
            </a:r>
            <a:r>
              <a:rPr dirty="0" sz="1350" spc="-165">
                <a:latin typeface="SimSun"/>
                <a:cs typeface="SimSun"/>
              </a:rPr>
              <a:t>計算、発注量、品質管理に</a:t>
            </a:r>
            <a:endParaRPr sz="1350">
              <a:latin typeface="SimSun"/>
              <a:cs typeface="SimSun"/>
            </a:endParaRPr>
          </a:p>
          <a:p>
            <a:pPr marL="59690">
              <a:lnSpc>
                <a:spcPct val="100000"/>
              </a:lnSpc>
              <a:spcBef>
                <a:spcPts val="180"/>
              </a:spcBef>
            </a:pPr>
            <a:r>
              <a:rPr dirty="0" sz="1350" spc="-170">
                <a:latin typeface="Meiryo"/>
                <a:cs typeface="Meiryo"/>
              </a:rPr>
              <a:t>⼤</a:t>
            </a:r>
            <a:r>
              <a:rPr dirty="0" sz="1350" spc="-170">
                <a:latin typeface="SimSun"/>
                <a:cs typeface="SimSun"/>
              </a:rPr>
              <a:t>きな影響</a:t>
            </a:r>
            <a:r>
              <a:rPr dirty="0" sz="1350" spc="-170">
                <a:latin typeface="PMingLiU"/>
                <a:cs typeface="PMingLiU"/>
              </a:rPr>
              <a:t>を</a:t>
            </a:r>
            <a:r>
              <a:rPr dirty="0" sz="1350" spc="-170">
                <a:latin typeface="SimSun"/>
                <a:cs typeface="SimSun"/>
              </a:rPr>
              <a:t>及ぼす可能性があ</a:t>
            </a:r>
            <a:r>
              <a:rPr dirty="0" sz="1350" spc="-170">
                <a:latin typeface="PMingLiU"/>
                <a:cs typeface="PMingLiU"/>
              </a:rPr>
              <a:t>り</a:t>
            </a:r>
            <a:r>
              <a:rPr dirty="0" sz="1350" spc="-170">
                <a:latin typeface="SimSun"/>
                <a:cs typeface="SimSun"/>
              </a:rPr>
              <a:t>ます。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6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6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9" name="object 9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6282055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250" spc="-20" b="1">
                <a:latin typeface="DejaVu Sans"/>
                <a:cs typeface="DejaVu Sans"/>
              </a:rPr>
              <a:t>AI-</a:t>
            </a:r>
            <a:r>
              <a:rPr dirty="0" sz="2250" spc="-25" b="1">
                <a:latin typeface="DejaVu Sans"/>
                <a:cs typeface="DejaVu Sans"/>
              </a:rPr>
              <a:t>OCR</a:t>
            </a:r>
            <a:r>
              <a:rPr dirty="0" spc="-310"/>
              <a:t>を活</a:t>
            </a:r>
            <a:r>
              <a:rPr dirty="0" spc="-310">
                <a:latin typeface="Meiryo"/>
                <a:cs typeface="Meiryo"/>
              </a:rPr>
              <a:t>⽤</a:t>
            </a:r>
            <a:r>
              <a:rPr dirty="0" spc="-325"/>
              <a:t>した計量伝票デジタル化の具体策</a:t>
            </a:r>
            <a:endParaRPr sz="2250">
              <a:latin typeface="Meiryo"/>
              <a:cs typeface="Meiryo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676400"/>
            <a:ext cx="190499" cy="190499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2609849"/>
            <a:ext cx="190499" cy="190499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3543300"/>
            <a:ext cx="190499" cy="190499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87399" y="1580980"/>
            <a:ext cx="10796905" cy="27051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500" spc="-10" b="1">
                <a:latin typeface="DejaVu Sans"/>
                <a:cs typeface="DejaVu Sans"/>
              </a:rPr>
              <a:t>AI-</a:t>
            </a:r>
            <a:r>
              <a:rPr dirty="0" sz="1500" spc="-20" b="1">
                <a:latin typeface="DejaVu Sans"/>
                <a:cs typeface="DejaVu Sans"/>
              </a:rPr>
              <a:t>OCR</a:t>
            </a:r>
            <a:r>
              <a:rPr dirty="0" sz="1700" spc="-210">
                <a:latin typeface="SimSun"/>
                <a:cs typeface="SimSun"/>
              </a:rPr>
              <a:t>の</a:t>
            </a:r>
            <a:r>
              <a:rPr dirty="0" sz="1700" spc="-210">
                <a:latin typeface="Meiryo"/>
                <a:cs typeface="Meiryo"/>
              </a:rPr>
              <a:t>⾰新</a:t>
            </a:r>
            <a:r>
              <a:rPr dirty="0" sz="1700" spc="-160">
                <a:latin typeface="SimSun"/>
                <a:cs typeface="SimSun"/>
              </a:rPr>
              <a:t>的特徴</a:t>
            </a:r>
            <a:endParaRPr sz="1700">
              <a:latin typeface="SimSun"/>
              <a:cs typeface="SimSun"/>
            </a:endParaRP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従来の</a:t>
            </a:r>
            <a:r>
              <a:rPr dirty="0" sz="1200" spc="-10">
                <a:latin typeface="DejaVu Sans"/>
                <a:cs typeface="DejaVu Sans"/>
              </a:rPr>
              <a:t>OCR</a:t>
            </a:r>
            <a:r>
              <a:rPr dirty="0" sz="1350" spc="-175">
                <a:latin typeface="SimSun"/>
                <a:cs typeface="SimSun"/>
              </a:rPr>
              <a:t>は固定フォーマットや活字に限定されていましたが、</a:t>
            </a:r>
            <a:r>
              <a:rPr dirty="0" sz="1200">
                <a:latin typeface="DejaVu Sans"/>
                <a:cs typeface="DejaVu Sans"/>
              </a:rPr>
              <a:t>AI-</a:t>
            </a:r>
            <a:r>
              <a:rPr dirty="0" sz="1200" spc="-10">
                <a:latin typeface="DejaVu Sans"/>
                <a:cs typeface="DejaVu Sans"/>
              </a:rPr>
              <a:t>OCR</a:t>
            </a:r>
            <a:r>
              <a:rPr dirty="0" sz="1350" spc="-165">
                <a:latin typeface="SimSun"/>
                <a:cs typeface="SimSun"/>
              </a:rPr>
              <a:t>は深層学習などの機械学習モデルを搭</a:t>
            </a:r>
            <a:r>
              <a:rPr dirty="0" sz="1350" spc="-165">
                <a:latin typeface="Meiryo"/>
                <a:cs typeface="Meiryo"/>
              </a:rPr>
              <a:t>載</a:t>
            </a:r>
            <a:r>
              <a:rPr dirty="0" sz="1350" spc="-165">
                <a:latin typeface="SimSun"/>
                <a:cs typeface="SimSun"/>
              </a:rPr>
              <a:t>し、</a:t>
            </a:r>
            <a:r>
              <a:rPr dirty="0" sz="1350" spc="-165">
                <a:latin typeface="Meiryo"/>
                <a:cs typeface="Meiryo"/>
              </a:rPr>
              <a:t>⾮</a:t>
            </a:r>
            <a:r>
              <a:rPr dirty="0" sz="1350" spc="-165">
                <a:latin typeface="SimSun"/>
                <a:cs typeface="SimSun"/>
              </a:rPr>
              <a:t>定型な帳票や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書き</a:t>
            </a:r>
            <a:r>
              <a:rPr dirty="0" sz="1350" spc="-165">
                <a:latin typeface="Meiryo"/>
                <a:cs typeface="Meiryo"/>
              </a:rPr>
              <a:t>⽂</a:t>
            </a:r>
            <a:r>
              <a:rPr dirty="0" sz="1350" spc="-165">
                <a:latin typeface="SimSun"/>
                <a:cs typeface="SimSun"/>
              </a:rPr>
              <a:t>字にも</a:t>
            </a:r>
            <a:r>
              <a:rPr dirty="0" sz="1350" spc="-165">
                <a:latin typeface="Meiryo"/>
                <a:cs typeface="Meiryo"/>
              </a:rPr>
              <a:t>⾼</a:t>
            </a:r>
            <a:r>
              <a:rPr dirty="0" sz="1350" spc="-165">
                <a:latin typeface="SimSun"/>
                <a:cs typeface="SimSun"/>
              </a:rPr>
              <a:t>精度な</a:t>
            </a:r>
            <a:r>
              <a:rPr dirty="0" sz="1350" spc="-185">
                <a:latin typeface="SimSun"/>
                <a:cs typeface="SimSun"/>
              </a:rPr>
              <a:t>認識が可能です。建設現場の多様な計量伝票を</a:t>
            </a:r>
            <a:r>
              <a:rPr dirty="0" sz="1350" spc="-165">
                <a:latin typeface="Meiryo"/>
                <a:cs typeface="Meiryo"/>
              </a:rPr>
              <a:t>⾃</a:t>
            </a:r>
            <a:r>
              <a:rPr dirty="0" sz="1350" spc="-180">
                <a:latin typeface="SimSun"/>
                <a:cs typeface="SimSun"/>
              </a:rPr>
              <a:t>動でデータ化できます。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Meiryo"/>
                <a:cs typeface="Meiryo"/>
              </a:rPr>
              <a:t>⾮</a:t>
            </a:r>
            <a:r>
              <a:rPr dirty="0" sz="1700" spc="-210">
                <a:latin typeface="SimSun"/>
                <a:cs typeface="SimSun"/>
              </a:rPr>
              <a:t>定型帳票への柔軟な対応</a:t>
            </a:r>
            <a:r>
              <a:rPr dirty="0" sz="1700" spc="-50">
                <a:latin typeface="Meiryo"/>
                <a:cs typeface="Meiryo"/>
              </a:rPr>
              <a:t>⼒</a:t>
            </a:r>
            <a:endParaRPr sz="1700">
              <a:latin typeface="Meiryo"/>
              <a:cs typeface="Meiryo"/>
            </a:endParaRPr>
          </a:p>
          <a:p>
            <a:pPr marL="12700" marR="3175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計量伝票に記</a:t>
            </a:r>
            <a:r>
              <a:rPr dirty="0" sz="1350" spc="-165">
                <a:latin typeface="Meiryo"/>
                <a:cs typeface="Meiryo"/>
              </a:rPr>
              <a:t>載</a:t>
            </a:r>
            <a:r>
              <a:rPr dirty="0" sz="1350" spc="-250">
                <a:latin typeface="SimSun"/>
                <a:cs typeface="SimSun"/>
              </a:rPr>
              <a:t>された「排出事業者名」「収集運搬業者名」「</a:t>
            </a:r>
            <a:r>
              <a:rPr dirty="0" sz="1350" spc="-165">
                <a:latin typeface="Meiryo"/>
                <a:cs typeface="Meiryo"/>
              </a:rPr>
              <a:t>産</a:t>
            </a:r>
            <a:r>
              <a:rPr dirty="0" sz="1350" spc="-165">
                <a:latin typeface="SimSun"/>
                <a:cs typeface="SimSun"/>
              </a:rPr>
              <a:t>業廃棄物の品</a:t>
            </a:r>
            <a:r>
              <a:rPr dirty="0" sz="1350" spc="-165">
                <a:latin typeface="Meiryo"/>
                <a:cs typeface="Meiryo"/>
              </a:rPr>
              <a:t>⽬</a:t>
            </a:r>
            <a:r>
              <a:rPr dirty="0" sz="1350" spc="-365">
                <a:latin typeface="SimSun"/>
                <a:cs typeface="SimSun"/>
              </a:rPr>
              <a:t>」「重量」「</a:t>
            </a:r>
            <a:r>
              <a:rPr dirty="0" sz="1350" spc="-165">
                <a:latin typeface="Meiryo"/>
                <a:cs typeface="Meiryo"/>
              </a:rPr>
              <a:t>⾞</a:t>
            </a:r>
            <a:r>
              <a:rPr dirty="0" sz="1350" spc="-165">
                <a:latin typeface="SimSun"/>
                <a:cs typeface="SimSun"/>
              </a:rPr>
              <a:t>両</a:t>
            </a:r>
            <a:r>
              <a:rPr dirty="0" sz="1350" spc="-165">
                <a:latin typeface="Meiryo"/>
                <a:cs typeface="Meiryo"/>
              </a:rPr>
              <a:t>番</a:t>
            </a:r>
            <a:r>
              <a:rPr dirty="0" sz="1350" spc="-165">
                <a:latin typeface="SimSun"/>
                <a:cs typeface="SimSun"/>
              </a:rPr>
              <a:t>号（</a:t>
            </a:r>
            <a:r>
              <a:rPr dirty="0" sz="1350" spc="-165">
                <a:latin typeface="Meiryo"/>
                <a:cs typeface="Meiryo"/>
              </a:rPr>
              <a:t>⾞番</a:t>
            </a:r>
            <a:r>
              <a:rPr dirty="0" sz="1350" spc="-765">
                <a:latin typeface="SimSun"/>
                <a:cs typeface="SimSun"/>
              </a:rPr>
              <a:t>）</a:t>
            </a:r>
            <a:r>
              <a:rPr dirty="0" sz="1350" spc="-165">
                <a:latin typeface="SimSun"/>
                <a:cs typeface="SimSun"/>
              </a:rPr>
              <a:t>」といった特定の項</a:t>
            </a:r>
            <a:r>
              <a:rPr dirty="0" sz="1350" spc="-165">
                <a:latin typeface="Meiryo"/>
                <a:cs typeface="Meiryo"/>
              </a:rPr>
              <a:t>⽬</a:t>
            </a:r>
            <a:r>
              <a:rPr dirty="0" sz="1350" spc="-165">
                <a:latin typeface="SimSun"/>
                <a:cs typeface="SimSun"/>
              </a:rPr>
              <a:t>を</a:t>
            </a:r>
            <a:r>
              <a:rPr dirty="0" sz="1350" spc="-165">
                <a:latin typeface="Meiryo"/>
                <a:cs typeface="Meiryo"/>
              </a:rPr>
              <a:t>⾃</a:t>
            </a:r>
            <a:r>
              <a:rPr dirty="0" sz="1350" spc="-165">
                <a:latin typeface="SimSun"/>
                <a:cs typeface="SimSun"/>
              </a:rPr>
              <a:t>動で</a:t>
            </a:r>
            <a:r>
              <a:rPr dirty="0" sz="1350" spc="-165">
                <a:latin typeface="Meiryo"/>
                <a:cs typeface="Meiryo"/>
              </a:rPr>
              <a:t>抽</a:t>
            </a:r>
            <a:r>
              <a:rPr dirty="0" sz="1350" spc="-165">
                <a:latin typeface="SimSun"/>
                <a:cs typeface="SimSun"/>
              </a:rPr>
              <a:t>出し、構造化され</a:t>
            </a:r>
            <a:r>
              <a:rPr dirty="0" sz="1350" spc="-185">
                <a:latin typeface="SimSun"/>
                <a:cs typeface="SimSun"/>
              </a:rPr>
              <a:t>たデジタルデータとして取り込むことができます。</a:t>
            </a:r>
            <a:endParaRPr sz="13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SimSun"/>
                <a:cs typeface="SimSun"/>
              </a:rPr>
              <a:t>建設業特有の</a:t>
            </a:r>
            <a:r>
              <a:rPr dirty="0" sz="1700" spc="-210">
                <a:latin typeface="Meiryo"/>
                <a:cs typeface="Meiryo"/>
              </a:rPr>
              <a:t>⼿</a:t>
            </a:r>
            <a:r>
              <a:rPr dirty="0" sz="1700" spc="-210">
                <a:latin typeface="SimSun"/>
                <a:cs typeface="SimSun"/>
              </a:rPr>
              <a:t>書き</a:t>
            </a:r>
            <a:r>
              <a:rPr dirty="0" sz="1700" spc="-210">
                <a:latin typeface="Meiryo"/>
                <a:cs typeface="Meiryo"/>
              </a:rPr>
              <a:t>⽂</a:t>
            </a:r>
            <a:r>
              <a:rPr dirty="0" sz="1700" spc="-160">
                <a:latin typeface="SimSun"/>
                <a:cs typeface="SimSun"/>
              </a:rPr>
              <a:t>字対応</a:t>
            </a:r>
            <a:endParaRPr sz="1700">
              <a:latin typeface="SimSun"/>
              <a:cs typeface="SimSun"/>
            </a:endParaRPr>
          </a:p>
          <a:p>
            <a:pPr marL="12700" marR="135255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建設現場で発</a:t>
            </a:r>
            <a:r>
              <a:rPr dirty="0" sz="1350" spc="-165">
                <a:latin typeface="Meiryo"/>
                <a:cs typeface="Meiryo"/>
              </a:rPr>
              <a:t>⽣</a:t>
            </a:r>
            <a:r>
              <a:rPr dirty="0" sz="1350" spc="-165">
                <a:latin typeface="SimSun"/>
                <a:cs typeface="SimSun"/>
              </a:rPr>
              <a:t>する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書きの計量伝票にも対応。業</a:t>
            </a:r>
            <a:r>
              <a:rPr dirty="0" sz="1350" spc="-165">
                <a:latin typeface="Meiryo"/>
                <a:cs typeface="Meiryo"/>
              </a:rPr>
              <a:t>界</a:t>
            </a:r>
            <a:r>
              <a:rPr dirty="0" sz="1350" spc="-165">
                <a:latin typeface="SimSun"/>
                <a:cs typeface="SimSun"/>
              </a:rPr>
              <a:t>特有の専</a:t>
            </a:r>
            <a:r>
              <a:rPr dirty="0" sz="1350" spc="-165">
                <a:latin typeface="Meiryo"/>
                <a:cs typeface="Meiryo"/>
              </a:rPr>
              <a:t>⾨⽤</a:t>
            </a:r>
            <a:r>
              <a:rPr dirty="0" sz="1350" spc="-165">
                <a:latin typeface="SimSun"/>
                <a:cs typeface="SimSun"/>
              </a:rPr>
              <a:t>語や</a:t>
            </a:r>
            <a:r>
              <a:rPr dirty="0" sz="1350" spc="-165">
                <a:latin typeface="Meiryo"/>
                <a:cs typeface="Meiryo"/>
              </a:rPr>
              <a:t>略</a:t>
            </a:r>
            <a:r>
              <a:rPr dirty="0" sz="1350" spc="-165">
                <a:latin typeface="SimSun"/>
                <a:cs typeface="SimSun"/>
              </a:rPr>
              <a:t>語、独</a:t>
            </a:r>
            <a:r>
              <a:rPr dirty="0" sz="1350" spc="-165">
                <a:latin typeface="Meiryo"/>
                <a:cs typeface="Meiryo"/>
              </a:rPr>
              <a:t>⾃</a:t>
            </a:r>
            <a:r>
              <a:rPr dirty="0" sz="1350" spc="-165">
                <a:latin typeface="SimSun"/>
                <a:cs typeface="SimSun"/>
              </a:rPr>
              <a:t>の表記</a:t>
            </a:r>
            <a:r>
              <a:rPr dirty="0" sz="1350" spc="-165">
                <a:latin typeface="Meiryo"/>
                <a:cs typeface="Meiryo"/>
              </a:rPr>
              <a:t>⽅</a:t>
            </a:r>
            <a:r>
              <a:rPr dirty="0" sz="1350" spc="-185">
                <a:latin typeface="SimSun"/>
                <a:cs typeface="SimSun"/>
              </a:rPr>
              <a:t>法も学習して認識精度を向上させます。</a:t>
            </a:r>
            <a:r>
              <a:rPr dirty="0" sz="1350" spc="-165">
                <a:latin typeface="Meiryo"/>
                <a:cs typeface="Meiryo"/>
              </a:rPr>
              <a:t>画</a:t>
            </a:r>
            <a:r>
              <a:rPr dirty="0" sz="1350" spc="-180">
                <a:latin typeface="SimSun"/>
                <a:cs typeface="SimSun"/>
              </a:rPr>
              <a:t>像のクリーンアップ処理と組み合わせることで、より正確なデータ</a:t>
            </a:r>
            <a:r>
              <a:rPr dirty="0" sz="1350" spc="-165">
                <a:latin typeface="Meiryo"/>
                <a:cs typeface="Meiryo"/>
              </a:rPr>
              <a:t>抽</a:t>
            </a:r>
            <a:r>
              <a:rPr dirty="0" sz="1350" spc="-185">
                <a:latin typeface="SimSun"/>
                <a:cs typeface="SimSun"/>
              </a:rPr>
              <a:t>出を実現します。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3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3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8" name="object 8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1048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899" y="536130"/>
            <a:ext cx="4591685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325"/>
              <a:t>計量伝票デジタル化のフロー全体図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609599" y="3867149"/>
            <a:ext cx="10972800" cy="1390650"/>
          </a:xfrm>
          <a:custGeom>
            <a:avLst/>
            <a:gdLst/>
            <a:ahLst/>
            <a:cxnLst/>
            <a:rect l="l" t="t" r="r" b="b"/>
            <a:pathLst>
              <a:path w="10972800" h="1390650">
                <a:moveTo>
                  <a:pt x="10901602" y="1390649"/>
                </a:moveTo>
                <a:lnTo>
                  <a:pt x="71196" y="1390649"/>
                </a:lnTo>
                <a:lnTo>
                  <a:pt x="66241" y="1390160"/>
                </a:lnTo>
                <a:lnTo>
                  <a:pt x="29705" y="1375026"/>
                </a:lnTo>
                <a:lnTo>
                  <a:pt x="3885" y="1338987"/>
                </a:lnTo>
                <a:lnTo>
                  <a:pt x="0" y="1319453"/>
                </a:lnTo>
                <a:lnTo>
                  <a:pt x="0" y="1314449"/>
                </a:lnTo>
                <a:lnTo>
                  <a:pt x="0" y="71196"/>
                </a:lnTo>
                <a:lnTo>
                  <a:pt x="15621" y="29704"/>
                </a:lnTo>
                <a:lnTo>
                  <a:pt x="51661" y="3885"/>
                </a:lnTo>
                <a:lnTo>
                  <a:pt x="71196" y="0"/>
                </a:lnTo>
                <a:lnTo>
                  <a:pt x="10901602" y="0"/>
                </a:lnTo>
                <a:lnTo>
                  <a:pt x="10943091" y="15621"/>
                </a:lnTo>
                <a:lnTo>
                  <a:pt x="10968911" y="51661"/>
                </a:lnTo>
                <a:lnTo>
                  <a:pt x="10972798" y="71196"/>
                </a:lnTo>
                <a:lnTo>
                  <a:pt x="10972798" y="1319453"/>
                </a:lnTo>
                <a:lnTo>
                  <a:pt x="10957175" y="1360943"/>
                </a:lnTo>
                <a:lnTo>
                  <a:pt x="10921136" y="1386763"/>
                </a:lnTo>
                <a:lnTo>
                  <a:pt x="10906556" y="1390160"/>
                </a:lnTo>
                <a:lnTo>
                  <a:pt x="10901602" y="13906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1714499" y="1714499"/>
            <a:ext cx="6819900" cy="1847850"/>
            <a:chOff x="1714499" y="1714499"/>
            <a:chExt cx="6819900" cy="1847850"/>
          </a:xfrm>
        </p:grpSpPr>
        <p:sp>
          <p:nvSpPr>
            <p:cNvPr id="6" name="object 6" descr=""/>
            <p:cNvSpPr/>
            <p:nvPr/>
          </p:nvSpPr>
          <p:spPr>
            <a:xfrm>
              <a:off x="3657587" y="2542107"/>
              <a:ext cx="4876800" cy="193040"/>
            </a:xfrm>
            <a:custGeom>
              <a:avLst/>
              <a:gdLst/>
              <a:ahLst/>
              <a:cxnLst/>
              <a:rect l="l" t="t" r="r" b="b"/>
              <a:pathLst>
                <a:path w="4876800" h="193039">
                  <a:moveTo>
                    <a:pt x="304800" y="92392"/>
                  </a:moveTo>
                  <a:lnTo>
                    <a:pt x="303199" y="88646"/>
                  </a:lnTo>
                  <a:lnTo>
                    <a:pt x="300342" y="85966"/>
                  </a:lnTo>
                  <a:lnTo>
                    <a:pt x="210451" y="1066"/>
                  </a:lnTo>
                  <a:lnTo>
                    <a:pt x="204381" y="0"/>
                  </a:lnTo>
                  <a:lnTo>
                    <a:pt x="193903" y="4521"/>
                  </a:lnTo>
                  <a:lnTo>
                    <a:pt x="190500" y="9702"/>
                  </a:lnTo>
                  <a:lnTo>
                    <a:pt x="190500" y="58216"/>
                  </a:lnTo>
                  <a:lnTo>
                    <a:pt x="19050" y="58216"/>
                  </a:lnTo>
                  <a:lnTo>
                    <a:pt x="11633" y="59715"/>
                  </a:lnTo>
                  <a:lnTo>
                    <a:pt x="5575" y="63792"/>
                  </a:lnTo>
                  <a:lnTo>
                    <a:pt x="1498" y="69850"/>
                  </a:lnTo>
                  <a:lnTo>
                    <a:pt x="0" y="77266"/>
                  </a:lnTo>
                  <a:lnTo>
                    <a:pt x="0" y="115366"/>
                  </a:lnTo>
                  <a:lnTo>
                    <a:pt x="1498" y="122796"/>
                  </a:lnTo>
                  <a:lnTo>
                    <a:pt x="5575" y="128854"/>
                  </a:lnTo>
                  <a:lnTo>
                    <a:pt x="11633" y="132930"/>
                  </a:lnTo>
                  <a:lnTo>
                    <a:pt x="19050" y="134416"/>
                  </a:lnTo>
                  <a:lnTo>
                    <a:pt x="190500" y="134416"/>
                  </a:lnTo>
                  <a:lnTo>
                    <a:pt x="190500" y="182994"/>
                  </a:lnTo>
                  <a:lnTo>
                    <a:pt x="193903" y="188125"/>
                  </a:lnTo>
                  <a:lnTo>
                    <a:pt x="199136" y="190385"/>
                  </a:lnTo>
                  <a:lnTo>
                    <a:pt x="204381" y="192646"/>
                  </a:lnTo>
                  <a:lnTo>
                    <a:pt x="210451" y="191566"/>
                  </a:lnTo>
                  <a:lnTo>
                    <a:pt x="300342" y="106680"/>
                  </a:lnTo>
                  <a:lnTo>
                    <a:pt x="303199" y="104000"/>
                  </a:lnTo>
                  <a:lnTo>
                    <a:pt x="304800" y="100253"/>
                  </a:lnTo>
                  <a:lnTo>
                    <a:pt x="304800" y="92392"/>
                  </a:lnTo>
                  <a:close/>
                </a:path>
                <a:path w="4876800" h="193039">
                  <a:moveTo>
                    <a:pt x="2590800" y="92392"/>
                  </a:moveTo>
                  <a:lnTo>
                    <a:pt x="2589199" y="88646"/>
                  </a:lnTo>
                  <a:lnTo>
                    <a:pt x="2586342" y="85966"/>
                  </a:lnTo>
                  <a:lnTo>
                    <a:pt x="2496451" y="1066"/>
                  </a:lnTo>
                  <a:lnTo>
                    <a:pt x="2490381" y="0"/>
                  </a:lnTo>
                  <a:lnTo>
                    <a:pt x="2479903" y="4521"/>
                  </a:lnTo>
                  <a:lnTo>
                    <a:pt x="2476500" y="9702"/>
                  </a:lnTo>
                  <a:lnTo>
                    <a:pt x="2476500" y="58216"/>
                  </a:lnTo>
                  <a:lnTo>
                    <a:pt x="2305050" y="58216"/>
                  </a:lnTo>
                  <a:lnTo>
                    <a:pt x="2297633" y="59715"/>
                  </a:lnTo>
                  <a:lnTo>
                    <a:pt x="2291575" y="63792"/>
                  </a:lnTo>
                  <a:lnTo>
                    <a:pt x="2287498" y="69850"/>
                  </a:lnTo>
                  <a:lnTo>
                    <a:pt x="2286000" y="77266"/>
                  </a:lnTo>
                  <a:lnTo>
                    <a:pt x="2286000" y="115366"/>
                  </a:lnTo>
                  <a:lnTo>
                    <a:pt x="2287498" y="122796"/>
                  </a:lnTo>
                  <a:lnTo>
                    <a:pt x="2291575" y="128854"/>
                  </a:lnTo>
                  <a:lnTo>
                    <a:pt x="2297633" y="132930"/>
                  </a:lnTo>
                  <a:lnTo>
                    <a:pt x="2305050" y="134416"/>
                  </a:lnTo>
                  <a:lnTo>
                    <a:pt x="2476500" y="134416"/>
                  </a:lnTo>
                  <a:lnTo>
                    <a:pt x="2476500" y="182994"/>
                  </a:lnTo>
                  <a:lnTo>
                    <a:pt x="2479903" y="188125"/>
                  </a:lnTo>
                  <a:lnTo>
                    <a:pt x="2485136" y="190385"/>
                  </a:lnTo>
                  <a:lnTo>
                    <a:pt x="2490381" y="192646"/>
                  </a:lnTo>
                  <a:lnTo>
                    <a:pt x="2496451" y="191566"/>
                  </a:lnTo>
                  <a:lnTo>
                    <a:pt x="2586342" y="106680"/>
                  </a:lnTo>
                  <a:lnTo>
                    <a:pt x="2589199" y="104000"/>
                  </a:lnTo>
                  <a:lnTo>
                    <a:pt x="2590800" y="100253"/>
                  </a:lnTo>
                  <a:lnTo>
                    <a:pt x="2590800" y="92392"/>
                  </a:lnTo>
                  <a:close/>
                </a:path>
                <a:path w="4876800" h="193039">
                  <a:moveTo>
                    <a:pt x="4876800" y="92392"/>
                  </a:moveTo>
                  <a:lnTo>
                    <a:pt x="4875200" y="88646"/>
                  </a:lnTo>
                  <a:lnTo>
                    <a:pt x="4872342" y="85966"/>
                  </a:lnTo>
                  <a:lnTo>
                    <a:pt x="4782451" y="1066"/>
                  </a:lnTo>
                  <a:lnTo>
                    <a:pt x="4776381" y="0"/>
                  </a:lnTo>
                  <a:lnTo>
                    <a:pt x="4765903" y="4521"/>
                  </a:lnTo>
                  <a:lnTo>
                    <a:pt x="4762500" y="9702"/>
                  </a:lnTo>
                  <a:lnTo>
                    <a:pt x="4762500" y="58216"/>
                  </a:lnTo>
                  <a:lnTo>
                    <a:pt x="4591050" y="58216"/>
                  </a:lnTo>
                  <a:lnTo>
                    <a:pt x="4583633" y="59715"/>
                  </a:lnTo>
                  <a:lnTo>
                    <a:pt x="4577575" y="63792"/>
                  </a:lnTo>
                  <a:lnTo>
                    <a:pt x="4573498" y="69850"/>
                  </a:lnTo>
                  <a:lnTo>
                    <a:pt x="4572000" y="77266"/>
                  </a:lnTo>
                  <a:lnTo>
                    <a:pt x="4572000" y="115366"/>
                  </a:lnTo>
                  <a:lnTo>
                    <a:pt x="4573498" y="122796"/>
                  </a:lnTo>
                  <a:lnTo>
                    <a:pt x="4577575" y="128854"/>
                  </a:lnTo>
                  <a:lnTo>
                    <a:pt x="4583633" y="132930"/>
                  </a:lnTo>
                  <a:lnTo>
                    <a:pt x="4591050" y="134416"/>
                  </a:lnTo>
                  <a:lnTo>
                    <a:pt x="4762500" y="134416"/>
                  </a:lnTo>
                  <a:lnTo>
                    <a:pt x="4762500" y="182994"/>
                  </a:lnTo>
                  <a:lnTo>
                    <a:pt x="4765903" y="188125"/>
                  </a:lnTo>
                  <a:lnTo>
                    <a:pt x="4771136" y="190385"/>
                  </a:lnTo>
                  <a:lnTo>
                    <a:pt x="4776381" y="192646"/>
                  </a:lnTo>
                  <a:lnTo>
                    <a:pt x="4782451" y="191566"/>
                  </a:lnTo>
                  <a:lnTo>
                    <a:pt x="4872342" y="106680"/>
                  </a:lnTo>
                  <a:lnTo>
                    <a:pt x="4875200" y="104000"/>
                  </a:lnTo>
                  <a:lnTo>
                    <a:pt x="4876800" y="100253"/>
                  </a:lnTo>
                  <a:lnTo>
                    <a:pt x="4876800" y="92392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714499" y="1714499"/>
              <a:ext cx="1905000" cy="1847850"/>
            </a:xfrm>
            <a:custGeom>
              <a:avLst/>
              <a:gdLst/>
              <a:ahLst/>
              <a:cxnLst/>
              <a:rect l="l" t="t" r="r" b="b"/>
              <a:pathLst>
                <a:path w="1905000" h="1847850">
                  <a:moveTo>
                    <a:pt x="1798204" y="1847849"/>
                  </a:moveTo>
                  <a:lnTo>
                    <a:pt x="106794" y="1847849"/>
                  </a:lnTo>
                  <a:lnTo>
                    <a:pt x="99361" y="1847117"/>
                  </a:lnTo>
                  <a:lnTo>
                    <a:pt x="57038" y="1832755"/>
                  </a:lnTo>
                  <a:lnTo>
                    <a:pt x="23432" y="1803291"/>
                  </a:lnTo>
                  <a:lnTo>
                    <a:pt x="3660" y="1763209"/>
                  </a:lnTo>
                  <a:lnTo>
                    <a:pt x="0" y="1741054"/>
                  </a:lnTo>
                  <a:lnTo>
                    <a:pt x="0" y="1733549"/>
                  </a:lnTo>
                  <a:lnTo>
                    <a:pt x="0" y="106794"/>
                  </a:lnTo>
                  <a:lnTo>
                    <a:pt x="11572" y="63625"/>
                  </a:lnTo>
                  <a:lnTo>
                    <a:pt x="38784" y="28170"/>
                  </a:lnTo>
                  <a:lnTo>
                    <a:pt x="77492" y="5828"/>
                  </a:lnTo>
                  <a:lnTo>
                    <a:pt x="106794" y="0"/>
                  </a:lnTo>
                  <a:lnTo>
                    <a:pt x="1798204" y="0"/>
                  </a:lnTo>
                  <a:lnTo>
                    <a:pt x="1841373" y="11572"/>
                  </a:lnTo>
                  <a:lnTo>
                    <a:pt x="1876828" y="38784"/>
                  </a:lnTo>
                  <a:lnTo>
                    <a:pt x="1899171" y="77492"/>
                  </a:lnTo>
                  <a:lnTo>
                    <a:pt x="1904999" y="106794"/>
                  </a:lnTo>
                  <a:lnTo>
                    <a:pt x="1904999" y="1741054"/>
                  </a:lnTo>
                  <a:lnTo>
                    <a:pt x="1893426" y="1784223"/>
                  </a:lnTo>
                  <a:lnTo>
                    <a:pt x="1866214" y="1819678"/>
                  </a:lnTo>
                  <a:lnTo>
                    <a:pt x="1827506" y="1842020"/>
                  </a:lnTo>
                  <a:lnTo>
                    <a:pt x="1805637" y="1847117"/>
                  </a:lnTo>
                  <a:lnTo>
                    <a:pt x="1798204" y="18478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428874" y="1857374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6" y="476249"/>
                  </a:lnTo>
                  <a:lnTo>
                    <a:pt x="222546" y="475867"/>
                  </a:lnTo>
                  <a:lnTo>
                    <a:pt x="184019" y="470152"/>
                  </a:lnTo>
                  <a:lnTo>
                    <a:pt x="139793" y="455138"/>
                  </a:lnTo>
                  <a:lnTo>
                    <a:pt x="99345" y="431785"/>
                  </a:lnTo>
                  <a:lnTo>
                    <a:pt x="64230" y="400989"/>
                  </a:lnTo>
                  <a:lnTo>
                    <a:pt x="35798" y="363935"/>
                  </a:lnTo>
                  <a:lnTo>
                    <a:pt x="15141" y="322045"/>
                  </a:lnTo>
                  <a:lnTo>
                    <a:pt x="3053" y="276931"/>
                  </a:lnTo>
                  <a:lnTo>
                    <a:pt x="0" y="245923"/>
                  </a:lnTo>
                  <a:lnTo>
                    <a:pt x="0" y="230326"/>
                  </a:lnTo>
                  <a:lnTo>
                    <a:pt x="6096" y="184019"/>
                  </a:lnTo>
                  <a:lnTo>
                    <a:pt x="21110" y="139792"/>
                  </a:lnTo>
                  <a:lnTo>
                    <a:pt x="44463" y="99345"/>
                  </a:lnTo>
                  <a:lnTo>
                    <a:pt x="75260" y="64230"/>
                  </a:lnTo>
                  <a:lnTo>
                    <a:pt x="112314" y="35798"/>
                  </a:lnTo>
                  <a:lnTo>
                    <a:pt x="154203" y="15141"/>
                  </a:lnTo>
                  <a:lnTo>
                    <a:pt x="199317" y="3053"/>
                  </a:lnTo>
                  <a:lnTo>
                    <a:pt x="230326" y="0"/>
                  </a:lnTo>
                  <a:lnTo>
                    <a:pt x="245923" y="0"/>
                  </a:lnTo>
                  <a:lnTo>
                    <a:pt x="292229" y="6096"/>
                  </a:lnTo>
                  <a:lnTo>
                    <a:pt x="336456" y="21110"/>
                  </a:lnTo>
                  <a:lnTo>
                    <a:pt x="376904" y="44463"/>
                  </a:lnTo>
                  <a:lnTo>
                    <a:pt x="412019" y="75259"/>
                  </a:lnTo>
                  <a:lnTo>
                    <a:pt x="440451" y="112314"/>
                  </a:lnTo>
                  <a:lnTo>
                    <a:pt x="461107" y="154203"/>
                  </a:lnTo>
                  <a:lnTo>
                    <a:pt x="473195" y="199317"/>
                  </a:lnTo>
                  <a:lnTo>
                    <a:pt x="476250" y="230326"/>
                  </a:lnTo>
                  <a:lnTo>
                    <a:pt x="476249" y="238124"/>
                  </a:lnTo>
                  <a:lnTo>
                    <a:pt x="476250" y="245923"/>
                  </a:lnTo>
                  <a:lnTo>
                    <a:pt x="470152" y="292229"/>
                  </a:lnTo>
                  <a:lnTo>
                    <a:pt x="455138" y="336456"/>
                  </a:lnTo>
                  <a:lnTo>
                    <a:pt x="431785" y="376904"/>
                  </a:lnTo>
                  <a:lnTo>
                    <a:pt x="400989" y="412018"/>
                  </a:lnTo>
                  <a:lnTo>
                    <a:pt x="363935" y="440451"/>
                  </a:lnTo>
                  <a:lnTo>
                    <a:pt x="322045" y="461107"/>
                  </a:lnTo>
                  <a:lnTo>
                    <a:pt x="276931" y="473195"/>
                  </a:lnTo>
                  <a:lnTo>
                    <a:pt x="253703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81274" y="1981199"/>
              <a:ext cx="171450" cy="228600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/>
          <p:nvPr/>
        </p:nvSpPr>
        <p:spPr>
          <a:xfrm>
            <a:off x="749299" y="3887942"/>
            <a:ext cx="5139055" cy="1150620"/>
          </a:xfrm>
          <a:prstGeom prst="rect">
            <a:avLst/>
          </a:prstGeom>
        </p:spPr>
        <p:txBody>
          <a:bodyPr wrap="square" lIns="0" tIns="1250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sz="1550" spc="-250">
                <a:solidFill>
                  <a:srgbClr val="0081EC"/>
                </a:solidFill>
                <a:latin typeface="SimSun"/>
                <a:cs typeface="SimSun"/>
              </a:rPr>
              <a:t>建設業界特有のゆら ぎ補正例：</a:t>
            </a:r>
            <a:endParaRPr sz="155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350" spc="-170">
                <a:latin typeface="SimSun"/>
                <a:cs typeface="SimSun"/>
              </a:rPr>
              <a:t>誤読例</a:t>
            </a:r>
            <a:r>
              <a:rPr dirty="0" sz="1200" spc="-25" b="1">
                <a:latin typeface="DejaVu Sans"/>
                <a:cs typeface="DejaVu Sans"/>
              </a:rPr>
              <a:t>1:</a:t>
            </a:r>
            <a:endParaRPr sz="1200">
              <a:latin typeface="DejaVu Sans"/>
              <a:cs typeface="DejaVu Sans"/>
            </a:endParaRPr>
          </a:p>
          <a:p>
            <a:pPr marL="164465" marR="5080">
              <a:lnSpc>
                <a:spcPts val="1880"/>
              </a:lnSpc>
              <a:spcBef>
                <a:spcPts val="15"/>
              </a:spcBef>
            </a:pPr>
            <a:r>
              <a:rPr dirty="0" sz="1200" spc="-10">
                <a:latin typeface="Liberation Mono"/>
                <a:cs typeface="Liberation Mono"/>
              </a:rPr>
              <a:t>"</a:t>
            </a:r>
            <a:r>
              <a:rPr dirty="0" sz="1350" spc="-170">
                <a:latin typeface="Meiryo"/>
                <a:cs typeface="Meiryo"/>
              </a:rPr>
              <a:t>⽣</a:t>
            </a:r>
            <a:r>
              <a:rPr dirty="0" sz="1350" spc="15">
                <a:latin typeface="PMingLiU"/>
                <a:cs typeface="PMingLiU"/>
              </a:rPr>
              <a:t>コン </a:t>
            </a:r>
            <a:r>
              <a:rPr dirty="0" sz="1200" spc="-10">
                <a:latin typeface="Liberation Mono"/>
                <a:cs typeface="Liberation Mono"/>
              </a:rPr>
              <a:t>25-8-20"</a:t>
            </a:r>
            <a:r>
              <a:rPr dirty="0" sz="1200" spc="-340">
                <a:latin typeface="Liberation Mono"/>
                <a:cs typeface="Liberation Mono"/>
              </a:rPr>
              <a:t> </a:t>
            </a:r>
            <a:r>
              <a:rPr dirty="0" sz="1200" spc="-20">
                <a:latin typeface="DejaVu Sans"/>
                <a:cs typeface="DejaVu Sans"/>
              </a:rPr>
              <a:t>→ </a:t>
            </a:r>
            <a:r>
              <a:rPr dirty="0" sz="1200" spc="-10">
                <a:solidFill>
                  <a:srgbClr val="EF4444"/>
                </a:solidFill>
                <a:latin typeface="Liberation Mono"/>
                <a:cs typeface="Liberation Mono"/>
              </a:rPr>
              <a:t>"</a:t>
            </a:r>
            <a:r>
              <a:rPr dirty="0" sz="1350" spc="-170">
                <a:solidFill>
                  <a:srgbClr val="EF4444"/>
                </a:solidFill>
                <a:latin typeface="Meiryo"/>
                <a:cs typeface="Meiryo"/>
              </a:rPr>
              <a:t>⽣</a:t>
            </a:r>
            <a:r>
              <a:rPr dirty="0" sz="1350" spc="-65">
                <a:solidFill>
                  <a:srgbClr val="EF4444"/>
                </a:solidFill>
                <a:latin typeface="SimSun"/>
                <a:cs typeface="SimSun"/>
              </a:rPr>
              <a:t>コン </a:t>
            </a:r>
            <a:r>
              <a:rPr dirty="0" sz="1200" spc="-10">
                <a:solidFill>
                  <a:srgbClr val="EF4444"/>
                </a:solidFill>
                <a:latin typeface="Liberation Mono"/>
                <a:cs typeface="Liberation Mono"/>
              </a:rPr>
              <a:t>25-8-</a:t>
            </a:r>
            <a:r>
              <a:rPr dirty="0" sz="1200" spc="-45">
                <a:solidFill>
                  <a:srgbClr val="EF4444"/>
                </a:solidFill>
                <a:latin typeface="Liberation Mono"/>
                <a:cs typeface="Liberation Mono"/>
              </a:rPr>
              <a:t>2.0"</a:t>
            </a:r>
            <a:r>
              <a:rPr dirty="0" sz="1350" spc="-45">
                <a:latin typeface="SimSun"/>
                <a:cs typeface="SimSun"/>
              </a:rPr>
              <a:t>（</a:t>
            </a:r>
            <a:r>
              <a:rPr dirty="0" sz="1350" spc="-170">
                <a:latin typeface="SimSun"/>
                <a:cs typeface="SimSun"/>
              </a:rPr>
              <a:t>誤認識）</a:t>
            </a:r>
            <a:r>
              <a:rPr dirty="0" sz="1350" spc="-295">
                <a:latin typeface="SimSun"/>
                <a:cs typeface="SimSun"/>
              </a:rPr>
              <a:t> </a:t>
            </a:r>
            <a:r>
              <a:rPr dirty="0" sz="1200" spc="-20">
                <a:latin typeface="DejaVu Sans"/>
                <a:cs typeface="DejaVu Sans"/>
              </a:rPr>
              <a:t>→ </a:t>
            </a:r>
            <a:r>
              <a:rPr dirty="0" sz="1200" spc="-10">
                <a:solidFill>
                  <a:srgbClr val="049569"/>
                </a:solidFill>
                <a:latin typeface="Liberation Mono"/>
                <a:cs typeface="Liberation Mono"/>
              </a:rPr>
              <a:t>"</a:t>
            </a:r>
            <a:r>
              <a:rPr dirty="0" sz="1350" spc="-170">
                <a:solidFill>
                  <a:srgbClr val="049569"/>
                </a:solidFill>
                <a:latin typeface="Meiryo"/>
                <a:cs typeface="Meiryo"/>
              </a:rPr>
              <a:t>⽣</a:t>
            </a:r>
            <a:r>
              <a:rPr dirty="0" sz="1350" spc="-65">
                <a:solidFill>
                  <a:srgbClr val="049569"/>
                </a:solidFill>
                <a:latin typeface="SimSun"/>
                <a:cs typeface="SimSun"/>
              </a:rPr>
              <a:t>コン </a:t>
            </a:r>
            <a:r>
              <a:rPr dirty="0" sz="1200" spc="-25">
                <a:solidFill>
                  <a:srgbClr val="049569"/>
                </a:solidFill>
                <a:latin typeface="Liberation Mono"/>
                <a:cs typeface="Liberation Mono"/>
              </a:rPr>
              <a:t>25- </a:t>
            </a:r>
            <a:r>
              <a:rPr dirty="0" sz="1200" spc="-10">
                <a:solidFill>
                  <a:srgbClr val="049569"/>
                </a:solidFill>
                <a:latin typeface="Liberation Mono"/>
                <a:cs typeface="Liberation Mono"/>
              </a:rPr>
              <a:t>8-</a:t>
            </a:r>
            <a:r>
              <a:rPr dirty="0" sz="1200" spc="-55">
                <a:solidFill>
                  <a:srgbClr val="049569"/>
                </a:solidFill>
                <a:latin typeface="Liberation Mono"/>
                <a:cs typeface="Liberation Mono"/>
              </a:rPr>
              <a:t>20"</a:t>
            </a:r>
            <a:r>
              <a:rPr dirty="0" sz="1350" spc="-55">
                <a:latin typeface="SimSun"/>
                <a:cs typeface="SimSun"/>
              </a:rPr>
              <a:t>（</a:t>
            </a:r>
            <a:r>
              <a:rPr dirty="0" sz="1350" spc="-170">
                <a:latin typeface="SimSun"/>
                <a:cs typeface="SimSun"/>
              </a:rPr>
              <a:t>補正</a:t>
            </a:r>
            <a:r>
              <a:rPr dirty="0" sz="1350" spc="-50">
                <a:latin typeface="SimSun"/>
                <a:cs typeface="SimSun"/>
              </a:rPr>
              <a:t>）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159499" y="4315262"/>
            <a:ext cx="3310254" cy="4851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350" spc="-170">
                <a:latin typeface="SimSun"/>
                <a:cs typeface="SimSun"/>
              </a:rPr>
              <a:t>誤読例</a:t>
            </a:r>
            <a:r>
              <a:rPr dirty="0" sz="1200" spc="-25" b="1">
                <a:latin typeface="DejaVu Sans"/>
                <a:cs typeface="DejaVu Sans"/>
              </a:rPr>
              <a:t>2:</a:t>
            </a:r>
            <a:endParaRPr sz="1200">
              <a:latin typeface="DejaVu Sans"/>
              <a:cs typeface="DejaVu Sans"/>
            </a:endParaRPr>
          </a:p>
          <a:p>
            <a:pPr marL="164465">
              <a:lnSpc>
                <a:spcPct val="100000"/>
              </a:lnSpc>
              <a:spcBef>
                <a:spcPts val="180"/>
              </a:spcBef>
            </a:pPr>
            <a:r>
              <a:rPr dirty="0" sz="1200" spc="-10">
                <a:latin typeface="Liberation Mono"/>
                <a:cs typeface="Liberation Mono"/>
              </a:rPr>
              <a:t>"</a:t>
            </a:r>
            <a:r>
              <a:rPr dirty="0" sz="1350" spc="-170">
                <a:latin typeface="PMingLiU"/>
                <a:cs typeface="PMingLiU"/>
              </a:rPr>
              <a:t>トン</a:t>
            </a:r>
            <a:r>
              <a:rPr dirty="0" sz="1200" spc="-160">
                <a:latin typeface="Liberation Mono"/>
                <a:cs typeface="Liberation Mono"/>
              </a:rPr>
              <a:t>" </a:t>
            </a:r>
            <a:r>
              <a:rPr dirty="0" sz="1200" spc="15">
                <a:latin typeface="DejaVu Sans"/>
                <a:cs typeface="DejaVu Sans"/>
              </a:rPr>
              <a:t>→ </a:t>
            </a:r>
            <a:r>
              <a:rPr dirty="0" sz="1200" spc="-10">
                <a:solidFill>
                  <a:srgbClr val="EF4444"/>
                </a:solidFill>
                <a:latin typeface="Liberation Mono"/>
                <a:cs typeface="Liberation Mono"/>
              </a:rPr>
              <a:t>"</a:t>
            </a:r>
            <a:r>
              <a:rPr dirty="0" sz="1350" spc="-170">
                <a:solidFill>
                  <a:srgbClr val="EF4444"/>
                </a:solidFill>
                <a:latin typeface="BIZ UDPGothic"/>
                <a:cs typeface="BIZ UDPGothic"/>
              </a:rPr>
              <a:t>㌧</a:t>
            </a:r>
            <a:r>
              <a:rPr dirty="0" sz="1200" spc="-90">
                <a:solidFill>
                  <a:srgbClr val="EF4444"/>
                </a:solidFill>
                <a:latin typeface="Liberation Mono"/>
                <a:cs typeface="Liberation Mono"/>
              </a:rPr>
              <a:t>"</a:t>
            </a:r>
            <a:r>
              <a:rPr dirty="0" sz="1350" spc="-90">
                <a:latin typeface="SimSun"/>
                <a:cs typeface="SimSun"/>
              </a:rPr>
              <a:t>（</a:t>
            </a:r>
            <a:r>
              <a:rPr dirty="0" sz="1350" spc="-170">
                <a:latin typeface="SimSun"/>
                <a:cs typeface="SimSun"/>
              </a:rPr>
              <a:t>誤認識）</a:t>
            </a:r>
            <a:r>
              <a:rPr dirty="0" sz="1350" spc="-265">
                <a:latin typeface="SimSun"/>
                <a:cs typeface="SimSun"/>
              </a:rPr>
              <a:t> </a:t>
            </a:r>
            <a:r>
              <a:rPr dirty="0" sz="1200" spc="15">
                <a:latin typeface="DejaVu Sans"/>
                <a:cs typeface="DejaVu Sans"/>
              </a:rPr>
              <a:t>→ </a:t>
            </a:r>
            <a:r>
              <a:rPr dirty="0" sz="1200" spc="-10">
                <a:solidFill>
                  <a:srgbClr val="049569"/>
                </a:solidFill>
                <a:latin typeface="Liberation Mono"/>
                <a:cs typeface="Liberation Mono"/>
              </a:rPr>
              <a:t>"</a:t>
            </a:r>
            <a:r>
              <a:rPr dirty="0" sz="1350" spc="-170">
                <a:solidFill>
                  <a:srgbClr val="049569"/>
                </a:solidFill>
                <a:latin typeface="SimSun"/>
                <a:cs typeface="SimSun"/>
              </a:rPr>
              <a:t>トン</a:t>
            </a:r>
            <a:r>
              <a:rPr dirty="0" sz="1200" spc="-90">
                <a:solidFill>
                  <a:srgbClr val="049569"/>
                </a:solidFill>
                <a:latin typeface="Liberation Mono"/>
                <a:cs typeface="Liberation Mono"/>
              </a:rPr>
              <a:t>"</a:t>
            </a:r>
            <a:r>
              <a:rPr dirty="0" sz="1350" spc="-90">
                <a:latin typeface="SimSun"/>
                <a:cs typeface="SimSun"/>
              </a:rPr>
              <a:t>（</a:t>
            </a:r>
            <a:r>
              <a:rPr dirty="0" sz="1350" spc="-170">
                <a:latin typeface="SimSun"/>
                <a:cs typeface="SimSun"/>
              </a:rPr>
              <a:t>補正</a:t>
            </a:r>
            <a:r>
              <a:rPr dirty="0" sz="1350" spc="-50">
                <a:latin typeface="SimSun"/>
                <a:cs typeface="SimSun"/>
              </a:rPr>
              <a:t>）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900336" y="2369173"/>
            <a:ext cx="1533525" cy="1045844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350" b="1">
                <a:latin typeface="DejaVu Sans"/>
                <a:cs typeface="DejaVu Sans"/>
              </a:rPr>
              <a:t>Step</a:t>
            </a:r>
            <a:r>
              <a:rPr dirty="0" sz="1350" spc="-35" b="1">
                <a:latin typeface="DejaVu Sans"/>
                <a:cs typeface="DejaVu Sans"/>
              </a:rPr>
              <a:t> </a:t>
            </a:r>
            <a:r>
              <a:rPr dirty="0" sz="1350" spc="-50" b="1">
                <a:latin typeface="DejaVu Sans"/>
                <a:cs typeface="DejaVu Sans"/>
              </a:rPr>
              <a:t>1</a:t>
            </a:r>
            <a:endParaRPr sz="1350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</a:pPr>
            <a:r>
              <a:rPr dirty="0" sz="1350" spc="-140">
                <a:solidFill>
                  <a:srgbClr val="0081EC"/>
                </a:solidFill>
                <a:latin typeface="SimSun"/>
                <a:cs typeface="SimSun"/>
              </a:rPr>
              <a:t>スキャン</a:t>
            </a:r>
            <a:endParaRPr sz="1350">
              <a:latin typeface="SimSun"/>
              <a:cs typeface="SimSu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dirty="0" sz="1150" spc="-110">
                <a:latin typeface="SimSun"/>
                <a:cs typeface="SimSun"/>
              </a:rPr>
              <a:t>紙の計量伝票</a:t>
            </a:r>
            <a:r>
              <a:rPr dirty="0" sz="1150" spc="-50">
                <a:latin typeface="PMingLiU"/>
                <a:cs typeface="PMingLiU"/>
              </a:rPr>
              <a:t>を</a:t>
            </a:r>
            <a:endParaRPr sz="1150">
              <a:latin typeface="PMingLiU"/>
              <a:cs typeface="PMingLiU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150" spc="-110">
                <a:latin typeface="PMingLiU"/>
                <a:cs typeface="PMingLiU"/>
              </a:rPr>
              <a:t>スキャナー</a:t>
            </a:r>
            <a:r>
              <a:rPr dirty="0" sz="1050">
                <a:latin typeface="DejaVu Sans"/>
                <a:cs typeface="DejaVu Sans"/>
              </a:rPr>
              <a:t>/</a:t>
            </a:r>
            <a:r>
              <a:rPr dirty="0" sz="1150" spc="-125">
                <a:latin typeface="PMingLiU"/>
                <a:cs typeface="PMingLiU"/>
              </a:rPr>
              <a:t>スマホ</a:t>
            </a:r>
            <a:r>
              <a:rPr dirty="0" sz="1150" spc="-90">
                <a:latin typeface="SimSun"/>
                <a:cs typeface="SimSun"/>
              </a:rPr>
              <a:t>で読取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4000499" y="1714499"/>
            <a:ext cx="1905000" cy="1847850"/>
            <a:chOff x="4000499" y="1714499"/>
            <a:chExt cx="1905000" cy="1847850"/>
          </a:xfrm>
        </p:grpSpPr>
        <p:sp>
          <p:nvSpPr>
            <p:cNvPr id="15" name="object 15" descr=""/>
            <p:cNvSpPr/>
            <p:nvPr/>
          </p:nvSpPr>
          <p:spPr>
            <a:xfrm>
              <a:off x="4000499" y="1714499"/>
              <a:ext cx="1905000" cy="1847850"/>
            </a:xfrm>
            <a:custGeom>
              <a:avLst/>
              <a:gdLst/>
              <a:ahLst/>
              <a:cxnLst/>
              <a:rect l="l" t="t" r="r" b="b"/>
              <a:pathLst>
                <a:path w="1905000" h="1847850">
                  <a:moveTo>
                    <a:pt x="1798204" y="1847849"/>
                  </a:moveTo>
                  <a:lnTo>
                    <a:pt x="106794" y="1847849"/>
                  </a:lnTo>
                  <a:lnTo>
                    <a:pt x="99361" y="1847117"/>
                  </a:lnTo>
                  <a:lnTo>
                    <a:pt x="57038" y="1832755"/>
                  </a:lnTo>
                  <a:lnTo>
                    <a:pt x="23431" y="1803291"/>
                  </a:lnTo>
                  <a:lnTo>
                    <a:pt x="3659" y="1763209"/>
                  </a:lnTo>
                  <a:lnTo>
                    <a:pt x="0" y="1741054"/>
                  </a:lnTo>
                  <a:lnTo>
                    <a:pt x="0" y="1733549"/>
                  </a:lnTo>
                  <a:lnTo>
                    <a:pt x="0" y="106794"/>
                  </a:lnTo>
                  <a:lnTo>
                    <a:pt x="11571" y="63625"/>
                  </a:lnTo>
                  <a:lnTo>
                    <a:pt x="38784" y="28170"/>
                  </a:lnTo>
                  <a:lnTo>
                    <a:pt x="77492" y="5828"/>
                  </a:lnTo>
                  <a:lnTo>
                    <a:pt x="106794" y="0"/>
                  </a:lnTo>
                  <a:lnTo>
                    <a:pt x="1798204" y="0"/>
                  </a:lnTo>
                  <a:lnTo>
                    <a:pt x="1841374" y="11572"/>
                  </a:lnTo>
                  <a:lnTo>
                    <a:pt x="1876828" y="38784"/>
                  </a:lnTo>
                  <a:lnTo>
                    <a:pt x="1899171" y="77492"/>
                  </a:lnTo>
                  <a:lnTo>
                    <a:pt x="1904999" y="106794"/>
                  </a:lnTo>
                  <a:lnTo>
                    <a:pt x="1904999" y="1741054"/>
                  </a:lnTo>
                  <a:lnTo>
                    <a:pt x="1893426" y="1784223"/>
                  </a:lnTo>
                  <a:lnTo>
                    <a:pt x="1866215" y="1819678"/>
                  </a:lnTo>
                  <a:lnTo>
                    <a:pt x="1827506" y="1842020"/>
                  </a:lnTo>
                  <a:lnTo>
                    <a:pt x="1805637" y="1847117"/>
                  </a:lnTo>
                  <a:lnTo>
                    <a:pt x="1798204" y="18478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714874" y="1857374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6" y="476249"/>
                  </a:lnTo>
                  <a:lnTo>
                    <a:pt x="222546" y="475867"/>
                  </a:lnTo>
                  <a:lnTo>
                    <a:pt x="184019" y="470152"/>
                  </a:lnTo>
                  <a:lnTo>
                    <a:pt x="139792" y="455138"/>
                  </a:lnTo>
                  <a:lnTo>
                    <a:pt x="99344" y="431785"/>
                  </a:lnTo>
                  <a:lnTo>
                    <a:pt x="64230" y="400989"/>
                  </a:lnTo>
                  <a:lnTo>
                    <a:pt x="35797" y="363935"/>
                  </a:lnTo>
                  <a:lnTo>
                    <a:pt x="15140" y="322045"/>
                  </a:lnTo>
                  <a:lnTo>
                    <a:pt x="3053" y="276931"/>
                  </a:lnTo>
                  <a:lnTo>
                    <a:pt x="0" y="245923"/>
                  </a:lnTo>
                  <a:lnTo>
                    <a:pt x="0" y="230326"/>
                  </a:lnTo>
                  <a:lnTo>
                    <a:pt x="6096" y="184019"/>
                  </a:lnTo>
                  <a:lnTo>
                    <a:pt x="21109" y="139792"/>
                  </a:lnTo>
                  <a:lnTo>
                    <a:pt x="44463" y="99345"/>
                  </a:lnTo>
                  <a:lnTo>
                    <a:pt x="75259" y="64230"/>
                  </a:lnTo>
                  <a:lnTo>
                    <a:pt x="112313" y="35798"/>
                  </a:lnTo>
                  <a:lnTo>
                    <a:pt x="154203" y="15141"/>
                  </a:lnTo>
                  <a:lnTo>
                    <a:pt x="199317" y="3053"/>
                  </a:lnTo>
                  <a:lnTo>
                    <a:pt x="230326" y="0"/>
                  </a:lnTo>
                  <a:lnTo>
                    <a:pt x="245923" y="0"/>
                  </a:lnTo>
                  <a:lnTo>
                    <a:pt x="292229" y="6096"/>
                  </a:lnTo>
                  <a:lnTo>
                    <a:pt x="336456" y="21110"/>
                  </a:lnTo>
                  <a:lnTo>
                    <a:pt x="376904" y="44463"/>
                  </a:lnTo>
                  <a:lnTo>
                    <a:pt x="412018" y="75259"/>
                  </a:lnTo>
                  <a:lnTo>
                    <a:pt x="440450" y="112314"/>
                  </a:lnTo>
                  <a:lnTo>
                    <a:pt x="461107" y="154203"/>
                  </a:lnTo>
                  <a:lnTo>
                    <a:pt x="473196" y="199317"/>
                  </a:lnTo>
                  <a:lnTo>
                    <a:pt x="476250" y="230326"/>
                  </a:lnTo>
                  <a:lnTo>
                    <a:pt x="476249" y="238124"/>
                  </a:lnTo>
                  <a:lnTo>
                    <a:pt x="476250" y="245923"/>
                  </a:lnTo>
                  <a:lnTo>
                    <a:pt x="470152" y="292229"/>
                  </a:lnTo>
                  <a:lnTo>
                    <a:pt x="455138" y="336456"/>
                  </a:lnTo>
                  <a:lnTo>
                    <a:pt x="431784" y="376904"/>
                  </a:lnTo>
                  <a:lnTo>
                    <a:pt x="400989" y="412018"/>
                  </a:lnTo>
                  <a:lnTo>
                    <a:pt x="363934" y="440451"/>
                  </a:lnTo>
                  <a:lnTo>
                    <a:pt x="322045" y="461107"/>
                  </a:lnTo>
                  <a:lnTo>
                    <a:pt x="276931" y="473195"/>
                  </a:lnTo>
                  <a:lnTo>
                    <a:pt x="253703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810124" y="1981199"/>
              <a:ext cx="285750" cy="228600"/>
            </a:xfrm>
            <a:custGeom>
              <a:avLst/>
              <a:gdLst/>
              <a:ahLst/>
              <a:cxnLst/>
              <a:rect l="l" t="t" r="r" b="b"/>
              <a:pathLst>
                <a:path w="285750" h="228600">
                  <a:moveTo>
                    <a:pt x="157162" y="42862"/>
                  </a:moveTo>
                  <a:lnTo>
                    <a:pt x="128587" y="42862"/>
                  </a:lnTo>
                  <a:lnTo>
                    <a:pt x="128587" y="6384"/>
                  </a:lnTo>
                  <a:lnTo>
                    <a:pt x="134972" y="0"/>
                  </a:lnTo>
                  <a:lnTo>
                    <a:pt x="150777" y="0"/>
                  </a:lnTo>
                  <a:lnTo>
                    <a:pt x="157162" y="6384"/>
                  </a:lnTo>
                  <a:lnTo>
                    <a:pt x="157162" y="42862"/>
                  </a:lnTo>
                  <a:close/>
                </a:path>
                <a:path w="285750" h="228600">
                  <a:moveTo>
                    <a:pt x="210740" y="228600"/>
                  </a:moveTo>
                  <a:lnTo>
                    <a:pt x="75009" y="228600"/>
                  </a:lnTo>
                  <a:lnTo>
                    <a:pt x="62489" y="226075"/>
                  </a:lnTo>
                  <a:lnTo>
                    <a:pt x="52272" y="219190"/>
                  </a:lnTo>
                  <a:lnTo>
                    <a:pt x="45386" y="208972"/>
                  </a:lnTo>
                  <a:lnTo>
                    <a:pt x="42862" y="196453"/>
                  </a:lnTo>
                  <a:lnTo>
                    <a:pt x="42862" y="75009"/>
                  </a:lnTo>
                  <a:lnTo>
                    <a:pt x="45386" y="62489"/>
                  </a:lnTo>
                  <a:lnTo>
                    <a:pt x="52272" y="52272"/>
                  </a:lnTo>
                  <a:lnTo>
                    <a:pt x="62489" y="45386"/>
                  </a:lnTo>
                  <a:lnTo>
                    <a:pt x="75009" y="42862"/>
                  </a:lnTo>
                  <a:lnTo>
                    <a:pt x="210740" y="42862"/>
                  </a:lnTo>
                  <a:lnTo>
                    <a:pt x="223260" y="45386"/>
                  </a:lnTo>
                  <a:lnTo>
                    <a:pt x="233477" y="52272"/>
                  </a:lnTo>
                  <a:lnTo>
                    <a:pt x="240363" y="62489"/>
                  </a:lnTo>
                  <a:lnTo>
                    <a:pt x="242887" y="75009"/>
                  </a:lnTo>
                  <a:lnTo>
                    <a:pt x="242887" y="96440"/>
                  </a:lnTo>
                  <a:lnTo>
                    <a:pt x="97644" y="96440"/>
                  </a:lnTo>
                  <a:lnTo>
                    <a:pt x="95366" y="96893"/>
                  </a:lnTo>
                  <a:lnTo>
                    <a:pt x="82153" y="111931"/>
                  </a:lnTo>
                  <a:lnTo>
                    <a:pt x="82153" y="116668"/>
                  </a:lnTo>
                  <a:lnTo>
                    <a:pt x="97644" y="132159"/>
                  </a:lnTo>
                  <a:lnTo>
                    <a:pt x="242887" y="132159"/>
                  </a:lnTo>
                  <a:lnTo>
                    <a:pt x="242887" y="171450"/>
                  </a:lnTo>
                  <a:lnTo>
                    <a:pt x="88939" y="171450"/>
                  </a:lnTo>
                  <a:lnTo>
                    <a:pt x="85725" y="174664"/>
                  </a:lnTo>
                  <a:lnTo>
                    <a:pt x="85725" y="182522"/>
                  </a:lnTo>
                  <a:lnTo>
                    <a:pt x="88939" y="185737"/>
                  </a:lnTo>
                  <a:lnTo>
                    <a:pt x="242887" y="185737"/>
                  </a:lnTo>
                  <a:lnTo>
                    <a:pt x="242887" y="196453"/>
                  </a:lnTo>
                  <a:lnTo>
                    <a:pt x="240363" y="208972"/>
                  </a:lnTo>
                  <a:lnTo>
                    <a:pt x="233477" y="219190"/>
                  </a:lnTo>
                  <a:lnTo>
                    <a:pt x="223260" y="226075"/>
                  </a:lnTo>
                  <a:lnTo>
                    <a:pt x="210740" y="228600"/>
                  </a:lnTo>
                  <a:close/>
                </a:path>
                <a:path w="285750" h="228600">
                  <a:moveTo>
                    <a:pt x="183369" y="132159"/>
                  </a:moveTo>
                  <a:lnTo>
                    <a:pt x="102380" y="132159"/>
                  </a:lnTo>
                  <a:lnTo>
                    <a:pt x="104658" y="131706"/>
                  </a:lnTo>
                  <a:lnTo>
                    <a:pt x="109035" y="129893"/>
                  </a:lnTo>
                  <a:lnTo>
                    <a:pt x="117871" y="116668"/>
                  </a:lnTo>
                  <a:lnTo>
                    <a:pt x="117871" y="111931"/>
                  </a:lnTo>
                  <a:lnTo>
                    <a:pt x="102380" y="96440"/>
                  </a:lnTo>
                  <a:lnTo>
                    <a:pt x="183369" y="96440"/>
                  </a:lnTo>
                  <a:lnTo>
                    <a:pt x="167878" y="111931"/>
                  </a:lnTo>
                  <a:lnTo>
                    <a:pt x="167878" y="116668"/>
                  </a:lnTo>
                  <a:lnTo>
                    <a:pt x="181091" y="131706"/>
                  </a:lnTo>
                  <a:lnTo>
                    <a:pt x="183369" y="132159"/>
                  </a:lnTo>
                  <a:close/>
                </a:path>
                <a:path w="285750" h="228600">
                  <a:moveTo>
                    <a:pt x="242887" y="132159"/>
                  </a:moveTo>
                  <a:lnTo>
                    <a:pt x="188105" y="132159"/>
                  </a:lnTo>
                  <a:lnTo>
                    <a:pt x="190383" y="131706"/>
                  </a:lnTo>
                  <a:lnTo>
                    <a:pt x="194759" y="129893"/>
                  </a:lnTo>
                  <a:lnTo>
                    <a:pt x="203596" y="116668"/>
                  </a:lnTo>
                  <a:lnTo>
                    <a:pt x="203596" y="111931"/>
                  </a:lnTo>
                  <a:lnTo>
                    <a:pt x="188105" y="96440"/>
                  </a:lnTo>
                  <a:lnTo>
                    <a:pt x="242887" y="96440"/>
                  </a:lnTo>
                  <a:lnTo>
                    <a:pt x="242887" y="132159"/>
                  </a:lnTo>
                  <a:close/>
                </a:path>
                <a:path w="285750" h="228600">
                  <a:moveTo>
                    <a:pt x="131802" y="185737"/>
                  </a:moveTo>
                  <a:lnTo>
                    <a:pt x="111085" y="185737"/>
                  </a:lnTo>
                  <a:lnTo>
                    <a:pt x="114300" y="182522"/>
                  </a:lnTo>
                  <a:lnTo>
                    <a:pt x="114300" y="174664"/>
                  </a:lnTo>
                  <a:lnTo>
                    <a:pt x="111085" y="171450"/>
                  </a:lnTo>
                  <a:lnTo>
                    <a:pt x="131802" y="171450"/>
                  </a:lnTo>
                  <a:lnTo>
                    <a:pt x="128587" y="174664"/>
                  </a:lnTo>
                  <a:lnTo>
                    <a:pt x="128587" y="182522"/>
                  </a:lnTo>
                  <a:lnTo>
                    <a:pt x="131802" y="185737"/>
                  </a:lnTo>
                  <a:close/>
                </a:path>
                <a:path w="285750" h="228600">
                  <a:moveTo>
                    <a:pt x="174664" y="185737"/>
                  </a:moveTo>
                  <a:lnTo>
                    <a:pt x="153947" y="185737"/>
                  </a:lnTo>
                  <a:lnTo>
                    <a:pt x="157162" y="182522"/>
                  </a:lnTo>
                  <a:lnTo>
                    <a:pt x="157162" y="174664"/>
                  </a:lnTo>
                  <a:lnTo>
                    <a:pt x="153947" y="171450"/>
                  </a:lnTo>
                  <a:lnTo>
                    <a:pt x="174664" y="171450"/>
                  </a:lnTo>
                  <a:lnTo>
                    <a:pt x="171450" y="174664"/>
                  </a:lnTo>
                  <a:lnTo>
                    <a:pt x="171450" y="182522"/>
                  </a:lnTo>
                  <a:lnTo>
                    <a:pt x="174664" y="185737"/>
                  </a:lnTo>
                  <a:close/>
                </a:path>
                <a:path w="285750" h="228600">
                  <a:moveTo>
                    <a:pt x="242887" y="185737"/>
                  </a:moveTo>
                  <a:lnTo>
                    <a:pt x="196810" y="185737"/>
                  </a:lnTo>
                  <a:lnTo>
                    <a:pt x="200025" y="182522"/>
                  </a:lnTo>
                  <a:lnTo>
                    <a:pt x="200025" y="174664"/>
                  </a:lnTo>
                  <a:lnTo>
                    <a:pt x="196810" y="171450"/>
                  </a:lnTo>
                  <a:lnTo>
                    <a:pt x="242887" y="171450"/>
                  </a:lnTo>
                  <a:lnTo>
                    <a:pt x="242887" y="185737"/>
                  </a:lnTo>
                  <a:close/>
                </a:path>
                <a:path w="285750" h="228600">
                  <a:moveTo>
                    <a:pt x="28575" y="185737"/>
                  </a:moveTo>
                  <a:lnTo>
                    <a:pt x="21431" y="185737"/>
                  </a:lnTo>
                  <a:lnTo>
                    <a:pt x="13091" y="184052"/>
                  </a:lnTo>
                  <a:lnTo>
                    <a:pt x="6278" y="179458"/>
                  </a:lnTo>
                  <a:lnTo>
                    <a:pt x="1684" y="172646"/>
                  </a:lnTo>
                  <a:lnTo>
                    <a:pt x="0" y="164306"/>
                  </a:lnTo>
                  <a:lnTo>
                    <a:pt x="0" y="121443"/>
                  </a:lnTo>
                  <a:lnTo>
                    <a:pt x="1684" y="113103"/>
                  </a:lnTo>
                  <a:lnTo>
                    <a:pt x="6278" y="106291"/>
                  </a:lnTo>
                  <a:lnTo>
                    <a:pt x="13091" y="101697"/>
                  </a:lnTo>
                  <a:lnTo>
                    <a:pt x="21431" y="100012"/>
                  </a:lnTo>
                  <a:lnTo>
                    <a:pt x="28575" y="100012"/>
                  </a:lnTo>
                  <a:lnTo>
                    <a:pt x="28575" y="185737"/>
                  </a:lnTo>
                  <a:close/>
                </a:path>
                <a:path w="285750" h="228600">
                  <a:moveTo>
                    <a:pt x="264318" y="185737"/>
                  </a:moveTo>
                  <a:lnTo>
                    <a:pt x="257175" y="185737"/>
                  </a:lnTo>
                  <a:lnTo>
                    <a:pt x="257175" y="100012"/>
                  </a:lnTo>
                  <a:lnTo>
                    <a:pt x="264318" y="100012"/>
                  </a:lnTo>
                  <a:lnTo>
                    <a:pt x="272658" y="101697"/>
                  </a:lnTo>
                  <a:lnTo>
                    <a:pt x="279471" y="106291"/>
                  </a:lnTo>
                  <a:lnTo>
                    <a:pt x="284065" y="113103"/>
                  </a:lnTo>
                  <a:lnTo>
                    <a:pt x="285750" y="121443"/>
                  </a:lnTo>
                  <a:lnTo>
                    <a:pt x="285750" y="164306"/>
                  </a:lnTo>
                  <a:lnTo>
                    <a:pt x="284065" y="172646"/>
                  </a:lnTo>
                  <a:lnTo>
                    <a:pt x="279471" y="179458"/>
                  </a:lnTo>
                  <a:lnTo>
                    <a:pt x="272658" y="184052"/>
                  </a:lnTo>
                  <a:lnTo>
                    <a:pt x="264318" y="18573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206875" y="2334498"/>
            <a:ext cx="1492250" cy="1080770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dirty="0" sz="1350" b="1">
                <a:latin typeface="DejaVu Sans"/>
                <a:cs typeface="DejaVu Sans"/>
              </a:rPr>
              <a:t>Step</a:t>
            </a:r>
            <a:r>
              <a:rPr dirty="0" sz="1350" spc="-35" b="1">
                <a:latin typeface="DejaVu Sans"/>
                <a:cs typeface="DejaVu Sans"/>
              </a:rPr>
              <a:t> </a:t>
            </a:r>
            <a:r>
              <a:rPr dirty="0" sz="1350" spc="-50" b="1">
                <a:latin typeface="DejaVu Sans"/>
                <a:cs typeface="DejaVu Sans"/>
              </a:rPr>
              <a:t>2</a:t>
            </a:r>
            <a:endParaRPr sz="1350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705"/>
              </a:spcBef>
            </a:pPr>
            <a:r>
              <a:rPr dirty="0" sz="1200" spc="-10" b="1">
                <a:solidFill>
                  <a:srgbClr val="0081EC"/>
                </a:solidFill>
                <a:latin typeface="DejaVu Sans"/>
                <a:cs typeface="DejaVu Sans"/>
              </a:rPr>
              <a:t>AI-</a:t>
            </a:r>
            <a:r>
              <a:rPr dirty="0" sz="1200" spc="-25" b="1">
                <a:solidFill>
                  <a:srgbClr val="0081EC"/>
                </a:solidFill>
                <a:latin typeface="DejaVu Sans"/>
                <a:cs typeface="DejaVu Sans"/>
              </a:rPr>
              <a:t>OCR</a:t>
            </a:r>
            <a:endParaRPr sz="1200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560"/>
              </a:spcBef>
            </a:pPr>
            <a:r>
              <a:rPr dirty="0" sz="1150" spc="-110">
                <a:latin typeface="SimSun"/>
                <a:cs typeface="SimSun"/>
              </a:rPr>
              <a:t>重量</a:t>
            </a:r>
            <a:r>
              <a:rPr dirty="0" sz="1150" spc="-110">
                <a:latin typeface="PMingLiU"/>
                <a:cs typeface="PMingLiU"/>
              </a:rPr>
              <a:t>‧</a:t>
            </a:r>
            <a:r>
              <a:rPr dirty="0" sz="1150" spc="-110">
                <a:latin typeface="SimSun"/>
                <a:cs typeface="SimSun"/>
              </a:rPr>
              <a:t>品</a:t>
            </a:r>
            <a:r>
              <a:rPr dirty="0" sz="1150" spc="-110">
                <a:latin typeface="Meiryo"/>
                <a:cs typeface="Meiryo"/>
              </a:rPr>
              <a:t>⽬</a:t>
            </a:r>
            <a:r>
              <a:rPr dirty="0" sz="1150" spc="-110">
                <a:latin typeface="PMingLiU"/>
                <a:cs typeface="PMingLiU"/>
              </a:rPr>
              <a:t>‧</a:t>
            </a:r>
            <a:r>
              <a:rPr dirty="0" sz="1150" spc="-110">
                <a:latin typeface="Meiryo"/>
                <a:cs typeface="Meiryo"/>
              </a:rPr>
              <a:t>⾞</a:t>
            </a:r>
            <a:r>
              <a:rPr dirty="0" sz="1150" spc="-110">
                <a:latin typeface="SimSun"/>
                <a:cs typeface="SimSun"/>
              </a:rPr>
              <a:t>両</a:t>
            </a:r>
            <a:r>
              <a:rPr dirty="0" sz="1150" spc="-110">
                <a:latin typeface="Meiryo"/>
                <a:cs typeface="Meiryo"/>
              </a:rPr>
              <a:t>番</a:t>
            </a:r>
            <a:r>
              <a:rPr dirty="0" sz="1150" spc="-110">
                <a:latin typeface="SimSun"/>
                <a:cs typeface="SimSun"/>
              </a:rPr>
              <a:t>号</a:t>
            </a:r>
            <a:r>
              <a:rPr dirty="0" sz="1150" spc="-50">
                <a:latin typeface="PMingLiU"/>
                <a:cs typeface="PMingLiU"/>
              </a:rPr>
              <a:t>を</a:t>
            </a:r>
            <a:endParaRPr sz="1150">
              <a:latin typeface="PMingLiU"/>
              <a:cs typeface="PMingLiU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150" spc="-110">
                <a:latin typeface="Meiryo"/>
                <a:cs typeface="Meiryo"/>
              </a:rPr>
              <a:t>⾃</a:t>
            </a:r>
            <a:r>
              <a:rPr dirty="0" sz="1150" spc="-110">
                <a:latin typeface="SimSun"/>
                <a:cs typeface="SimSun"/>
              </a:rPr>
              <a:t>動抽出し</a:t>
            </a:r>
            <a:r>
              <a:rPr dirty="0" sz="1150" spc="-110">
                <a:latin typeface="PMingLiU"/>
                <a:cs typeface="PMingLiU"/>
              </a:rPr>
              <a:t>データ</a:t>
            </a:r>
            <a:r>
              <a:rPr dirty="0" sz="1150" spc="-50">
                <a:latin typeface="SimSun"/>
                <a:cs typeface="SimSun"/>
              </a:rPr>
              <a:t>化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6286498" y="1733549"/>
            <a:ext cx="1905000" cy="1809750"/>
            <a:chOff x="6286498" y="1733549"/>
            <a:chExt cx="1905000" cy="1809750"/>
          </a:xfrm>
        </p:grpSpPr>
        <p:sp>
          <p:nvSpPr>
            <p:cNvPr id="20" name="object 20" descr=""/>
            <p:cNvSpPr/>
            <p:nvPr/>
          </p:nvSpPr>
          <p:spPr>
            <a:xfrm>
              <a:off x="6286498" y="1733549"/>
              <a:ext cx="1905000" cy="1809750"/>
            </a:xfrm>
            <a:custGeom>
              <a:avLst/>
              <a:gdLst/>
              <a:ahLst/>
              <a:cxnLst/>
              <a:rect l="l" t="t" r="r" b="b"/>
              <a:pathLst>
                <a:path w="1905000" h="1809750">
                  <a:moveTo>
                    <a:pt x="1798205" y="1809749"/>
                  </a:moveTo>
                  <a:lnTo>
                    <a:pt x="106795" y="1809749"/>
                  </a:lnTo>
                  <a:lnTo>
                    <a:pt x="99361" y="1809017"/>
                  </a:lnTo>
                  <a:lnTo>
                    <a:pt x="57038" y="1794655"/>
                  </a:lnTo>
                  <a:lnTo>
                    <a:pt x="23432" y="1765191"/>
                  </a:lnTo>
                  <a:lnTo>
                    <a:pt x="3660" y="1725109"/>
                  </a:lnTo>
                  <a:lnTo>
                    <a:pt x="0" y="1702954"/>
                  </a:lnTo>
                  <a:lnTo>
                    <a:pt x="0" y="1695449"/>
                  </a:lnTo>
                  <a:lnTo>
                    <a:pt x="0" y="106794"/>
                  </a:lnTo>
                  <a:lnTo>
                    <a:pt x="11572" y="63625"/>
                  </a:lnTo>
                  <a:lnTo>
                    <a:pt x="38784" y="28170"/>
                  </a:lnTo>
                  <a:lnTo>
                    <a:pt x="77492" y="5828"/>
                  </a:lnTo>
                  <a:lnTo>
                    <a:pt x="106795" y="0"/>
                  </a:lnTo>
                  <a:lnTo>
                    <a:pt x="1798205" y="0"/>
                  </a:lnTo>
                  <a:lnTo>
                    <a:pt x="1841374" y="11572"/>
                  </a:lnTo>
                  <a:lnTo>
                    <a:pt x="1876828" y="38784"/>
                  </a:lnTo>
                  <a:lnTo>
                    <a:pt x="1899171" y="77492"/>
                  </a:lnTo>
                  <a:lnTo>
                    <a:pt x="1905000" y="106794"/>
                  </a:lnTo>
                  <a:lnTo>
                    <a:pt x="1905000" y="1702954"/>
                  </a:lnTo>
                  <a:lnTo>
                    <a:pt x="1893427" y="1746123"/>
                  </a:lnTo>
                  <a:lnTo>
                    <a:pt x="1866215" y="1781578"/>
                  </a:lnTo>
                  <a:lnTo>
                    <a:pt x="1827506" y="1803920"/>
                  </a:lnTo>
                  <a:lnTo>
                    <a:pt x="1805637" y="1809017"/>
                  </a:lnTo>
                  <a:lnTo>
                    <a:pt x="1798205" y="1809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000874" y="1876424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6" y="476249"/>
                  </a:lnTo>
                  <a:lnTo>
                    <a:pt x="222546" y="475867"/>
                  </a:lnTo>
                  <a:lnTo>
                    <a:pt x="184019" y="470152"/>
                  </a:lnTo>
                  <a:lnTo>
                    <a:pt x="139792" y="455138"/>
                  </a:lnTo>
                  <a:lnTo>
                    <a:pt x="99344" y="431785"/>
                  </a:lnTo>
                  <a:lnTo>
                    <a:pt x="64229" y="400989"/>
                  </a:lnTo>
                  <a:lnTo>
                    <a:pt x="35797" y="363935"/>
                  </a:lnTo>
                  <a:lnTo>
                    <a:pt x="15140" y="322045"/>
                  </a:lnTo>
                  <a:lnTo>
                    <a:pt x="3053" y="276931"/>
                  </a:lnTo>
                  <a:lnTo>
                    <a:pt x="0" y="245923"/>
                  </a:lnTo>
                  <a:lnTo>
                    <a:pt x="0" y="230326"/>
                  </a:lnTo>
                  <a:lnTo>
                    <a:pt x="6096" y="184019"/>
                  </a:lnTo>
                  <a:lnTo>
                    <a:pt x="21109" y="139792"/>
                  </a:lnTo>
                  <a:lnTo>
                    <a:pt x="44462" y="99345"/>
                  </a:lnTo>
                  <a:lnTo>
                    <a:pt x="75258" y="64230"/>
                  </a:lnTo>
                  <a:lnTo>
                    <a:pt x="112312" y="35798"/>
                  </a:lnTo>
                  <a:lnTo>
                    <a:pt x="154202" y="15141"/>
                  </a:lnTo>
                  <a:lnTo>
                    <a:pt x="199316" y="3053"/>
                  </a:lnTo>
                  <a:lnTo>
                    <a:pt x="230326" y="0"/>
                  </a:lnTo>
                  <a:lnTo>
                    <a:pt x="245923" y="0"/>
                  </a:lnTo>
                  <a:lnTo>
                    <a:pt x="292229" y="6096"/>
                  </a:lnTo>
                  <a:lnTo>
                    <a:pt x="336456" y="21110"/>
                  </a:lnTo>
                  <a:lnTo>
                    <a:pt x="376904" y="44463"/>
                  </a:lnTo>
                  <a:lnTo>
                    <a:pt x="412019" y="75259"/>
                  </a:lnTo>
                  <a:lnTo>
                    <a:pt x="440451" y="112314"/>
                  </a:lnTo>
                  <a:lnTo>
                    <a:pt x="461107" y="154203"/>
                  </a:lnTo>
                  <a:lnTo>
                    <a:pt x="473195" y="199317"/>
                  </a:lnTo>
                  <a:lnTo>
                    <a:pt x="476249" y="230326"/>
                  </a:lnTo>
                  <a:lnTo>
                    <a:pt x="476249" y="238124"/>
                  </a:lnTo>
                  <a:lnTo>
                    <a:pt x="476249" y="245923"/>
                  </a:lnTo>
                  <a:lnTo>
                    <a:pt x="470152" y="292229"/>
                  </a:lnTo>
                  <a:lnTo>
                    <a:pt x="455139" y="336456"/>
                  </a:lnTo>
                  <a:lnTo>
                    <a:pt x="431785" y="376904"/>
                  </a:lnTo>
                  <a:lnTo>
                    <a:pt x="400989" y="412018"/>
                  </a:lnTo>
                  <a:lnTo>
                    <a:pt x="363934" y="440450"/>
                  </a:lnTo>
                  <a:lnTo>
                    <a:pt x="322046" y="461107"/>
                  </a:lnTo>
                  <a:lnTo>
                    <a:pt x="276931" y="473195"/>
                  </a:lnTo>
                  <a:lnTo>
                    <a:pt x="253704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7096839" y="2003821"/>
              <a:ext cx="281940" cy="223520"/>
            </a:xfrm>
            <a:custGeom>
              <a:avLst/>
              <a:gdLst/>
              <a:ahLst/>
              <a:cxnLst/>
              <a:rect l="l" t="t" r="r" b="b"/>
              <a:pathLst>
                <a:path w="281940" h="223519">
                  <a:moveTo>
                    <a:pt x="107022" y="30480"/>
                  </a:moveTo>
                  <a:lnTo>
                    <a:pt x="34468" y="30480"/>
                  </a:lnTo>
                  <a:lnTo>
                    <a:pt x="39245" y="26670"/>
                  </a:lnTo>
                  <a:lnTo>
                    <a:pt x="44693" y="22860"/>
                  </a:lnTo>
                  <a:lnTo>
                    <a:pt x="50631" y="20320"/>
                  </a:lnTo>
                  <a:lnTo>
                    <a:pt x="54203" y="3810"/>
                  </a:lnTo>
                  <a:lnTo>
                    <a:pt x="57417" y="0"/>
                  </a:lnTo>
                  <a:lnTo>
                    <a:pt x="84073" y="0"/>
                  </a:lnTo>
                  <a:lnTo>
                    <a:pt x="87287" y="3810"/>
                  </a:lnTo>
                  <a:lnTo>
                    <a:pt x="88136" y="7620"/>
                  </a:lnTo>
                  <a:lnTo>
                    <a:pt x="90859" y="20320"/>
                  </a:lnTo>
                  <a:lnTo>
                    <a:pt x="96753" y="22860"/>
                  </a:lnTo>
                  <a:lnTo>
                    <a:pt x="102244" y="26670"/>
                  </a:lnTo>
                  <a:lnTo>
                    <a:pt x="107022" y="30480"/>
                  </a:lnTo>
                  <a:close/>
                </a:path>
                <a:path w="281940" h="223519">
                  <a:moveTo>
                    <a:pt x="17814" y="124460"/>
                  </a:moveTo>
                  <a:lnTo>
                    <a:pt x="13349" y="123190"/>
                  </a:lnTo>
                  <a:lnTo>
                    <a:pt x="10804" y="119380"/>
                  </a:lnTo>
                  <a:lnTo>
                    <a:pt x="9197" y="116840"/>
                  </a:lnTo>
                  <a:lnTo>
                    <a:pt x="7724" y="115570"/>
                  </a:lnTo>
                  <a:lnTo>
                    <a:pt x="5045" y="110490"/>
                  </a:lnTo>
                  <a:lnTo>
                    <a:pt x="3795" y="107950"/>
                  </a:lnTo>
                  <a:lnTo>
                    <a:pt x="2678" y="106680"/>
                  </a:lnTo>
                  <a:lnTo>
                    <a:pt x="1651" y="104140"/>
                  </a:lnTo>
                  <a:lnTo>
                    <a:pt x="0" y="100330"/>
                  </a:lnTo>
                  <a:lnTo>
                    <a:pt x="1250" y="95250"/>
                  </a:lnTo>
                  <a:lnTo>
                    <a:pt x="14332" y="83820"/>
                  </a:lnTo>
                  <a:lnTo>
                    <a:pt x="13841" y="81280"/>
                  </a:lnTo>
                  <a:lnTo>
                    <a:pt x="13573" y="77470"/>
                  </a:lnTo>
                  <a:lnTo>
                    <a:pt x="13573" y="71120"/>
                  </a:lnTo>
                  <a:lnTo>
                    <a:pt x="13841" y="68580"/>
                  </a:lnTo>
                  <a:lnTo>
                    <a:pt x="14332" y="64770"/>
                  </a:lnTo>
                  <a:lnTo>
                    <a:pt x="4364" y="55835"/>
                  </a:lnTo>
                  <a:lnTo>
                    <a:pt x="1250" y="53340"/>
                  </a:lnTo>
                  <a:lnTo>
                    <a:pt x="0" y="49530"/>
                  </a:lnTo>
                  <a:lnTo>
                    <a:pt x="2678" y="43180"/>
                  </a:lnTo>
                  <a:lnTo>
                    <a:pt x="3795" y="40640"/>
                  </a:lnTo>
                  <a:lnTo>
                    <a:pt x="6384" y="35560"/>
                  </a:lnTo>
                  <a:lnTo>
                    <a:pt x="7768" y="33020"/>
                  </a:lnTo>
                  <a:lnTo>
                    <a:pt x="9242" y="31750"/>
                  </a:lnTo>
                  <a:lnTo>
                    <a:pt x="13349" y="25400"/>
                  </a:lnTo>
                  <a:lnTo>
                    <a:pt x="17814" y="24130"/>
                  </a:lnTo>
                  <a:lnTo>
                    <a:pt x="21833" y="26670"/>
                  </a:lnTo>
                  <a:lnTo>
                    <a:pt x="34468" y="30480"/>
                  </a:lnTo>
                  <a:lnTo>
                    <a:pt x="131382" y="30480"/>
                  </a:lnTo>
                  <a:lnTo>
                    <a:pt x="132204" y="31750"/>
                  </a:lnTo>
                  <a:lnTo>
                    <a:pt x="133677" y="33020"/>
                  </a:lnTo>
                  <a:lnTo>
                    <a:pt x="135016" y="35560"/>
                  </a:lnTo>
                  <a:lnTo>
                    <a:pt x="136400" y="38100"/>
                  </a:lnTo>
                  <a:lnTo>
                    <a:pt x="137651" y="40640"/>
                  </a:lnTo>
                  <a:lnTo>
                    <a:pt x="138767" y="43180"/>
                  </a:lnTo>
                  <a:lnTo>
                    <a:pt x="139794" y="44450"/>
                  </a:lnTo>
                  <a:lnTo>
                    <a:pt x="141446" y="49530"/>
                  </a:lnTo>
                  <a:lnTo>
                    <a:pt x="140196" y="53340"/>
                  </a:lnTo>
                  <a:lnTo>
                    <a:pt x="65147" y="53340"/>
                  </a:lnTo>
                  <a:lnTo>
                    <a:pt x="59987" y="55835"/>
                  </a:lnTo>
                  <a:lnTo>
                    <a:pt x="49291" y="71120"/>
                  </a:lnTo>
                  <a:lnTo>
                    <a:pt x="49291" y="77470"/>
                  </a:lnTo>
                  <a:lnTo>
                    <a:pt x="65147" y="95250"/>
                  </a:lnTo>
                  <a:lnTo>
                    <a:pt x="140106" y="95250"/>
                  </a:lnTo>
                  <a:lnTo>
                    <a:pt x="141356" y="100330"/>
                  </a:lnTo>
                  <a:lnTo>
                    <a:pt x="138678" y="105410"/>
                  </a:lnTo>
                  <a:lnTo>
                    <a:pt x="137561" y="107950"/>
                  </a:lnTo>
                  <a:lnTo>
                    <a:pt x="136311" y="110490"/>
                  </a:lnTo>
                  <a:lnTo>
                    <a:pt x="134927" y="113030"/>
                  </a:lnTo>
                  <a:lnTo>
                    <a:pt x="133588" y="115570"/>
                  </a:lnTo>
                  <a:lnTo>
                    <a:pt x="132114" y="116840"/>
                  </a:lnTo>
                  <a:lnTo>
                    <a:pt x="131293" y="118110"/>
                  </a:lnTo>
                  <a:lnTo>
                    <a:pt x="34423" y="118110"/>
                  </a:lnTo>
                  <a:lnTo>
                    <a:pt x="17814" y="124460"/>
                  </a:lnTo>
                  <a:close/>
                </a:path>
                <a:path w="281940" h="223519">
                  <a:moveTo>
                    <a:pt x="131382" y="30480"/>
                  </a:moveTo>
                  <a:lnTo>
                    <a:pt x="107022" y="30480"/>
                  </a:lnTo>
                  <a:lnTo>
                    <a:pt x="123631" y="24130"/>
                  </a:lnTo>
                  <a:lnTo>
                    <a:pt x="128096" y="25400"/>
                  </a:lnTo>
                  <a:lnTo>
                    <a:pt x="131382" y="30480"/>
                  </a:lnTo>
                  <a:close/>
                </a:path>
                <a:path w="281940" h="223519">
                  <a:moveTo>
                    <a:pt x="140106" y="95250"/>
                  </a:moveTo>
                  <a:lnTo>
                    <a:pt x="76298" y="95250"/>
                  </a:lnTo>
                  <a:lnTo>
                    <a:pt x="81550" y="92710"/>
                  </a:lnTo>
                  <a:lnTo>
                    <a:pt x="83867" y="91440"/>
                  </a:lnTo>
                  <a:lnTo>
                    <a:pt x="87886" y="87630"/>
                  </a:lnTo>
                  <a:lnTo>
                    <a:pt x="89435" y="85090"/>
                  </a:lnTo>
                  <a:lnTo>
                    <a:pt x="91610" y="80010"/>
                  </a:lnTo>
                  <a:lnTo>
                    <a:pt x="92154" y="77470"/>
                  </a:lnTo>
                  <a:lnTo>
                    <a:pt x="92154" y="71120"/>
                  </a:lnTo>
                  <a:lnTo>
                    <a:pt x="76298" y="53340"/>
                  </a:lnTo>
                  <a:lnTo>
                    <a:pt x="140196" y="53340"/>
                  </a:lnTo>
                  <a:lnTo>
                    <a:pt x="136188" y="56550"/>
                  </a:lnTo>
                  <a:lnTo>
                    <a:pt x="127024" y="64770"/>
                  </a:lnTo>
                  <a:lnTo>
                    <a:pt x="127515" y="68580"/>
                  </a:lnTo>
                  <a:lnTo>
                    <a:pt x="127783" y="71120"/>
                  </a:lnTo>
                  <a:lnTo>
                    <a:pt x="127783" y="77470"/>
                  </a:lnTo>
                  <a:lnTo>
                    <a:pt x="127515" y="80010"/>
                  </a:lnTo>
                  <a:lnTo>
                    <a:pt x="127024" y="83820"/>
                  </a:lnTo>
                  <a:lnTo>
                    <a:pt x="136936" y="92710"/>
                  </a:lnTo>
                  <a:lnTo>
                    <a:pt x="140106" y="95250"/>
                  </a:lnTo>
                  <a:close/>
                </a:path>
                <a:path w="281940" h="223519">
                  <a:moveTo>
                    <a:pt x="181049" y="223520"/>
                  </a:moveTo>
                  <a:lnTo>
                    <a:pt x="174798" y="220980"/>
                  </a:lnTo>
                  <a:lnTo>
                    <a:pt x="172438" y="219687"/>
                  </a:lnTo>
                  <a:lnTo>
                    <a:pt x="170244" y="218440"/>
                  </a:lnTo>
                  <a:lnTo>
                    <a:pt x="167833" y="217170"/>
                  </a:lnTo>
                  <a:lnTo>
                    <a:pt x="165556" y="215900"/>
                  </a:lnTo>
                  <a:lnTo>
                    <a:pt x="163413" y="214630"/>
                  </a:lnTo>
                  <a:lnTo>
                    <a:pt x="157921" y="210820"/>
                  </a:lnTo>
                  <a:lnTo>
                    <a:pt x="156805" y="205740"/>
                  </a:lnTo>
                  <a:lnTo>
                    <a:pt x="162297" y="189230"/>
                  </a:lnTo>
                  <a:lnTo>
                    <a:pt x="158368" y="184150"/>
                  </a:lnTo>
                  <a:lnTo>
                    <a:pt x="155197" y="179070"/>
                  </a:lnTo>
                  <a:lnTo>
                    <a:pt x="152965" y="172720"/>
                  </a:lnTo>
                  <a:lnTo>
                    <a:pt x="135865" y="168910"/>
                  </a:lnTo>
                  <a:lnTo>
                    <a:pt x="132516" y="166370"/>
                  </a:lnTo>
                  <a:lnTo>
                    <a:pt x="131668" y="158750"/>
                  </a:lnTo>
                  <a:lnTo>
                    <a:pt x="131668" y="147320"/>
                  </a:lnTo>
                  <a:lnTo>
                    <a:pt x="132516" y="139700"/>
                  </a:lnTo>
                  <a:lnTo>
                    <a:pt x="135820" y="135890"/>
                  </a:lnTo>
                  <a:lnTo>
                    <a:pt x="152965" y="133350"/>
                  </a:lnTo>
                  <a:lnTo>
                    <a:pt x="155153" y="127000"/>
                  </a:lnTo>
                  <a:lnTo>
                    <a:pt x="158368" y="121920"/>
                  </a:lnTo>
                  <a:lnTo>
                    <a:pt x="162297" y="116840"/>
                  </a:lnTo>
                  <a:lnTo>
                    <a:pt x="156805" y="100330"/>
                  </a:lnTo>
                  <a:lnTo>
                    <a:pt x="181049" y="82550"/>
                  </a:lnTo>
                  <a:lnTo>
                    <a:pt x="185469" y="83820"/>
                  </a:lnTo>
                  <a:lnTo>
                    <a:pt x="197122" y="96520"/>
                  </a:lnTo>
                  <a:lnTo>
                    <a:pt x="255310" y="96520"/>
                  </a:lnTo>
                  <a:lnTo>
                    <a:pt x="256148" y="100330"/>
                  </a:lnTo>
                  <a:lnTo>
                    <a:pt x="250656" y="116840"/>
                  </a:lnTo>
                  <a:lnTo>
                    <a:pt x="254585" y="121920"/>
                  </a:lnTo>
                  <a:lnTo>
                    <a:pt x="257755" y="127000"/>
                  </a:lnTo>
                  <a:lnTo>
                    <a:pt x="259541" y="132080"/>
                  </a:lnTo>
                  <a:lnTo>
                    <a:pt x="200878" y="132080"/>
                  </a:lnTo>
                  <a:lnTo>
                    <a:pt x="195627" y="134620"/>
                  </a:lnTo>
                  <a:lnTo>
                    <a:pt x="185023" y="149860"/>
                  </a:lnTo>
                  <a:lnTo>
                    <a:pt x="185023" y="156210"/>
                  </a:lnTo>
                  <a:lnTo>
                    <a:pt x="200878" y="173990"/>
                  </a:lnTo>
                  <a:lnTo>
                    <a:pt x="259550" y="173990"/>
                  </a:lnTo>
                  <a:lnTo>
                    <a:pt x="257800" y="179070"/>
                  </a:lnTo>
                  <a:lnTo>
                    <a:pt x="254585" y="184150"/>
                  </a:lnTo>
                  <a:lnTo>
                    <a:pt x="250656" y="189230"/>
                  </a:lnTo>
                  <a:lnTo>
                    <a:pt x="256148" y="205740"/>
                  </a:lnTo>
                  <a:lnTo>
                    <a:pt x="255310" y="209550"/>
                  </a:lnTo>
                  <a:lnTo>
                    <a:pt x="197167" y="209550"/>
                  </a:lnTo>
                  <a:lnTo>
                    <a:pt x="188346" y="219687"/>
                  </a:lnTo>
                  <a:lnTo>
                    <a:pt x="185469" y="222250"/>
                  </a:lnTo>
                  <a:lnTo>
                    <a:pt x="181049" y="223520"/>
                  </a:lnTo>
                  <a:close/>
                </a:path>
                <a:path w="281940" h="223519">
                  <a:moveTo>
                    <a:pt x="255310" y="96520"/>
                  </a:moveTo>
                  <a:lnTo>
                    <a:pt x="215785" y="96520"/>
                  </a:lnTo>
                  <a:lnTo>
                    <a:pt x="224626" y="86360"/>
                  </a:lnTo>
                  <a:lnTo>
                    <a:pt x="227483" y="83820"/>
                  </a:lnTo>
                  <a:lnTo>
                    <a:pt x="231904" y="82550"/>
                  </a:lnTo>
                  <a:lnTo>
                    <a:pt x="238199" y="85090"/>
                  </a:lnTo>
                  <a:lnTo>
                    <a:pt x="245119" y="88900"/>
                  </a:lnTo>
                  <a:lnTo>
                    <a:pt x="249540" y="91440"/>
                  </a:lnTo>
                  <a:lnTo>
                    <a:pt x="255031" y="95250"/>
                  </a:lnTo>
                  <a:lnTo>
                    <a:pt x="255310" y="96520"/>
                  </a:lnTo>
                  <a:close/>
                </a:path>
                <a:path w="281940" h="223519">
                  <a:moveTo>
                    <a:pt x="212749" y="96520"/>
                  </a:moveTo>
                  <a:lnTo>
                    <a:pt x="200158" y="96520"/>
                  </a:lnTo>
                  <a:lnTo>
                    <a:pt x="203284" y="95250"/>
                  </a:lnTo>
                  <a:lnTo>
                    <a:pt x="209624" y="95250"/>
                  </a:lnTo>
                  <a:lnTo>
                    <a:pt x="212749" y="96520"/>
                  </a:lnTo>
                  <a:close/>
                </a:path>
                <a:path w="281940" h="223519">
                  <a:moveTo>
                    <a:pt x="83983" y="148590"/>
                  </a:moveTo>
                  <a:lnTo>
                    <a:pt x="57373" y="148590"/>
                  </a:lnTo>
                  <a:lnTo>
                    <a:pt x="54158" y="144780"/>
                  </a:lnTo>
                  <a:lnTo>
                    <a:pt x="53310" y="140970"/>
                  </a:lnTo>
                  <a:lnTo>
                    <a:pt x="50586" y="128270"/>
                  </a:lnTo>
                  <a:lnTo>
                    <a:pt x="44693" y="125730"/>
                  </a:lnTo>
                  <a:lnTo>
                    <a:pt x="39201" y="121920"/>
                  </a:lnTo>
                  <a:lnTo>
                    <a:pt x="34423" y="118110"/>
                  </a:lnTo>
                  <a:lnTo>
                    <a:pt x="106933" y="118110"/>
                  </a:lnTo>
                  <a:lnTo>
                    <a:pt x="102155" y="121920"/>
                  </a:lnTo>
                  <a:lnTo>
                    <a:pt x="96708" y="125730"/>
                  </a:lnTo>
                  <a:lnTo>
                    <a:pt x="90770" y="128270"/>
                  </a:lnTo>
                  <a:lnTo>
                    <a:pt x="87198" y="144780"/>
                  </a:lnTo>
                  <a:lnTo>
                    <a:pt x="83983" y="148590"/>
                  </a:lnTo>
                  <a:close/>
                </a:path>
                <a:path w="281940" h="223519">
                  <a:moveTo>
                    <a:pt x="123542" y="124460"/>
                  </a:moveTo>
                  <a:lnTo>
                    <a:pt x="106933" y="118110"/>
                  </a:lnTo>
                  <a:lnTo>
                    <a:pt x="131293" y="118110"/>
                  </a:lnTo>
                  <a:lnTo>
                    <a:pt x="128007" y="123190"/>
                  </a:lnTo>
                  <a:lnTo>
                    <a:pt x="123542" y="124460"/>
                  </a:lnTo>
                  <a:close/>
                </a:path>
                <a:path w="281940" h="223519">
                  <a:moveTo>
                    <a:pt x="259550" y="173990"/>
                  </a:moveTo>
                  <a:lnTo>
                    <a:pt x="212030" y="173990"/>
                  </a:lnTo>
                  <a:lnTo>
                    <a:pt x="217281" y="171450"/>
                  </a:lnTo>
                  <a:lnTo>
                    <a:pt x="219598" y="170180"/>
                  </a:lnTo>
                  <a:lnTo>
                    <a:pt x="223618" y="166370"/>
                  </a:lnTo>
                  <a:lnTo>
                    <a:pt x="225166" y="163830"/>
                  </a:lnTo>
                  <a:lnTo>
                    <a:pt x="227341" y="158750"/>
                  </a:lnTo>
                  <a:lnTo>
                    <a:pt x="227885" y="156210"/>
                  </a:lnTo>
                  <a:lnTo>
                    <a:pt x="227885" y="149860"/>
                  </a:lnTo>
                  <a:lnTo>
                    <a:pt x="212030" y="132080"/>
                  </a:lnTo>
                  <a:lnTo>
                    <a:pt x="259541" y="132080"/>
                  </a:lnTo>
                  <a:lnTo>
                    <a:pt x="259987" y="133350"/>
                  </a:lnTo>
                  <a:lnTo>
                    <a:pt x="272980" y="135890"/>
                  </a:lnTo>
                  <a:lnTo>
                    <a:pt x="277088" y="135890"/>
                  </a:lnTo>
                  <a:lnTo>
                    <a:pt x="280436" y="139700"/>
                  </a:lnTo>
                  <a:lnTo>
                    <a:pt x="281285" y="147320"/>
                  </a:lnTo>
                  <a:lnTo>
                    <a:pt x="281374" y="148590"/>
                  </a:lnTo>
                  <a:lnTo>
                    <a:pt x="281463" y="156210"/>
                  </a:lnTo>
                  <a:lnTo>
                    <a:pt x="281285" y="158750"/>
                  </a:lnTo>
                  <a:lnTo>
                    <a:pt x="280436" y="166370"/>
                  </a:lnTo>
                  <a:lnTo>
                    <a:pt x="277132" y="168910"/>
                  </a:lnTo>
                  <a:lnTo>
                    <a:pt x="272980" y="170180"/>
                  </a:lnTo>
                  <a:lnTo>
                    <a:pt x="259987" y="172720"/>
                  </a:lnTo>
                  <a:lnTo>
                    <a:pt x="259550" y="173990"/>
                  </a:lnTo>
                  <a:close/>
                </a:path>
                <a:path w="281940" h="223519">
                  <a:moveTo>
                    <a:pt x="73759" y="149860"/>
                  </a:moveTo>
                  <a:lnTo>
                    <a:pt x="67597" y="149860"/>
                  </a:lnTo>
                  <a:lnTo>
                    <a:pt x="64561" y="148590"/>
                  </a:lnTo>
                  <a:lnTo>
                    <a:pt x="76795" y="148590"/>
                  </a:lnTo>
                  <a:lnTo>
                    <a:pt x="73759" y="149860"/>
                  </a:lnTo>
                  <a:close/>
                </a:path>
                <a:path w="281940" h="223519">
                  <a:moveTo>
                    <a:pt x="231859" y="223520"/>
                  </a:moveTo>
                  <a:lnTo>
                    <a:pt x="227439" y="222250"/>
                  </a:lnTo>
                  <a:lnTo>
                    <a:pt x="224834" y="219898"/>
                  </a:lnTo>
                  <a:lnTo>
                    <a:pt x="215830" y="209550"/>
                  </a:lnTo>
                  <a:lnTo>
                    <a:pt x="255310" y="209550"/>
                  </a:lnTo>
                  <a:lnTo>
                    <a:pt x="255031" y="210820"/>
                  </a:lnTo>
                  <a:lnTo>
                    <a:pt x="249540" y="214630"/>
                  </a:lnTo>
                  <a:lnTo>
                    <a:pt x="245119" y="217170"/>
                  </a:lnTo>
                  <a:lnTo>
                    <a:pt x="242708" y="218440"/>
                  </a:lnTo>
                  <a:lnTo>
                    <a:pt x="240515" y="219687"/>
                  </a:lnTo>
                  <a:lnTo>
                    <a:pt x="235788" y="222250"/>
                  </a:lnTo>
                  <a:lnTo>
                    <a:pt x="231859" y="2235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6426199" y="2388223"/>
            <a:ext cx="1625600" cy="1007744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350" b="1">
                <a:latin typeface="DejaVu Sans"/>
                <a:cs typeface="DejaVu Sans"/>
              </a:rPr>
              <a:t>Step</a:t>
            </a:r>
            <a:r>
              <a:rPr dirty="0" sz="1350" spc="-35" b="1">
                <a:latin typeface="DejaVu Sans"/>
                <a:cs typeface="DejaVu Sans"/>
              </a:rPr>
              <a:t> </a:t>
            </a:r>
            <a:r>
              <a:rPr dirty="0" sz="1350" spc="-50" b="1">
                <a:latin typeface="DejaVu Sans"/>
                <a:cs typeface="DejaVu Sans"/>
              </a:rPr>
              <a:t>3</a:t>
            </a:r>
            <a:endParaRPr sz="1350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</a:pPr>
            <a:r>
              <a:rPr dirty="0" sz="1200" spc="-10" b="1">
                <a:solidFill>
                  <a:srgbClr val="0081EC"/>
                </a:solidFill>
                <a:latin typeface="DejaVu Sans"/>
                <a:cs typeface="DejaVu Sans"/>
              </a:rPr>
              <a:t>LLM</a:t>
            </a:r>
            <a:r>
              <a:rPr dirty="0" sz="1350" spc="-110">
                <a:solidFill>
                  <a:srgbClr val="0081EC"/>
                </a:solidFill>
                <a:latin typeface="SimSun"/>
                <a:cs typeface="SimSun"/>
              </a:rPr>
              <a:t>補正</a:t>
            </a:r>
            <a:endParaRPr sz="1350">
              <a:latin typeface="SimSun"/>
              <a:cs typeface="SimSun"/>
            </a:endParaRPr>
          </a:p>
          <a:p>
            <a:pPr algn="ctr" marL="12700" marR="5080">
              <a:lnSpc>
                <a:spcPct val="108700"/>
              </a:lnSpc>
              <a:spcBef>
                <a:spcPts val="409"/>
              </a:spcBef>
            </a:pPr>
            <a:r>
              <a:rPr dirty="0" sz="1150" spc="-110">
                <a:latin typeface="SimSun"/>
                <a:cs typeface="SimSun"/>
              </a:rPr>
              <a:t>社内辞書</a:t>
            </a:r>
            <a:r>
              <a:rPr dirty="0" sz="1150" spc="-110">
                <a:latin typeface="PMingLiU"/>
                <a:cs typeface="PMingLiU"/>
              </a:rPr>
              <a:t>を</a:t>
            </a:r>
            <a:r>
              <a:rPr dirty="0" sz="1150" spc="-110">
                <a:latin typeface="SimSun"/>
                <a:cs typeface="SimSun"/>
              </a:rPr>
              <a:t>活</a:t>
            </a:r>
            <a:r>
              <a:rPr dirty="0" sz="1150" spc="-110">
                <a:latin typeface="Meiryo"/>
                <a:cs typeface="Meiryo"/>
              </a:rPr>
              <a:t>⽤</a:t>
            </a:r>
            <a:r>
              <a:rPr dirty="0" sz="1150" spc="-110">
                <a:latin typeface="SimSun"/>
                <a:cs typeface="SimSun"/>
              </a:rPr>
              <a:t>し誤読や表記ゆ</a:t>
            </a:r>
            <a:r>
              <a:rPr dirty="0" sz="1150" spc="-110">
                <a:latin typeface="PMingLiU"/>
                <a:cs typeface="PMingLiU"/>
              </a:rPr>
              <a:t>れを</a:t>
            </a:r>
            <a:r>
              <a:rPr dirty="0" sz="1150" spc="-110">
                <a:latin typeface="Meiryo"/>
                <a:cs typeface="Meiryo"/>
              </a:rPr>
              <a:t>⾃</a:t>
            </a:r>
            <a:r>
              <a:rPr dirty="0" sz="1150" spc="-90">
                <a:latin typeface="SimSun"/>
                <a:cs typeface="SimSun"/>
              </a:rPr>
              <a:t>動補正</a:t>
            </a:r>
            <a:endParaRPr sz="1150">
              <a:latin typeface="SimSun"/>
              <a:cs typeface="SimSun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8572499" y="1733549"/>
            <a:ext cx="1905000" cy="1809750"/>
            <a:chOff x="8572499" y="1733549"/>
            <a:chExt cx="1905000" cy="1809750"/>
          </a:xfrm>
        </p:grpSpPr>
        <p:sp>
          <p:nvSpPr>
            <p:cNvPr id="25" name="object 25" descr=""/>
            <p:cNvSpPr/>
            <p:nvPr/>
          </p:nvSpPr>
          <p:spPr>
            <a:xfrm>
              <a:off x="8572499" y="1733549"/>
              <a:ext cx="1905000" cy="1809750"/>
            </a:xfrm>
            <a:custGeom>
              <a:avLst/>
              <a:gdLst/>
              <a:ahLst/>
              <a:cxnLst/>
              <a:rect l="l" t="t" r="r" b="b"/>
              <a:pathLst>
                <a:path w="1905000" h="1809750">
                  <a:moveTo>
                    <a:pt x="1798204" y="1809749"/>
                  </a:moveTo>
                  <a:lnTo>
                    <a:pt x="106794" y="1809749"/>
                  </a:lnTo>
                  <a:lnTo>
                    <a:pt x="99361" y="1809017"/>
                  </a:lnTo>
                  <a:lnTo>
                    <a:pt x="57037" y="1794655"/>
                  </a:lnTo>
                  <a:lnTo>
                    <a:pt x="23432" y="1765191"/>
                  </a:lnTo>
                  <a:lnTo>
                    <a:pt x="3659" y="1725109"/>
                  </a:lnTo>
                  <a:lnTo>
                    <a:pt x="0" y="1702954"/>
                  </a:lnTo>
                  <a:lnTo>
                    <a:pt x="0" y="1695449"/>
                  </a:lnTo>
                  <a:lnTo>
                    <a:pt x="0" y="106794"/>
                  </a:lnTo>
                  <a:lnTo>
                    <a:pt x="11571" y="63625"/>
                  </a:lnTo>
                  <a:lnTo>
                    <a:pt x="38784" y="28170"/>
                  </a:lnTo>
                  <a:lnTo>
                    <a:pt x="77492" y="5828"/>
                  </a:lnTo>
                  <a:lnTo>
                    <a:pt x="106794" y="0"/>
                  </a:lnTo>
                  <a:lnTo>
                    <a:pt x="1798204" y="0"/>
                  </a:lnTo>
                  <a:lnTo>
                    <a:pt x="1841372" y="11572"/>
                  </a:lnTo>
                  <a:lnTo>
                    <a:pt x="1876828" y="38784"/>
                  </a:lnTo>
                  <a:lnTo>
                    <a:pt x="1899169" y="77492"/>
                  </a:lnTo>
                  <a:lnTo>
                    <a:pt x="1904999" y="106794"/>
                  </a:lnTo>
                  <a:lnTo>
                    <a:pt x="1904999" y="1702954"/>
                  </a:lnTo>
                  <a:lnTo>
                    <a:pt x="1893424" y="1746123"/>
                  </a:lnTo>
                  <a:lnTo>
                    <a:pt x="1866213" y="1781578"/>
                  </a:lnTo>
                  <a:lnTo>
                    <a:pt x="1827505" y="1803920"/>
                  </a:lnTo>
                  <a:lnTo>
                    <a:pt x="1805636" y="1809017"/>
                  </a:lnTo>
                  <a:lnTo>
                    <a:pt x="1798204" y="1809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9286874" y="1876424"/>
              <a:ext cx="476250" cy="476250"/>
            </a:xfrm>
            <a:custGeom>
              <a:avLst/>
              <a:gdLst/>
              <a:ahLst/>
              <a:cxnLst/>
              <a:rect l="l" t="t" r="r" b="b"/>
              <a:pathLst>
                <a:path w="476250" h="476250">
                  <a:moveTo>
                    <a:pt x="245923" y="476249"/>
                  </a:moveTo>
                  <a:lnTo>
                    <a:pt x="230325" y="476249"/>
                  </a:lnTo>
                  <a:lnTo>
                    <a:pt x="222545" y="475867"/>
                  </a:lnTo>
                  <a:lnTo>
                    <a:pt x="184019" y="470152"/>
                  </a:lnTo>
                  <a:lnTo>
                    <a:pt x="139792" y="455138"/>
                  </a:lnTo>
                  <a:lnTo>
                    <a:pt x="99344" y="431785"/>
                  </a:lnTo>
                  <a:lnTo>
                    <a:pt x="64229" y="400989"/>
                  </a:lnTo>
                  <a:lnTo>
                    <a:pt x="35796" y="363935"/>
                  </a:lnTo>
                  <a:lnTo>
                    <a:pt x="15140" y="322045"/>
                  </a:lnTo>
                  <a:lnTo>
                    <a:pt x="3053" y="276931"/>
                  </a:lnTo>
                  <a:lnTo>
                    <a:pt x="0" y="245923"/>
                  </a:lnTo>
                  <a:lnTo>
                    <a:pt x="0" y="230326"/>
                  </a:lnTo>
                  <a:lnTo>
                    <a:pt x="6096" y="184019"/>
                  </a:lnTo>
                  <a:lnTo>
                    <a:pt x="21109" y="139792"/>
                  </a:lnTo>
                  <a:lnTo>
                    <a:pt x="44462" y="99345"/>
                  </a:lnTo>
                  <a:lnTo>
                    <a:pt x="75259" y="64230"/>
                  </a:lnTo>
                  <a:lnTo>
                    <a:pt x="112313" y="35798"/>
                  </a:lnTo>
                  <a:lnTo>
                    <a:pt x="154202" y="15141"/>
                  </a:lnTo>
                  <a:lnTo>
                    <a:pt x="199317" y="3053"/>
                  </a:lnTo>
                  <a:lnTo>
                    <a:pt x="230325" y="0"/>
                  </a:lnTo>
                  <a:lnTo>
                    <a:pt x="245923" y="0"/>
                  </a:lnTo>
                  <a:lnTo>
                    <a:pt x="292228" y="6096"/>
                  </a:lnTo>
                  <a:lnTo>
                    <a:pt x="336455" y="21110"/>
                  </a:lnTo>
                  <a:lnTo>
                    <a:pt x="376903" y="44463"/>
                  </a:lnTo>
                  <a:lnTo>
                    <a:pt x="412018" y="75259"/>
                  </a:lnTo>
                  <a:lnTo>
                    <a:pt x="440449" y="112314"/>
                  </a:lnTo>
                  <a:lnTo>
                    <a:pt x="461106" y="154203"/>
                  </a:lnTo>
                  <a:lnTo>
                    <a:pt x="473194" y="199317"/>
                  </a:lnTo>
                  <a:lnTo>
                    <a:pt x="476249" y="230326"/>
                  </a:lnTo>
                  <a:lnTo>
                    <a:pt x="476249" y="238124"/>
                  </a:lnTo>
                  <a:lnTo>
                    <a:pt x="476249" y="245923"/>
                  </a:lnTo>
                  <a:lnTo>
                    <a:pt x="470150" y="292229"/>
                  </a:lnTo>
                  <a:lnTo>
                    <a:pt x="455137" y="336456"/>
                  </a:lnTo>
                  <a:lnTo>
                    <a:pt x="431784" y="376904"/>
                  </a:lnTo>
                  <a:lnTo>
                    <a:pt x="400989" y="412018"/>
                  </a:lnTo>
                  <a:lnTo>
                    <a:pt x="363934" y="440450"/>
                  </a:lnTo>
                  <a:lnTo>
                    <a:pt x="322044" y="461107"/>
                  </a:lnTo>
                  <a:lnTo>
                    <a:pt x="276930" y="473195"/>
                  </a:lnTo>
                  <a:lnTo>
                    <a:pt x="253703" y="475867"/>
                  </a:lnTo>
                  <a:lnTo>
                    <a:pt x="245923" y="476249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29749" y="2000249"/>
              <a:ext cx="200025" cy="228600"/>
            </a:xfrm>
            <a:prstGeom prst="rect">
              <a:avLst/>
            </a:prstGeom>
          </p:spPr>
        </p:pic>
      </p:grpSp>
      <p:sp>
        <p:nvSpPr>
          <p:cNvPr id="28" name="object 28" descr=""/>
          <p:cNvSpPr txBox="1"/>
          <p:nvPr/>
        </p:nvSpPr>
        <p:spPr>
          <a:xfrm>
            <a:off x="8714134" y="2388223"/>
            <a:ext cx="1621790" cy="1007744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350" b="1">
                <a:latin typeface="DejaVu Sans"/>
                <a:cs typeface="DejaVu Sans"/>
              </a:rPr>
              <a:t>Step</a:t>
            </a:r>
            <a:r>
              <a:rPr dirty="0" sz="1350" spc="-35" b="1">
                <a:latin typeface="DejaVu Sans"/>
                <a:cs typeface="DejaVu Sans"/>
              </a:rPr>
              <a:t> </a:t>
            </a:r>
            <a:r>
              <a:rPr dirty="0" sz="1350" spc="-50" b="1">
                <a:latin typeface="DejaVu Sans"/>
                <a:cs typeface="DejaVu Sans"/>
              </a:rPr>
              <a:t>4</a:t>
            </a:r>
            <a:endParaRPr sz="1350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</a:pPr>
            <a:r>
              <a:rPr dirty="0" sz="1350" spc="-150">
                <a:solidFill>
                  <a:srgbClr val="0081EC"/>
                </a:solidFill>
                <a:latin typeface="SimSun"/>
                <a:cs typeface="SimSun"/>
              </a:rPr>
              <a:t>データ連携</a:t>
            </a:r>
            <a:endParaRPr sz="1350">
              <a:latin typeface="SimSun"/>
              <a:cs typeface="SimSun"/>
            </a:endParaRPr>
          </a:p>
          <a:p>
            <a:pPr algn="ctr" marL="12065" marR="5080">
              <a:lnSpc>
                <a:spcPct val="108700"/>
              </a:lnSpc>
              <a:spcBef>
                <a:spcPts val="409"/>
              </a:spcBef>
            </a:pPr>
            <a:r>
              <a:rPr dirty="0" sz="1150" spc="-110">
                <a:latin typeface="SimSun"/>
                <a:cs typeface="SimSun"/>
              </a:rPr>
              <a:t>基幹</a:t>
            </a:r>
            <a:r>
              <a:rPr dirty="0" sz="1150" spc="-125">
                <a:latin typeface="PMingLiU"/>
                <a:cs typeface="PMingLiU"/>
              </a:rPr>
              <a:t>システム</a:t>
            </a:r>
            <a:r>
              <a:rPr dirty="0" sz="1150" spc="-110">
                <a:latin typeface="SimSun"/>
                <a:cs typeface="SimSun"/>
              </a:rPr>
              <a:t>へ連携し</a:t>
            </a:r>
            <a:r>
              <a:rPr dirty="0" sz="1150" spc="-110">
                <a:latin typeface="Meiryo"/>
                <a:cs typeface="Meiryo"/>
              </a:rPr>
              <a:t>⾃</a:t>
            </a:r>
            <a:r>
              <a:rPr dirty="0" sz="1150" spc="-100">
                <a:latin typeface="SimSun"/>
                <a:cs typeface="SimSun"/>
              </a:rPr>
              <a:t>動</a:t>
            </a:r>
            <a:r>
              <a:rPr dirty="0" sz="1150" spc="-110">
                <a:latin typeface="SimSun"/>
                <a:cs typeface="SimSun"/>
              </a:rPr>
              <a:t>集計</a:t>
            </a:r>
            <a:r>
              <a:rPr dirty="0" sz="1150" spc="-110">
                <a:latin typeface="PMingLiU"/>
                <a:cs typeface="PMingLiU"/>
              </a:rPr>
              <a:t>‧</a:t>
            </a:r>
            <a:r>
              <a:rPr dirty="0" sz="1150" spc="-110">
                <a:latin typeface="SimSun"/>
                <a:cs typeface="SimSun"/>
              </a:rPr>
              <a:t>分析</a:t>
            </a:r>
            <a:r>
              <a:rPr dirty="0" sz="1150" spc="-110">
                <a:latin typeface="PMingLiU"/>
                <a:cs typeface="PMingLiU"/>
              </a:rPr>
              <a:t>を</a:t>
            </a:r>
            <a:r>
              <a:rPr dirty="0" sz="1150" spc="-80">
                <a:latin typeface="SimSun"/>
                <a:cs typeface="SimSun"/>
              </a:rPr>
              <a:t>実現</a:t>
            </a:r>
            <a:endParaRPr sz="1150">
              <a:latin typeface="SimSun"/>
              <a:cs typeface="SimSun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4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4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30" name="object 3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6565265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250" spc="-20" b="1">
                <a:latin typeface="DejaVu Sans"/>
                <a:cs typeface="DejaVu Sans"/>
              </a:rPr>
              <a:t>AI-</a:t>
            </a:r>
            <a:r>
              <a:rPr dirty="0" sz="2250" spc="-25" b="1">
                <a:latin typeface="DejaVu Sans"/>
                <a:cs typeface="DejaVu Sans"/>
              </a:rPr>
              <a:t>OCR</a:t>
            </a:r>
            <a:r>
              <a:rPr dirty="0" spc="-310"/>
              <a:t>に</a:t>
            </a:r>
            <a:r>
              <a:rPr dirty="0" spc="-345">
                <a:latin typeface="PMingLiU"/>
                <a:cs typeface="PMingLiU"/>
              </a:rPr>
              <a:t>よる</a:t>
            </a:r>
            <a:r>
              <a:rPr dirty="0" spc="-310"/>
              <a:t>品</a:t>
            </a:r>
            <a:r>
              <a:rPr dirty="0" spc="-310">
                <a:latin typeface="Meiryo"/>
                <a:cs typeface="Meiryo"/>
              </a:rPr>
              <a:t>⽬</a:t>
            </a:r>
            <a:r>
              <a:rPr dirty="0" spc="-310">
                <a:latin typeface="PMingLiU"/>
                <a:cs typeface="PMingLiU"/>
              </a:rPr>
              <a:t>‧</a:t>
            </a:r>
            <a:r>
              <a:rPr dirty="0" spc="-310"/>
              <a:t>重量</a:t>
            </a:r>
            <a:r>
              <a:rPr dirty="0" spc="-310">
                <a:latin typeface="PMingLiU"/>
                <a:cs typeface="PMingLiU"/>
              </a:rPr>
              <a:t>‧</a:t>
            </a:r>
            <a:r>
              <a:rPr dirty="0" spc="-310">
                <a:latin typeface="Meiryo"/>
                <a:cs typeface="Meiryo"/>
              </a:rPr>
              <a:t>⾞</a:t>
            </a:r>
            <a:r>
              <a:rPr dirty="0" spc="-320"/>
              <a:t>両番号抽出の仕組み</a:t>
            </a:r>
            <a:endParaRPr sz="2250">
              <a:latin typeface="Meiryo"/>
              <a:cs typeface="Meiryo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523999"/>
            <a:ext cx="190499" cy="190499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787399" y="1428580"/>
            <a:ext cx="10696575" cy="83820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500" spc="-10" b="1">
                <a:latin typeface="DejaVu Sans"/>
                <a:cs typeface="DejaVu Sans"/>
              </a:rPr>
              <a:t>AI-</a:t>
            </a:r>
            <a:r>
              <a:rPr dirty="0" sz="1500" spc="-20" b="1">
                <a:latin typeface="DejaVu Sans"/>
                <a:cs typeface="DejaVu Sans"/>
              </a:rPr>
              <a:t>OCR</a:t>
            </a:r>
            <a:r>
              <a:rPr dirty="0" sz="1700" spc="-215">
                <a:latin typeface="SimSun"/>
                <a:cs typeface="SimSun"/>
              </a:rPr>
              <a:t>の技術的</a:t>
            </a:r>
            <a:r>
              <a:rPr dirty="0" sz="1700" spc="-210">
                <a:latin typeface="Meiryo"/>
                <a:cs typeface="Meiryo"/>
              </a:rPr>
              <a:t>優</a:t>
            </a:r>
            <a:r>
              <a:rPr dirty="0" sz="1700" spc="-130">
                <a:latin typeface="SimSun"/>
                <a:cs typeface="SimSun"/>
              </a:rPr>
              <a:t>位性</a:t>
            </a:r>
            <a:endParaRPr sz="1700">
              <a:latin typeface="SimSun"/>
              <a:cs typeface="SimSun"/>
            </a:endParaRP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従来の</a:t>
            </a:r>
            <a:r>
              <a:rPr dirty="0" sz="1200" spc="-10">
                <a:latin typeface="DejaVu Sans"/>
                <a:cs typeface="DejaVu Sans"/>
              </a:rPr>
              <a:t>OCR</a:t>
            </a:r>
            <a:r>
              <a:rPr dirty="0" sz="1350" spc="-165">
                <a:latin typeface="SimSun"/>
                <a:cs typeface="SimSun"/>
              </a:rPr>
              <a:t>と</a:t>
            </a:r>
            <a:r>
              <a:rPr dirty="0" sz="1350" spc="-165">
                <a:latin typeface="Meiryo"/>
                <a:cs typeface="Meiryo"/>
              </a:rPr>
              <a:t>異</a:t>
            </a:r>
            <a:r>
              <a:rPr dirty="0" sz="1350" spc="-165">
                <a:latin typeface="SimSun"/>
                <a:cs typeface="SimSun"/>
              </a:rPr>
              <a:t>な</a:t>
            </a:r>
            <a:r>
              <a:rPr dirty="0" sz="1350" spc="-215">
                <a:latin typeface="PMingLiU"/>
                <a:cs typeface="PMingLiU"/>
              </a:rPr>
              <a:t>り</a:t>
            </a:r>
            <a:r>
              <a:rPr dirty="0" sz="1350" spc="-165">
                <a:latin typeface="SimSun"/>
                <a:cs typeface="SimSun"/>
              </a:rPr>
              <a:t>、深層</a:t>
            </a:r>
            <a:r>
              <a:rPr dirty="0" sz="1350" spc="-165">
                <a:latin typeface="Meiryo"/>
                <a:cs typeface="Meiryo"/>
              </a:rPr>
              <a:t>学</a:t>
            </a:r>
            <a:r>
              <a:rPr dirty="0" sz="1350" spc="-165">
                <a:latin typeface="SimSun"/>
                <a:cs typeface="SimSun"/>
              </a:rPr>
              <a:t>習などの機械</a:t>
            </a:r>
            <a:r>
              <a:rPr dirty="0" sz="1350" spc="-165">
                <a:latin typeface="Meiryo"/>
                <a:cs typeface="Meiryo"/>
              </a:rPr>
              <a:t>学</a:t>
            </a:r>
            <a:r>
              <a:rPr dirty="0" sz="1350" spc="-165">
                <a:latin typeface="SimSun"/>
                <a:cs typeface="SimSun"/>
              </a:rPr>
              <a:t>習</a:t>
            </a:r>
            <a:r>
              <a:rPr dirty="0" sz="1350" spc="-165">
                <a:latin typeface="PMingLiU"/>
                <a:cs typeface="PMingLiU"/>
              </a:rPr>
              <a:t>モデルを</a:t>
            </a:r>
            <a:r>
              <a:rPr dirty="0" sz="1350" spc="-165">
                <a:latin typeface="SimSun"/>
                <a:cs typeface="SimSun"/>
              </a:rPr>
              <a:t>搭</a:t>
            </a:r>
            <a:r>
              <a:rPr dirty="0" sz="1350" spc="-165">
                <a:latin typeface="Meiryo"/>
                <a:cs typeface="Meiryo"/>
              </a:rPr>
              <a:t>載</a:t>
            </a:r>
            <a:r>
              <a:rPr dirty="0" sz="1350" spc="-165">
                <a:latin typeface="SimSun"/>
                <a:cs typeface="SimSun"/>
              </a:rPr>
              <a:t>し、</a:t>
            </a:r>
            <a:r>
              <a:rPr dirty="0" sz="1350" spc="-165">
                <a:latin typeface="Meiryo"/>
                <a:cs typeface="Meiryo"/>
              </a:rPr>
              <a:t>⾮定</a:t>
            </a:r>
            <a:r>
              <a:rPr dirty="0" sz="1350" spc="-165">
                <a:latin typeface="SimSun"/>
                <a:cs typeface="SimSun"/>
              </a:rPr>
              <a:t>型な帳票や</a:t>
            </a:r>
            <a:r>
              <a:rPr dirty="0" sz="1350" spc="-165">
                <a:latin typeface="Meiryo"/>
                <a:cs typeface="Meiryo"/>
              </a:rPr>
              <a:t>⼿</a:t>
            </a:r>
            <a:r>
              <a:rPr dirty="0" sz="1350" spc="-165">
                <a:latin typeface="SimSun"/>
                <a:cs typeface="SimSun"/>
              </a:rPr>
              <a:t>書き</a:t>
            </a:r>
            <a:r>
              <a:rPr dirty="0" sz="1350" spc="-165">
                <a:latin typeface="Meiryo"/>
                <a:cs typeface="Meiryo"/>
              </a:rPr>
              <a:t>⽂字</a:t>
            </a:r>
            <a:r>
              <a:rPr dirty="0" sz="1350" spc="-165">
                <a:latin typeface="SimSun"/>
                <a:cs typeface="SimSun"/>
              </a:rPr>
              <a:t>にも</a:t>
            </a:r>
            <a:r>
              <a:rPr dirty="0" sz="1350" spc="-165">
                <a:latin typeface="Meiryo"/>
                <a:cs typeface="Meiryo"/>
              </a:rPr>
              <a:t>⾼</a:t>
            </a:r>
            <a:r>
              <a:rPr dirty="0" sz="1350" spc="-180">
                <a:latin typeface="SimSun"/>
                <a:cs typeface="SimSun"/>
              </a:rPr>
              <a:t>精度な認識が可能です。こ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350" spc="-180">
                <a:latin typeface="PMingLiU"/>
                <a:cs typeface="PMingLiU"/>
              </a:rPr>
              <a:t>より</a:t>
            </a:r>
            <a:r>
              <a:rPr dirty="0" sz="1350" spc="-165">
                <a:latin typeface="SimSun"/>
                <a:cs typeface="SimSun"/>
              </a:rPr>
              <a:t>計量伝票か</a:t>
            </a:r>
            <a:r>
              <a:rPr dirty="0" sz="1350" spc="-165">
                <a:latin typeface="PMingLiU"/>
                <a:cs typeface="PMingLiU"/>
              </a:rPr>
              <a:t>ら</a:t>
            </a:r>
            <a:r>
              <a:rPr dirty="0" sz="1350" spc="-165">
                <a:latin typeface="SimSun"/>
                <a:cs typeface="SimSun"/>
              </a:rPr>
              <a:t>の情報</a:t>
            </a:r>
            <a:r>
              <a:rPr dirty="0" sz="1350" spc="-165">
                <a:latin typeface="Meiryo"/>
                <a:cs typeface="Meiryo"/>
              </a:rPr>
              <a:t>抽</a:t>
            </a:r>
            <a:r>
              <a:rPr dirty="0" sz="1350" spc="-165">
                <a:latin typeface="SimSun"/>
                <a:cs typeface="SimSun"/>
              </a:rPr>
              <a:t>出の精度が</a:t>
            </a:r>
            <a:r>
              <a:rPr dirty="0" sz="1350" spc="-165">
                <a:latin typeface="Meiryo"/>
                <a:cs typeface="Meiryo"/>
              </a:rPr>
              <a:t>⾶躍</a:t>
            </a:r>
            <a:r>
              <a:rPr dirty="0" sz="1350" spc="-185">
                <a:latin typeface="SimSun"/>
                <a:cs typeface="SimSun"/>
              </a:rPr>
              <a:t>的に向上します。</a:t>
            </a:r>
            <a:endParaRPr sz="1350">
              <a:latin typeface="SimSun"/>
              <a:cs typeface="SimSun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609599" y="2457449"/>
            <a:ext cx="5267325" cy="1581150"/>
            <a:chOff x="609599" y="2457449"/>
            <a:chExt cx="5267325" cy="1581150"/>
          </a:xfrm>
        </p:grpSpPr>
        <p:sp>
          <p:nvSpPr>
            <p:cNvPr id="7" name="object 7" descr=""/>
            <p:cNvSpPr/>
            <p:nvPr/>
          </p:nvSpPr>
          <p:spPr>
            <a:xfrm>
              <a:off x="609599" y="2457449"/>
              <a:ext cx="5267325" cy="1581150"/>
            </a:xfrm>
            <a:custGeom>
              <a:avLst/>
              <a:gdLst/>
              <a:ahLst/>
              <a:cxnLst/>
              <a:rect l="l" t="t" r="r" b="b"/>
              <a:pathLst>
                <a:path w="5267325" h="1581150">
                  <a:moveTo>
                    <a:pt x="5196127" y="1581149"/>
                  </a:moveTo>
                  <a:lnTo>
                    <a:pt x="71196" y="1581149"/>
                  </a:lnTo>
                  <a:lnTo>
                    <a:pt x="66241" y="1580661"/>
                  </a:lnTo>
                  <a:lnTo>
                    <a:pt x="29705" y="1565527"/>
                  </a:lnTo>
                  <a:lnTo>
                    <a:pt x="3885" y="1529487"/>
                  </a:lnTo>
                  <a:lnTo>
                    <a:pt x="0" y="1509953"/>
                  </a:lnTo>
                  <a:lnTo>
                    <a:pt x="0" y="1504949"/>
                  </a:lnTo>
                  <a:lnTo>
                    <a:pt x="0" y="71196"/>
                  </a:lnTo>
                  <a:lnTo>
                    <a:pt x="15621" y="29704"/>
                  </a:lnTo>
                  <a:lnTo>
                    <a:pt x="51661" y="3885"/>
                  </a:lnTo>
                  <a:lnTo>
                    <a:pt x="71196" y="0"/>
                  </a:lnTo>
                  <a:lnTo>
                    <a:pt x="5196127" y="0"/>
                  </a:lnTo>
                  <a:lnTo>
                    <a:pt x="5237618" y="15621"/>
                  </a:lnTo>
                  <a:lnTo>
                    <a:pt x="5263438" y="51661"/>
                  </a:lnTo>
                  <a:lnTo>
                    <a:pt x="5267324" y="71196"/>
                  </a:lnTo>
                  <a:lnTo>
                    <a:pt x="5267324" y="1509953"/>
                  </a:lnTo>
                  <a:lnTo>
                    <a:pt x="5251702" y="1551443"/>
                  </a:lnTo>
                  <a:lnTo>
                    <a:pt x="5215662" y="1577263"/>
                  </a:lnTo>
                  <a:lnTo>
                    <a:pt x="5201082" y="1580661"/>
                  </a:lnTo>
                  <a:lnTo>
                    <a:pt x="5196127" y="1581149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81037" y="3028949"/>
              <a:ext cx="47625" cy="733425"/>
            </a:xfrm>
            <a:custGeom>
              <a:avLst/>
              <a:gdLst/>
              <a:ahLst/>
              <a:cxnLst/>
              <a:rect l="l" t="t" r="r" b="b"/>
              <a:pathLst>
                <a:path w="47625" h="733425">
                  <a:moveTo>
                    <a:pt x="47625" y="706462"/>
                  </a:moveTo>
                  <a:lnTo>
                    <a:pt x="26974" y="685800"/>
                  </a:lnTo>
                  <a:lnTo>
                    <a:pt x="20662" y="685800"/>
                  </a:lnTo>
                  <a:lnTo>
                    <a:pt x="0" y="706462"/>
                  </a:lnTo>
                  <a:lnTo>
                    <a:pt x="0" y="712774"/>
                  </a:lnTo>
                  <a:lnTo>
                    <a:pt x="20662" y="733425"/>
                  </a:lnTo>
                  <a:lnTo>
                    <a:pt x="26974" y="733425"/>
                  </a:lnTo>
                  <a:lnTo>
                    <a:pt x="47625" y="712774"/>
                  </a:lnTo>
                  <a:lnTo>
                    <a:pt x="47625" y="709612"/>
                  </a:lnTo>
                  <a:lnTo>
                    <a:pt x="47625" y="706462"/>
                  </a:lnTo>
                  <a:close/>
                </a:path>
                <a:path w="47625" h="733425">
                  <a:moveTo>
                    <a:pt x="47625" y="477862"/>
                  </a:moveTo>
                  <a:lnTo>
                    <a:pt x="26974" y="457200"/>
                  </a:lnTo>
                  <a:lnTo>
                    <a:pt x="20662" y="457200"/>
                  </a:lnTo>
                  <a:lnTo>
                    <a:pt x="0" y="477862"/>
                  </a:lnTo>
                  <a:lnTo>
                    <a:pt x="0" y="484174"/>
                  </a:lnTo>
                  <a:lnTo>
                    <a:pt x="20662" y="504825"/>
                  </a:lnTo>
                  <a:lnTo>
                    <a:pt x="26974" y="504825"/>
                  </a:lnTo>
                  <a:lnTo>
                    <a:pt x="47625" y="484174"/>
                  </a:lnTo>
                  <a:lnTo>
                    <a:pt x="47625" y="481012"/>
                  </a:lnTo>
                  <a:lnTo>
                    <a:pt x="47625" y="477862"/>
                  </a:lnTo>
                  <a:close/>
                </a:path>
                <a:path w="47625" h="733425">
                  <a:moveTo>
                    <a:pt x="47625" y="249262"/>
                  </a:moveTo>
                  <a:lnTo>
                    <a:pt x="26974" y="228600"/>
                  </a:lnTo>
                  <a:lnTo>
                    <a:pt x="20662" y="228600"/>
                  </a:lnTo>
                  <a:lnTo>
                    <a:pt x="0" y="249262"/>
                  </a:lnTo>
                  <a:lnTo>
                    <a:pt x="0" y="255574"/>
                  </a:lnTo>
                  <a:lnTo>
                    <a:pt x="20662" y="276225"/>
                  </a:lnTo>
                  <a:lnTo>
                    <a:pt x="26974" y="276225"/>
                  </a:lnTo>
                  <a:lnTo>
                    <a:pt x="47625" y="255574"/>
                  </a:lnTo>
                  <a:lnTo>
                    <a:pt x="47625" y="252412"/>
                  </a:lnTo>
                  <a:lnTo>
                    <a:pt x="47625" y="249262"/>
                  </a:lnTo>
                  <a:close/>
                </a:path>
                <a:path w="47625" h="733425">
                  <a:moveTo>
                    <a:pt x="47625" y="20662"/>
                  </a:moveTo>
                  <a:lnTo>
                    <a:pt x="26974" y="0"/>
                  </a:lnTo>
                  <a:lnTo>
                    <a:pt x="20662" y="0"/>
                  </a:lnTo>
                  <a:lnTo>
                    <a:pt x="0" y="20662"/>
                  </a:lnTo>
                  <a:lnTo>
                    <a:pt x="0" y="26974"/>
                  </a:lnTo>
                  <a:lnTo>
                    <a:pt x="20662" y="47625"/>
                  </a:lnTo>
                  <a:lnTo>
                    <a:pt x="26974" y="47625"/>
                  </a:lnTo>
                  <a:lnTo>
                    <a:pt x="47625" y="26974"/>
                  </a:lnTo>
                  <a:lnTo>
                    <a:pt x="47625" y="23812"/>
                  </a:lnTo>
                  <a:lnTo>
                    <a:pt x="47625" y="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739774" y="2464336"/>
            <a:ext cx="2349500" cy="1374140"/>
          </a:xfrm>
          <a:prstGeom prst="rect">
            <a:avLst/>
          </a:prstGeom>
        </p:spPr>
        <p:txBody>
          <a:bodyPr wrap="square" lIns="0" tIns="1295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1550" spc="-210">
                <a:latin typeface="SimSun"/>
                <a:cs typeface="SimSun"/>
              </a:rPr>
              <a:t>従来の</a:t>
            </a:r>
            <a:r>
              <a:rPr dirty="0" sz="1350" spc="-25" b="1">
                <a:latin typeface="DejaVu Sans"/>
                <a:cs typeface="DejaVu Sans"/>
              </a:rPr>
              <a:t>OCR</a:t>
            </a:r>
            <a:endParaRPr sz="1350">
              <a:latin typeface="DejaVu Sans"/>
              <a:cs typeface="DejaVu Sans"/>
            </a:endParaRPr>
          </a:p>
          <a:p>
            <a:pPr marL="202565">
              <a:lnSpc>
                <a:spcPct val="100000"/>
              </a:lnSpc>
              <a:spcBef>
                <a:spcPts val="815"/>
              </a:spcBef>
            </a:pPr>
            <a:r>
              <a:rPr dirty="0" sz="1350" spc="-170">
                <a:latin typeface="SimSun"/>
                <a:cs typeface="SimSun"/>
              </a:rPr>
              <a:t>固</a:t>
            </a:r>
            <a:r>
              <a:rPr dirty="0" sz="1350" spc="-170">
                <a:latin typeface="Meiryo"/>
                <a:cs typeface="Meiryo"/>
              </a:rPr>
              <a:t>定</a:t>
            </a:r>
            <a:r>
              <a:rPr dirty="0" sz="1350" spc="-170">
                <a:latin typeface="PMingLiU"/>
                <a:cs typeface="PMingLiU"/>
              </a:rPr>
              <a:t>フォーマット</a:t>
            </a:r>
            <a:r>
              <a:rPr dirty="0" sz="1350" spc="-170">
                <a:latin typeface="SimSun"/>
                <a:cs typeface="SimSun"/>
              </a:rPr>
              <a:t>や活</a:t>
            </a:r>
            <a:r>
              <a:rPr dirty="0" sz="1350" spc="-170">
                <a:latin typeface="Meiryo"/>
                <a:cs typeface="Meiryo"/>
              </a:rPr>
              <a:t>字</a:t>
            </a:r>
            <a:r>
              <a:rPr dirty="0" sz="1350" spc="-170">
                <a:latin typeface="SimSun"/>
                <a:cs typeface="SimSun"/>
              </a:rPr>
              <a:t>に限</a:t>
            </a:r>
            <a:r>
              <a:rPr dirty="0" sz="1350" spc="-50">
                <a:latin typeface="Meiryo"/>
                <a:cs typeface="Meiryo"/>
              </a:rPr>
              <a:t>定</a:t>
            </a:r>
            <a:endParaRPr sz="1350">
              <a:latin typeface="Meiryo"/>
              <a:cs typeface="Meiryo"/>
            </a:endParaRPr>
          </a:p>
          <a:p>
            <a:pPr marL="202565" marR="157480">
              <a:lnSpc>
                <a:spcPct val="111100"/>
              </a:lnSpc>
            </a:pPr>
            <a:r>
              <a:rPr dirty="0" sz="1350" spc="-170">
                <a:latin typeface="Meiryo"/>
                <a:cs typeface="Meiryo"/>
              </a:rPr>
              <a:t>⼿</a:t>
            </a:r>
            <a:r>
              <a:rPr dirty="0" sz="1350" spc="-170">
                <a:latin typeface="SimSun"/>
                <a:cs typeface="SimSun"/>
              </a:rPr>
              <a:t>書き</a:t>
            </a:r>
            <a:r>
              <a:rPr dirty="0" sz="1350" spc="-170">
                <a:latin typeface="Meiryo"/>
                <a:cs typeface="Meiryo"/>
              </a:rPr>
              <a:t>⽂字</a:t>
            </a:r>
            <a:r>
              <a:rPr dirty="0" sz="1350" spc="-155">
                <a:latin typeface="SimSun"/>
                <a:cs typeface="SimSun"/>
              </a:rPr>
              <a:t>の認識精度が低い</a:t>
            </a:r>
            <a:r>
              <a:rPr dirty="0" sz="1350" spc="-170">
                <a:latin typeface="PMingLiU"/>
                <a:cs typeface="PMingLiU"/>
              </a:rPr>
              <a:t>レイアウト</a:t>
            </a:r>
            <a:r>
              <a:rPr dirty="0" sz="1350" spc="-150">
                <a:latin typeface="SimSun"/>
                <a:cs typeface="SimSun"/>
              </a:rPr>
              <a:t>変更に弱い</a:t>
            </a:r>
            <a:endParaRPr sz="1350">
              <a:latin typeface="SimSun"/>
              <a:cs typeface="SimSun"/>
            </a:endParaRPr>
          </a:p>
          <a:p>
            <a:pPr marL="202565">
              <a:lnSpc>
                <a:spcPct val="100000"/>
              </a:lnSpc>
              <a:spcBef>
                <a:spcPts val="180"/>
              </a:spcBef>
            </a:pPr>
            <a:r>
              <a:rPr dirty="0" sz="1350" spc="-170">
                <a:latin typeface="SimSun"/>
                <a:cs typeface="SimSun"/>
              </a:rPr>
              <a:t>特殊単位や業</a:t>
            </a:r>
            <a:r>
              <a:rPr dirty="0" sz="1350" spc="-170">
                <a:latin typeface="Meiryo"/>
                <a:cs typeface="Meiryo"/>
              </a:rPr>
              <a:t>界⽤</a:t>
            </a:r>
            <a:r>
              <a:rPr dirty="0" sz="1350" spc="-150">
                <a:latin typeface="SimSun"/>
                <a:cs typeface="SimSun"/>
              </a:rPr>
              <a:t>語の認識困難</a:t>
            </a:r>
            <a:endParaRPr sz="1350">
              <a:latin typeface="SimSun"/>
              <a:cs typeface="SimSun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6315074" y="2457449"/>
            <a:ext cx="5267325" cy="1581150"/>
            <a:chOff x="6315074" y="2457449"/>
            <a:chExt cx="5267325" cy="1581150"/>
          </a:xfrm>
        </p:grpSpPr>
        <p:sp>
          <p:nvSpPr>
            <p:cNvPr id="11" name="object 11" descr=""/>
            <p:cNvSpPr/>
            <p:nvPr/>
          </p:nvSpPr>
          <p:spPr>
            <a:xfrm>
              <a:off x="6324599" y="2466974"/>
              <a:ext cx="5248275" cy="1562100"/>
            </a:xfrm>
            <a:custGeom>
              <a:avLst/>
              <a:gdLst/>
              <a:ahLst/>
              <a:cxnLst/>
              <a:rect l="l" t="t" r="r" b="b"/>
              <a:pathLst>
                <a:path w="5248275" h="1562100">
                  <a:moveTo>
                    <a:pt x="5185977" y="1562099"/>
                  </a:moveTo>
                  <a:lnTo>
                    <a:pt x="62296" y="1562099"/>
                  </a:lnTo>
                  <a:lnTo>
                    <a:pt x="57960" y="1561672"/>
                  </a:lnTo>
                  <a:lnTo>
                    <a:pt x="22623" y="1545666"/>
                  </a:lnTo>
                  <a:lnTo>
                    <a:pt x="2134" y="1512725"/>
                  </a:lnTo>
                  <a:lnTo>
                    <a:pt x="0" y="1499802"/>
                  </a:lnTo>
                  <a:lnTo>
                    <a:pt x="0" y="1495424"/>
                  </a:lnTo>
                  <a:lnTo>
                    <a:pt x="0" y="62297"/>
                  </a:lnTo>
                  <a:lnTo>
                    <a:pt x="13668" y="25992"/>
                  </a:lnTo>
                  <a:lnTo>
                    <a:pt x="45203" y="3399"/>
                  </a:lnTo>
                  <a:lnTo>
                    <a:pt x="62296" y="0"/>
                  </a:lnTo>
                  <a:lnTo>
                    <a:pt x="5185977" y="0"/>
                  </a:lnTo>
                  <a:lnTo>
                    <a:pt x="5222282" y="13668"/>
                  </a:lnTo>
                  <a:lnTo>
                    <a:pt x="5244873" y="45203"/>
                  </a:lnTo>
                  <a:lnTo>
                    <a:pt x="5248274" y="62297"/>
                  </a:lnTo>
                  <a:lnTo>
                    <a:pt x="5248274" y="1499802"/>
                  </a:lnTo>
                  <a:lnTo>
                    <a:pt x="5234605" y="1536107"/>
                  </a:lnTo>
                  <a:lnTo>
                    <a:pt x="5203069" y="1558699"/>
                  </a:lnTo>
                  <a:lnTo>
                    <a:pt x="5190312" y="1561672"/>
                  </a:lnTo>
                  <a:lnTo>
                    <a:pt x="5185977" y="1562099"/>
                  </a:lnTo>
                  <a:close/>
                </a:path>
              </a:pathLst>
            </a:custGeom>
            <a:solidFill>
              <a:srgbClr val="E6F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324599" y="2466974"/>
              <a:ext cx="5248275" cy="1562100"/>
            </a:xfrm>
            <a:custGeom>
              <a:avLst/>
              <a:gdLst/>
              <a:ahLst/>
              <a:cxnLst/>
              <a:rect l="l" t="t" r="r" b="b"/>
              <a:pathLst>
                <a:path w="5248275" h="1562100">
                  <a:moveTo>
                    <a:pt x="0" y="1495424"/>
                  </a:moveTo>
                  <a:lnTo>
                    <a:pt x="0" y="66674"/>
                  </a:lnTo>
                  <a:lnTo>
                    <a:pt x="0" y="62297"/>
                  </a:lnTo>
                  <a:lnTo>
                    <a:pt x="426" y="57960"/>
                  </a:lnTo>
                  <a:lnTo>
                    <a:pt x="1280" y="53667"/>
                  </a:lnTo>
                  <a:lnTo>
                    <a:pt x="2134" y="49373"/>
                  </a:lnTo>
                  <a:lnTo>
                    <a:pt x="3399" y="45204"/>
                  </a:lnTo>
                  <a:lnTo>
                    <a:pt x="5075" y="41159"/>
                  </a:lnTo>
                  <a:lnTo>
                    <a:pt x="6750" y="37114"/>
                  </a:lnTo>
                  <a:lnTo>
                    <a:pt x="19528" y="19528"/>
                  </a:lnTo>
                  <a:lnTo>
                    <a:pt x="22623" y="16432"/>
                  </a:lnTo>
                  <a:lnTo>
                    <a:pt x="25991" y="13668"/>
                  </a:lnTo>
                  <a:lnTo>
                    <a:pt x="29631" y="11236"/>
                  </a:lnTo>
                  <a:lnTo>
                    <a:pt x="33271" y="8804"/>
                  </a:lnTo>
                  <a:lnTo>
                    <a:pt x="37114" y="6750"/>
                  </a:lnTo>
                  <a:lnTo>
                    <a:pt x="41159" y="5075"/>
                  </a:lnTo>
                  <a:lnTo>
                    <a:pt x="45203" y="3399"/>
                  </a:lnTo>
                  <a:lnTo>
                    <a:pt x="49373" y="2135"/>
                  </a:lnTo>
                  <a:lnTo>
                    <a:pt x="53667" y="1281"/>
                  </a:lnTo>
                  <a:lnTo>
                    <a:pt x="57960" y="427"/>
                  </a:lnTo>
                  <a:lnTo>
                    <a:pt x="62296" y="0"/>
                  </a:lnTo>
                  <a:lnTo>
                    <a:pt x="66674" y="0"/>
                  </a:lnTo>
                  <a:lnTo>
                    <a:pt x="5181599" y="0"/>
                  </a:lnTo>
                  <a:lnTo>
                    <a:pt x="5185977" y="0"/>
                  </a:lnTo>
                  <a:lnTo>
                    <a:pt x="5190312" y="427"/>
                  </a:lnTo>
                  <a:lnTo>
                    <a:pt x="5194606" y="1281"/>
                  </a:lnTo>
                  <a:lnTo>
                    <a:pt x="5198900" y="2135"/>
                  </a:lnTo>
                  <a:lnTo>
                    <a:pt x="5203069" y="3399"/>
                  </a:lnTo>
                  <a:lnTo>
                    <a:pt x="5207114" y="5075"/>
                  </a:lnTo>
                  <a:lnTo>
                    <a:pt x="5211159" y="6750"/>
                  </a:lnTo>
                  <a:lnTo>
                    <a:pt x="5215000" y="8804"/>
                  </a:lnTo>
                  <a:lnTo>
                    <a:pt x="5218641" y="11236"/>
                  </a:lnTo>
                  <a:lnTo>
                    <a:pt x="5222282" y="13668"/>
                  </a:lnTo>
                  <a:lnTo>
                    <a:pt x="5243198" y="41159"/>
                  </a:lnTo>
                  <a:lnTo>
                    <a:pt x="5244873" y="45203"/>
                  </a:lnTo>
                  <a:lnTo>
                    <a:pt x="5246138" y="49373"/>
                  </a:lnTo>
                  <a:lnTo>
                    <a:pt x="5246993" y="53667"/>
                  </a:lnTo>
                  <a:lnTo>
                    <a:pt x="5247847" y="57960"/>
                  </a:lnTo>
                  <a:lnTo>
                    <a:pt x="5248274" y="62297"/>
                  </a:lnTo>
                  <a:lnTo>
                    <a:pt x="5248274" y="66674"/>
                  </a:lnTo>
                  <a:lnTo>
                    <a:pt x="5248274" y="1495424"/>
                  </a:lnTo>
                  <a:lnTo>
                    <a:pt x="5248274" y="1499802"/>
                  </a:lnTo>
                  <a:lnTo>
                    <a:pt x="5247847" y="1504138"/>
                  </a:lnTo>
                  <a:lnTo>
                    <a:pt x="5246993" y="1508432"/>
                  </a:lnTo>
                  <a:lnTo>
                    <a:pt x="5246138" y="1512725"/>
                  </a:lnTo>
                  <a:lnTo>
                    <a:pt x="5225649" y="1545666"/>
                  </a:lnTo>
                  <a:lnTo>
                    <a:pt x="5190312" y="1561672"/>
                  </a:lnTo>
                  <a:lnTo>
                    <a:pt x="5185977" y="1562099"/>
                  </a:lnTo>
                  <a:lnTo>
                    <a:pt x="5181599" y="1562099"/>
                  </a:lnTo>
                  <a:lnTo>
                    <a:pt x="66674" y="1562099"/>
                  </a:lnTo>
                  <a:lnTo>
                    <a:pt x="62296" y="1562099"/>
                  </a:lnTo>
                  <a:lnTo>
                    <a:pt x="57960" y="1561672"/>
                  </a:lnTo>
                  <a:lnTo>
                    <a:pt x="53667" y="1560818"/>
                  </a:lnTo>
                  <a:lnTo>
                    <a:pt x="49373" y="1559964"/>
                  </a:lnTo>
                  <a:lnTo>
                    <a:pt x="29631" y="1550862"/>
                  </a:lnTo>
                  <a:lnTo>
                    <a:pt x="25991" y="1548430"/>
                  </a:lnTo>
                  <a:lnTo>
                    <a:pt x="22623" y="1545666"/>
                  </a:lnTo>
                  <a:lnTo>
                    <a:pt x="19528" y="1542571"/>
                  </a:lnTo>
                  <a:lnTo>
                    <a:pt x="16432" y="1539475"/>
                  </a:lnTo>
                  <a:lnTo>
                    <a:pt x="13668" y="1536107"/>
                  </a:lnTo>
                  <a:lnTo>
                    <a:pt x="11236" y="1532467"/>
                  </a:lnTo>
                  <a:lnTo>
                    <a:pt x="8804" y="1528827"/>
                  </a:lnTo>
                  <a:lnTo>
                    <a:pt x="6750" y="1524984"/>
                  </a:lnTo>
                  <a:lnTo>
                    <a:pt x="5075" y="1520939"/>
                  </a:lnTo>
                  <a:lnTo>
                    <a:pt x="3399" y="1516895"/>
                  </a:lnTo>
                  <a:lnTo>
                    <a:pt x="2134" y="1512725"/>
                  </a:lnTo>
                  <a:lnTo>
                    <a:pt x="1280" y="1508432"/>
                  </a:lnTo>
                  <a:lnTo>
                    <a:pt x="426" y="1504138"/>
                  </a:lnTo>
                  <a:lnTo>
                    <a:pt x="0" y="1499802"/>
                  </a:lnTo>
                  <a:lnTo>
                    <a:pt x="0" y="1495424"/>
                  </a:lnTo>
                  <a:close/>
                </a:path>
              </a:pathLst>
            </a:custGeom>
            <a:ln w="19049">
              <a:solidFill>
                <a:srgbClr val="0081E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505562" y="3047999"/>
              <a:ext cx="47625" cy="733425"/>
            </a:xfrm>
            <a:custGeom>
              <a:avLst/>
              <a:gdLst/>
              <a:ahLst/>
              <a:cxnLst/>
              <a:rect l="l" t="t" r="r" b="b"/>
              <a:pathLst>
                <a:path w="47625" h="733425">
                  <a:moveTo>
                    <a:pt x="47625" y="706462"/>
                  </a:moveTo>
                  <a:lnTo>
                    <a:pt x="26974" y="685800"/>
                  </a:lnTo>
                  <a:lnTo>
                    <a:pt x="20662" y="685800"/>
                  </a:lnTo>
                  <a:lnTo>
                    <a:pt x="0" y="706462"/>
                  </a:lnTo>
                  <a:lnTo>
                    <a:pt x="0" y="712774"/>
                  </a:lnTo>
                  <a:lnTo>
                    <a:pt x="20662" y="733425"/>
                  </a:lnTo>
                  <a:lnTo>
                    <a:pt x="26974" y="733425"/>
                  </a:lnTo>
                  <a:lnTo>
                    <a:pt x="47625" y="712774"/>
                  </a:lnTo>
                  <a:lnTo>
                    <a:pt x="47625" y="709612"/>
                  </a:lnTo>
                  <a:lnTo>
                    <a:pt x="47625" y="706462"/>
                  </a:lnTo>
                  <a:close/>
                </a:path>
                <a:path w="47625" h="733425">
                  <a:moveTo>
                    <a:pt x="47625" y="477862"/>
                  </a:moveTo>
                  <a:lnTo>
                    <a:pt x="26974" y="457200"/>
                  </a:lnTo>
                  <a:lnTo>
                    <a:pt x="20662" y="457200"/>
                  </a:lnTo>
                  <a:lnTo>
                    <a:pt x="0" y="477862"/>
                  </a:lnTo>
                  <a:lnTo>
                    <a:pt x="0" y="484174"/>
                  </a:lnTo>
                  <a:lnTo>
                    <a:pt x="20662" y="504825"/>
                  </a:lnTo>
                  <a:lnTo>
                    <a:pt x="26974" y="504825"/>
                  </a:lnTo>
                  <a:lnTo>
                    <a:pt x="47625" y="484174"/>
                  </a:lnTo>
                  <a:lnTo>
                    <a:pt x="47625" y="481012"/>
                  </a:lnTo>
                  <a:lnTo>
                    <a:pt x="47625" y="477862"/>
                  </a:lnTo>
                  <a:close/>
                </a:path>
                <a:path w="47625" h="733425">
                  <a:moveTo>
                    <a:pt x="47625" y="249262"/>
                  </a:moveTo>
                  <a:lnTo>
                    <a:pt x="26974" y="228600"/>
                  </a:lnTo>
                  <a:lnTo>
                    <a:pt x="20662" y="228600"/>
                  </a:lnTo>
                  <a:lnTo>
                    <a:pt x="0" y="249262"/>
                  </a:lnTo>
                  <a:lnTo>
                    <a:pt x="0" y="255574"/>
                  </a:lnTo>
                  <a:lnTo>
                    <a:pt x="20662" y="276225"/>
                  </a:lnTo>
                  <a:lnTo>
                    <a:pt x="26974" y="276225"/>
                  </a:lnTo>
                  <a:lnTo>
                    <a:pt x="47625" y="255574"/>
                  </a:lnTo>
                  <a:lnTo>
                    <a:pt x="47625" y="252412"/>
                  </a:lnTo>
                  <a:lnTo>
                    <a:pt x="47625" y="249262"/>
                  </a:lnTo>
                  <a:close/>
                </a:path>
                <a:path w="47625" h="733425">
                  <a:moveTo>
                    <a:pt x="47625" y="20662"/>
                  </a:moveTo>
                  <a:lnTo>
                    <a:pt x="26974" y="0"/>
                  </a:lnTo>
                  <a:lnTo>
                    <a:pt x="20662" y="0"/>
                  </a:lnTo>
                  <a:lnTo>
                    <a:pt x="0" y="20662"/>
                  </a:lnTo>
                  <a:lnTo>
                    <a:pt x="0" y="26974"/>
                  </a:lnTo>
                  <a:lnTo>
                    <a:pt x="20662" y="47625"/>
                  </a:lnTo>
                  <a:lnTo>
                    <a:pt x="26974" y="47625"/>
                  </a:lnTo>
                  <a:lnTo>
                    <a:pt x="47625" y="26974"/>
                  </a:lnTo>
                  <a:lnTo>
                    <a:pt x="47625" y="23812"/>
                  </a:lnTo>
                  <a:lnTo>
                    <a:pt x="47625" y="206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6464746" y="2518379"/>
            <a:ext cx="2197100" cy="1339215"/>
          </a:xfrm>
          <a:prstGeom prst="rect">
            <a:avLst/>
          </a:prstGeom>
        </p:spPr>
        <p:txBody>
          <a:bodyPr wrap="square" lIns="0" tIns="1200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dirty="0" sz="1350" spc="-10" b="1">
                <a:solidFill>
                  <a:srgbClr val="0081EC"/>
                </a:solidFill>
                <a:latin typeface="DejaVu Sans"/>
                <a:cs typeface="DejaVu Sans"/>
              </a:rPr>
              <a:t>AI-</a:t>
            </a:r>
            <a:r>
              <a:rPr dirty="0" sz="1350" spc="-25" b="1">
                <a:solidFill>
                  <a:srgbClr val="0081EC"/>
                </a:solidFill>
                <a:latin typeface="DejaVu Sans"/>
                <a:cs typeface="DejaVu Sans"/>
              </a:rPr>
              <a:t>OCR</a:t>
            </a:r>
            <a:endParaRPr sz="1350">
              <a:latin typeface="DejaVu Sans"/>
              <a:cs typeface="DejaVu Sans"/>
            </a:endParaRPr>
          </a:p>
          <a:p>
            <a:pPr marL="202565">
              <a:lnSpc>
                <a:spcPct val="100000"/>
              </a:lnSpc>
              <a:spcBef>
                <a:spcPts val="855"/>
              </a:spcBef>
            </a:pPr>
            <a:r>
              <a:rPr dirty="0" sz="1350" spc="-170">
                <a:latin typeface="Meiryo"/>
                <a:cs typeface="Meiryo"/>
              </a:rPr>
              <a:t>⾮定</a:t>
            </a:r>
            <a:r>
              <a:rPr dirty="0" sz="1350" spc="-155">
                <a:latin typeface="SimSun"/>
                <a:cs typeface="SimSun"/>
              </a:rPr>
              <a:t>型帳票にも対応</a:t>
            </a:r>
            <a:endParaRPr sz="1350">
              <a:latin typeface="SimSun"/>
              <a:cs typeface="SimSun"/>
            </a:endParaRPr>
          </a:p>
          <a:p>
            <a:pPr marL="202565" marR="5080">
              <a:lnSpc>
                <a:spcPct val="111100"/>
              </a:lnSpc>
            </a:pPr>
            <a:r>
              <a:rPr dirty="0" sz="1350" spc="-170">
                <a:latin typeface="Meiryo"/>
                <a:cs typeface="Meiryo"/>
              </a:rPr>
              <a:t>⼿</a:t>
            </a:r>
            <a:r>
              <a:rPr dirty="0" sz="1350" spc="-170">
                <a:latin typeface="SimSun"/>
                <a:cs typeface="SimSun"/>
              </a:rPr>
              <a:t>書き</a:t>
            </a:r>
            <a:r>
              <a:rPr dirty="0" sz="1350" spc="-170">
                <a:latin typeface="Meiryo"/>
                <a:cs typeface="Meiryo"/>
              </a:rPr>
              <a:t>⽂字</a:t>
            </a:r>
            <a:r>
              <a:rPr dirty="0" sz="1350" spc="-170">
                <a:latin typeface="SimSun"/>
                <a:cs typeface="SimSun"/>
              </a:rPr>
              <a:t>も</a:t>
            </a:r>
            <a:r>
              <a:rPr dirty="0" sz="1350" spc="-170">
                <a:latin typeface="Meiryo"/>
                <a:cs typeface="Meiryo"/>
              </a:rPr>
              <a:t>⾼</a:t>
            </a:r>
            <a:r>
              <a:rPr dirty="0" sz="1350" spc="-150">
                <a:latin typeface="SimSun"/>
                <a:cs typeface="SimSun"/>
              </a:rPr>
              <a:t>精度で認識</a:t>
            </a:r>
            <a:r>
              <a:rPr dirty="0" sz="1350" spc="-50">
                <a:latin typeface="SimSun"/>
                <a:cs typeface="SimSun"/>
              </a:rPr>
              <a:t> </a:t>
            </a:r>
            <a:r>
              <a:rPr dirty="0" sz="1350" spc="-170">
                <a:latin typeface="SimSun"/>
                <a:cs typeface="SimSun"/>
              </a:rPr>
              <a:t>様々な</a:t>
            </a:r>
            <a:r>
              <a:rPr dirty="0" sz="1350" spc="-170">
                <a:latin typeface="PMingLiU"/>
                <a:cs typeface="PMingLiU"/>
              </a:rPr>
              <a:t>レイアウト</a:t>
            </a:r>
            <a:r>
              <a:rPr dirty="0" sz="1350" spc="-170">
                <a:latin typeface="SimSun"/>
                <a:cs typeface="SimSun"/>
              </a:rPr>
              <a:t>に柔</a:t>
            </a:r>
            <a:r>
              <a:rPr dirty="0" sz="1350" spc="-170">
                <a:latin typeface="Meiryo"/>
                <a:cs typeface="Meiryo"/>
              </a:rPr>
              <a:t>軟</a:t>
            </a:r>
            <a:r>
              <a:rPr dirty="0" sz="1350" spc="-110">
                <a:latin typeface="SimSun"/>
                <a:cs typeface="SimSun"/>
              </a:rPr>
              <a:t>対応</a:t>
            </a:r>
            <a:r>
              <a:rPr dirty="0" sz="1350" spc="-170">
                <a:latin typeface="SimSun"/>
                <a:cs typeface="SimSun"/>
              </a:rPr>
              <a:t>業</a:t>
            </a:r>
            <a:r>
              <a:rPr dirty="0" sz="1350" spc="-170">
                <a:latin typeface="Meiryo"/>
                <a:cs typeface="Meiryo"/>
              </a:rPr>
              <a:t>界</a:t>
            </a:r>
            <a:r>
              <a:rPr dirty="0" sz="1350" spc="-170">
                <a:latin typeface="SimSun"/>
                <a:cs typeface="SimSun"/>
              </a:rPr>
              <a:t>特有の表記も</a:t>
            </a:r>
            <a:r>
              <a:rPr dirty="0" sz="1350" spc="-170">
                <a:latin typeface="Meiryo"/>
                <a:cs typeface="Meiryo"/>
              </a:rPr>
              <a:t>学</a:t>
            </a:r>
            <a:r>
              <a:rPr dirty="0" sz="1350" spc="-130">
                <a:latin typeface="SimSun"/>
                <a:cs typeface="SimSun"/>
              </a:rPr>
              <a:t>習可能</a:t>
            </a:r>
            <a:endParaRPr sz="1350">
              <a:latin typeface="SimSun"/>
              <a:cs typeface="SimSun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599" y="4267200"/>
            <a:ext cx="142874" cy="190499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599" y="5212555"/>
            <a:ext cx="190499" cy="166687"/>
          </a:xfrm>
          <a:prstGeom prst="rect">
            <a:avLst/>
          </a:prstGeom>
        </p:spPr>
      </p:pic>
      <p:sp>
        <p:nvSpPr>
          <p:cNvPr id="17" name="object 17" descr=""/>
          <p:cNvSpPr txBox="1"/>
          <p:nvPr/>
        </p:nvSpPr>
        <p:spPr>
          <a:xfrm>
            <a:off x="739774" y="4171780"/>
            <a:ext cx="10768330" cy="177165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700" spc="-210">
                <a:latin typeface="SimSun"/>
                <a:cs typeface="SimSun"/>
              </a:rPr>
              <a:t>計量伝票か</a:t>
            </a:r>
            <a:r>
              <a:rPr dirty="0" sz="1700" spc="-290">
                <a:latin typeface="PMingLiU"/>
                <a:cs typeface="PMingLiU"/>
              </a:rPr>
              <a:t>ら </a:t>
            </a:r>
            <a:r>
              <a:rPr dirty="0" sz="1700" spc="-210">
                <a:latin typeface="Meiryo"/>
                <a:cs typeface="Meiryo"/>
              </a:rPr>
              <a:t>⾃</a:t>
            </a:r>
            <a:r>
              <a:rPr dirty="0" sz="1700" spc="-210">
                <a:latin typeface="SimSun"/>
                <a:cs typeface="SimSun"/>
              </a:rPr>
              <a:t>動抽出可能な項</a:t>
            </a:r>
            <a:r>
              <a:rPr dirty="0" sz="1700" spc="-50">
                <a:latin typeface="Meiryo"/>
                <a:cs typeface="Meiryo"/>
              </a:rPr>
              <a:t>⽬</a:t>
            </a:r>
            <a:endParaRPr sz="1700">
              <a:latin typeface="Meiryo"/>
              <a:cs typeface="Meiryo"/>
            </a:endParaRP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200">
                <a:latin typeface="DejaVu Sans"/>
                <a:cs typeface="DejaVu Sans"/>
              </a:rPr>
              <a:t>AI-</a:t>
            </a:r>
            <a:r>
              <a:rPr dirty="0" sz="1200" spc="-10">
                <a:latin typeface="DejaVu Sans"/>
                <a:cs typeface="DejaVu Sans"/>
              </a:rPr>
              <a:t>OCR</a:t>
            </a:r>
            <a:r>
              <a:rPr dirty="0" sz="1350" spc="-165">
                <a:latin typeface="SimSun"/>
                <a:cs typeface="SimSun"/>
              </a:rPr>
              <a:t>に</a:t>
            </a:r>
            <a:r>
              <a:rPr dirty="0" sz="1350" spc="-204">
                <a:latin typeface="PMingLiU"/>
                <a:cs typeface="PMingLiU"/>
              </a:rPr>
              <a:t>より</a:t>
            </a:r>
            <a:r>
              <a:rPr dirty="0" sz="1350" spc="-250">
                <a:latin typeface="SimSun"/>
                <a:cs typeface="SimSun"/>
              </a:rPr>
              <a:t>、「排出事業者名」「収集運搬業者名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SimSun"/>
                <a:cs typeface="SimSun"/>
              </a:rPr>
              <a:t>運</a:t>
            </a:r>
            <a:r>
              <a:rPr dirty="0" sz="1350" spc="-165">
                <a:latin typeface="Meiryo"/>
                <a:cs typeface="Meiryo"/>
              </a:rPr>
              <a:t>転⼿</a:t>
            </a:r>
            <a:r>
              <a:rPr dirty="0" sz="1350" spc="-365">
                <a:latin typeface="SimSun"/>
                <a:cs typeface="SimSun"/>
              </a:rPr>
              <a:t>名」「</a:t>
            </a:r>
            <a:r>
              <a:rPr dirty="0" sz="1350" spc="-165">
                <a:latin typeface="Meiryo"/>
                <a:cs typeface="Meiryo"/>
              </a:rPr>
              <a:t>産</a:t>
            </a:r>
            <a:r>
              <a:rPr dirty="0" sz="1350" spc="-165">
                <a:latin typeface="SimSun"/>
                <a:cs typeface="SimSun"/>
              </a:rPr>
              <a:t>業廃棄物の品</a:t>
            </a:r>
            <a:r>
              <a:rPr dirty="0" sz="1350" spc="-165">
                <a:latin typeface="Meiryo"/>
                <a:cs typeface="Meiryo"/>
              </a:rPr>
              <a:t>⽬</a:t>
            </a:r>
            <a:r>
              <a:rPr dirty="0" sz="1350" spc="-365">
                <a:latin typeface="SimSun"/>
                <a:cs typeface="SimSun"/>
              </a:rPr>
              <a:t>」「重量」「</a:t>
            </a:r>
            <a:r>
              <a:rPr dirty="0" sz="1350" spc="-165">
                <a:latin typeface="Meiryo"/>
                <a:cs typeface="Meiryo"/>
              </a:rPr>
              <a:t>⾞</a:t>
            </a:r>
            <a:r>
              <a:rPr dirty="0" sz="1350" spc="-165">
                <a:latin typeface="SimSun"/>
                <a:cs typeface="SimSun"/>
              </a:rPr>
              <a:t>両</a:t>
            </a:r>
            <a:r>
              <a:rPr dirty="0" sz="1350" spc="-165">
                <a:latin typeface="Meiryo"/>
                <a:cs typeface="Meiryo"/>
              </a:rPr>
              <a:t>番</a:t>
            </a:r>
            <a:r>
              <a:rPr dirty="0" sz="1350" spc="-165">
                <a:latin typeface="SimSun"/>
                <a:cs typeface="SimSun"/>
              </a:rPr>
              <a:t>号（</a:t>
            </a:r>
            <a:r>
              <a:rPr dirty="0" sz="1350" spc="-165">
                <a:latin typeface="Meiryo"/>
                <a:cs typeface="Meiryo"/>
              </a:rPr>
              <a:t>⾞番</a:t>
            </a:r>
            <a:r>
              <a:rPr dirty="0" sz="1350" spc="-765">
                <a:latin typeface="SimSun"/>
                <a:cs typeface="SimSun"/>
              </a:rPr>
              <a:t>）</a:t>
            </a:r>
            <a:r>
              <a:rPr dirty="0" sz="1350" spc="-165">
                <a:latin typeface="SimSun"/>
                <a:cs typeface="SimSun"/>
              </a:rPr>
              <a:t>」などの項</a:t>
            </a:r>
            <a:r>
              <a:rPr dirty="0" sz="1350" spc="-165">
                <a:latin typeface="Meiryo"/>
                <a:cs typeface="Meiryo"/>
              </a:rPr>
              <a:t>⽬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⾃動</a:t>
            </a:r>
            <a:r>
              <a:rPr dirty="0" sz="1350" spc="-165">
                <a:latin typeface="SimSun"/>
                <a:cs typeface="SimSun"/>
              </a:rPr>
              <a:t>で</a:t>
            </a:r>
            <a:r>
              <a:rPr dirty="0" sz="1350" spc="-165">
                <a:latin typeface="Meiryo"/>
                <a:cs typeface="Meiryo"/>
              </a:rPr>
              <a:t>抽</a:t>
            </a:r>
            <a:r>
              <a:rPr dirty="0" sz="1350" spc="-165">
                <a:latin typeface="SimSun"/>
                <a:cs typeface="SimSun"/>
              </a:rPr>
              <a:t>出し、構造化さ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た</a:t>
            </a:r>
            <a:r>
              <a:rPr dirty="0" sz="1350" spc="-165">
                <a:latin typeface="PMingLiU"/>
                <a:cs typeface="PMingLiU"/>
              </a:rPr>
              <a:t>デ</a:t>
            </a:r>
            <a:r>
              <a:rPr dirty="0" sz="1350" spc="-175">
                <a:latin typeface="PMingLiU"/>
                <a:cs typeface="PMingLiU"/>
              </a:rPr>
              <a:t>ジタルデータ</a:t>
            </a:r>
            <a:r>
              <a:rPr dirty="0" sz="1350" spc="-180">
                <a:latin typeface="SimSun"/>
                <a:cs typeface="SimSun"/>
              </a:rPr>
              <a:t>として取</a:t>
            </a:r>
            <a:r>
              <a:rPr dirty="0" sz="1350" spc="-165">
                <a:latin typeface="PMingLiU"/>
                <a:cs typeface="PMingLiU"/>
              </a:rPr>
              <a:t>り</a:t>
            </a:r>
            <a:r>
              <a:rPr dirty="0" sz="1350" spc="-190">
                <a:latin typeface="SimSun"/>
                <a:cs typeface="SimSun"/>
              </a:rPr>
              <a:t>込みます。</a:t>
            </a:r>
            <a:endParaRPr sz="1350">
              <a:latin typeface="SimSun"/>
              <a:cs typeface="SimSun"/>
            </a:endParaRPr>
          </a:p>
          <a:p>
            <a:pPr marL="59690">
              <a:lnSpc>
                <a:spcPct val="100000"/>
              </a:lnSpc>
              <a:spcBef>
                <a:spcPts val="1480"/>
              </a:spcBef>
            </a:pPr>
            <a:r>
              <a:rPr dirty="0" sz="1700" spc="-210">
                <a:latin typeface="SimSun"/>
                <a:cs typeface="SimSun"/>
              </a:rPr>
              <a:t>導</a:t>
            </a:r>
            <a:r>
              <a:rPr dirty="0" sz="1700" spc="-210">
                <a:latin typeface="Meiryo"/>
                <a:cs typeface="Meiryo"/>
              </a:rPr>
              <a:t>⼊</a:t>
            </a:r>
            <a:r>
              <a:rPr dirty="0" sz="1700" spc="-160">
                <a:latin typeface="SimSun"/>
                <a:cs typeface="SimSun"/>
              </a:rPr>
              <a:t>効果例</a:t>
            </a:r>
            <a:endParaRPr sz="1700">
              <a:latin typeface="SimSun"/>
              <a:cs typeface="SimSun"/>
            </a:endParaRPr>
          </a:p>
          <a:p>
            <a:pPr marL="59690" marR="28575">
              <a:lnSpc>
                <a:spcPct val="111100"/>
              </a:lnSpc>
              <a:spcBef>
                <a:spcPts val="229"/>
              </a:spcBef>
            </a:pPr>
            <a:r>
              <a:rPr dirty="0" sz="1350" spc="-165">
                <a:latin typeface="SimSun"/>
                <a:cs typeface="SimSun"/>
              </a:rPr>
              <a:t>建設業では積算業</a:t>
            </a:r>
            <a:r>
              <a:rPr dirty="0" sz="1350" spc="-165">
                <a:latin typeface="Meiryo"/>
                <a:cs typeface="Meiryo"/>
              </a:rPr>
              <a:t>務</a:t>
            </a:r>
            <a:r>
              <a:rPr dirty="0" sz="1350" spc="-165">
                <a:latin typeface="SimSun"/>
                <a:cs typeface="SimSun"/>
              </a:rPr>
              <a:t>におけ</a:t>
            </a:r>
            <a:r>
              <a:rPr dirty="0" sz="1350" spc="-165">
                <a:latin typeface="PMingLiU"/>
                <a:cs typeface="PMingLiU"/>
              </a:rPr>
              <a:t>る</a:t>
            </a:r>
            <a:r>
              <a:rPr dirty="0" sz="1350" spc="-165">
                <a:latin typeface="Meiryo"/>
                <a:cs typeface="Meiryo"/>
              </a:rPr>
              <a:t>⾒</a:t>
            </a:r>
            <a:r>
              <a:rPr dirty="0" sz="1350" spc="-165">
                <a:latin typeface="SimSun"/>
                <a:cs typeface="SimSun"/>
              </a:rPr>
              <a:t>積書や請求書の</a:t>
            </a:r>
            <a:r>
              <a:rPr dirty="0" sz="1350" spc="-165">
                <a:latin typeface="PMingLiU"/>
                <a:cs typeface="PMingLiU"/>
              </a:rPr>
              <a:t>データ</a:t>
            </a:r>
            <a:r>
              <a:rPr dirty="0" sz="1350" spc="-165">
                <a:latin typeface="Meiryo"/>
                <a:cs typeface="Meiryo"/>
              </a:rPr>
              <a:t>⼊⼒効</a:t>
            </a:r>
            <a:r>
              <a:rPr dirty="0" sz="1350" spc="-165">
                <a:latin typeface="SimSun"/>
                <a:cs typeface="SimSun"/>
              </a:rPr>
              <a:t>率化に活</a:t>
            </a:r>
            <a:r>
              <a:rPr dirty="0" sz="1350" spc="-165">
                <a:latin typeface="Meiryo"/>
                <a:cs typeface="Meiryo"/>
              </a:rPr>
              <a:t>⽤</a:t>
            </a:r>
            <a:r>
              <a:rPr dirty="0" sz="1350" spc="-165">
                <a:latin typeface="SimSun"/>
                <a:cs typeface="SimSun"/>
              </a:rPr>
              <a:t>さ</a:t>
            </a:r>
            <a:r>
              <a:rPr dirty="0" sz="1350" spc="-15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、古紙回収業者では計量した重量</a:t>
            </a:r>
            <a:r>
              <a:rPr dirty="0" sz="1350" spc="-165">
                <a:latin typeface="PMingLiU"/>
                <a:cs typeface="PMingLiU"/>
              </a:rPr>
              <a:t>をパソコン</a:t>
            </a:r>
            <a:r>
              <a:rPr dirty="0" sz="1350" spc="-165">
                <a:latin typeface="SimSun"/>
                <a:cs typeface="SimSun"/>
              </a:rPr>
              <a:t>で</a:t>
            </a:r>
            <a:r>
              <a:rPr dirty="0" sz="1350" spc="-165">
                <a:latin typeface="Meiryo"/>
                <a:cs typeface="Meiryo"/>
              </a:rPr>
              <a:t>⼊⼒</a:t>
            </a:r>
            <a:r>
              <a:rPr dirty="0" sz="1350" spc="-165">
                <a:latin typeface="SimSun"/>
                <a:cs typeface="SimSun"/>
              </a:rPr>
              <a:t>す</a:t>
            </a:r>
            <a:r>
              <a:rPr dirty="0" sz="1350" spc="-165">
                <a:latin typeface="PMingLiU"/>
                <a:cs typeface="PMingLiU"/>
              </a:rPr>
              <a:t>る</a:t>
            </a:r>
            <a:r>
              <a:rPr dirty="0" sz="1350" spc="-165">
                <a:latin typeface="SimSun"/>
                <a:cs typeface="SimSun"/>
              </a:rPr>
              <a:t>と電</a:t>
            </a:r>
            <a:r>
              <a:rPr dirty="0" sz="1350" spc="-165">
                <a:latin typeface="Meiryo"/>
                <a:cs typeface="Meiryo"/>
              </a:rPr>
              <a:t>⼦</a:t>
            </a:r>
            <a:r>
              <a:rPr dirty="0" sz="1350" spc="-165">
                <a:latin typeface="SimSun"/>
                <a:cs typeface="SimSun"/>
              </a:rPr>
              <a:t>帳票が出</a:t>
            </a:r>
            <a:r>
              <a:rPr dirty="0" sz="1350" spc="-165">
                <a:latin typeface="Meiryo"/>
                <a:cs typeface="Meiryo"/>
              </a:rPr>
              <a:t>⼒</a:t>
            </a:r>
            <a:r>
              <a:rPr dirty="0" sz="1350" spc="-165">
                <a:latin typeface="SimSun"/>
                <a:cs typeface="SimSun"/>
              </a:rPr>
              <a:t>さ</a:t>
            </a:r>
            <a:r>
              <a:rPr dirty="0" sz="1350" spc="-155">
                <a:latin typeface="PMingLiU"/>
                <a:cs typeface="PMingLiU"/>
              </a:rPr>
              <a:t>れ</a:t>
            </a:r>
            <a:r>
              <a:rPr dirty="0" sz="1350" spc="-165">
                <a:latin typeface="SimSun"/>
                <a:cs typeface="SimSun"/>
              </a:rPr>
              <a:t>、</a:t>
            </a:r>
            <a:r>
              <a:rPr dirty="0" sz="1350" spc="-165">
                <a:latin typeface="PMingLiU"/>
                <a:cs typeface="PMingLiU"/>
              </a:rPr>
              <a:t>クラウド</a:t>
            </a:r>
            <a:r>
              <a:rPr dirty="0" sz="1350" spc="-165">
                <a:latin typeface="SimSun"/>
                <a:cs typeface="SimSun"/>
              </a:rPr>
              <a:t>上で</a:t>
            </a:r>
            <a:r>
              <a:rPr dirty="0" sz="1350" spc="-165">
                <a:latin typeface="Meiryo"/>
                <a:cs typeface="Meiryo"/>
              </a:rPr>
              <a:t>承</a:t>
            </a:r>
            <a:r>
              <a:rPr dirty="0" sz="1350" spc="-165">
                <a:latin typeface="SimSun"/>
                <a:cs typeface="SimSun"/>
              </a:rPr>
              <a:t>認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65">
                <a:latin typeface="Meiryo"/>
                <a:cs typeface="Meiryo"/>
              </a:rPr>
              <a:t>共</a:t>
            </a:r>
            <a:r>
              <a:rPr dirty="0" sz="1350" spc="-165">
                <a:latin typeface="SimSun"/>
                <a:cs typeface="SimSun"/>
              </a:rPr>
              <a:t>有が可能にな</a:t>
            </a:r>
            <a:r>
              <a:rPr dirty="0" sz="1350" spc="-215">
                <a:latin typeface="PMingLiU"/>
                <a:cs typeface="PMingLiU"/>
              </a:rPr>
              <a:t>り</a:t>
            </a:r>
            <a:r>
              <a:rPr dirty="0" sz="1350" spc="-165">
                <a:latin typeface="SimSun"/>
                <a:cs typeface="SimSun"/>
              </a:rPr>
              <a:t>、伝票発送業</a:t>
            </a:r>
            <a:r>
              <a:rPr dirty="0" sz="1350" spc="-165">
                <a:latin typeface="Meiryo"/>
                <a:cs typeface="Meiryo"/>
              </a:rPr>
              <a:t>務</a:t>
            </a:r>
            <a:r>
              <a:rPr dirty="0" sz="1350" spc="-165">
                <a:latin typeface="SimSun"/>
                <a:cs typeface="SimSun"/>
              </a:rPr>
              <a:t>が不</a:t>
            </a:r>
            <a:r>
              <a:rPr dirty="0" sz="1350" spc="-165">
                <a:latin typeface="Meiryo"/>
                <a:cs typeface="Meiryo"/>
              </a:rPr>
              <a:t>要</a:t>
            </a:r>
            <a:r>
              <a:rPr dirty="0" sz="1350" spc="-165">
                <a:latin typeface="SimSun"/>
                <a:cs typeface="SimSun"/>
              </a:rPr>
              <a:t>に。</a:t>
            </a:r>
            <a:endParaRPr sz="1350">
              <a:latin typeface="SimSun"/>
              <a:cs typeface="SimSun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5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20" name="object 2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18" name="object 18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9599" y="1257299"/>
            <a:ext cx="666750" cy="38100"/>
          </a:xfrm>
          <a:custGeom>
            <a:avLst/>
            <a:gdLst/>
            <a:ahLst/>
            <a:cxnLst/>
            <a:rect l="l" t="t" r="r" b="b"/>
            <a:pathLst>
              <a:path w="666750" h="38100">
                <a:moveTo>
                  <a:pt x="666749" y="38099"/>
                </a:moveTo>
                <a:lnTo>
                  <a:pt x="0" y="38099"/>
                </a:lnTo>
                <a:lnTo>
                  <a:pt x="0" y="0"/>
                </a:lnTo>
                <a:lnTo>
                  <a:pt x="666749" y="0"/>
                </a:lnTo>
                <a:lnTo>
                  <a:pt x="666749" y="38099"/>
                </a:lnTo>
                <a:close/>
              </a:path>
            </a:pathLst>
          </a:custGeom>
          <a:solidFill>
            <a:srgbClr val="0081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6899" y="688530"/>
            <a:ext cx="4883150" cy="4184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465"/>
              <a:t>ゆら ぎ補正</a:t>
            </a:r>
            <a:r>
              <a:rPr dirty="0" spc="-310"/>
              <a:t>（社内辞書連携）</a:t>
            </a:r>
            <a:r>
              <a:rPr dirty="0" spc="-325"/>
              <a:t>の重要性</a:t>
            </a: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1676400"/>
            <a:ext cx="190499" cy="190499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800099" y="2533649"/>
            <a:ext cx="10782300" cy="695325"/>
            <a:chOff x="800099" y="2533649"/>
            <a:chExt cx="10782300" cy="695325"/>
          </a:xfrm>
        </p:grpSpPr>
        <p:sp>
          <p:nvSpPr>
            <p:cNvPr id="6" name="object 6" descr=""/>
            <p:cNvSpPr/>
            <p:nvPr/>
          </p:nvSpPr>
          <p:spPr>
            <a:xfrm>
              <a:off x="819149" y="2533649"/>
              <a:ext cx="10763250" cy="695325"/>
            </a:xfrm>
            <a:custGeom>
              <a:avLst/>
              <a:gdLst/>
              <a:ahLst/>
              <a:cxnLst/>
              <a:rect l="l" t="t" r="r" b="b"/>
              <a:pathLst>
                <a:path w="10763250" h="695325">
                  <a:moveTo>
                    <a:pt x="10730201" y="695324"/>
                  </a:moveTo>
                  <a:lnTo>
                    <a:pt x="0" y="695324"/>
                  </a:lnTo>
                  <a:lnTo>
                    <a:pt x="0" y="0"/>
                  </a:lnTo>
                  <a:lnTo>
                    <a:pt x="10730201" y="0"/>
                  </a:lnTo>
                  <a:lnTo>
                    <a:pt x="10735060" y="966"/>
                  </a:lnTo>
                  <a:lnTo>
                    <a:pt x="10762280" y="28187"/>
                  </a:lnTo>
                  <a:lnTo>
                    <a:pt x="10763248" y="33047"/>
                  </a:lnTo>
                  <a:lnTo>
                    <a:pt x="10763248" y="662277"/>
                  </a:lnTo>
                  <a:lnTo>
                    <a:pt x="10735060" y="694358"/>
                  </a:lnTo>
                  <a:lnTo>
                    <a:pt x="10730201" y="695324"/>
                  </a:lnTo>
                  <a:close/>
                </a:path>
              </a:pathLst>
            </a:custGeom>
            <a:solidFill>
              <a:srgbClr val="E6F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00099" y="2533649"/>
              <a:ext cx="38100" cy="695325"/>
            </a:xfrm>
            <a:custGeom>
              <a:avLst/>
              <a:gdLst/>
              <a:ahLst/>
              <a:cxnLst/>
              <a:rect l="l" t="t" r="r" b="b"/>
              <a:pathLst>
                <a:path w="38100" h="695325">
                  <a:moveTo>
                    <a:pt x="38099" y="695324"/>
                  </a:moveTo>
                  <a:lnTo>
                    <a:pt x="0" y="695324"/>
                  </a:lnTo>
                  <a:lnTo>
                    <a:pt x="0" y="0"/>
                  </a:lnTo>
                  <a:lnTo>
                    <a:pt x="38099" y="0"/>
                  </a:lnTo>
                  <a:lnTo>
                    <a:pt x="38099" y="695324"/>
                  </a:lnTo>
                  <a:close/>
                </a:path>
              </a:pathLst>
            </a:custGeom>
            <a:solidFill>
              <a:srgbClr val="0081EC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3590925"/>
            <a:ext cx="190499" cy="190499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599" y="4524375"/>
            <a:ext cx="190499" cy="190499"/>
          </a:xfrm>
          <a:prstGeom prst="rect">
            <a:avLst/>
          </a:prstGeom>
        </p:spPr>
      </p:pic>
      <p:sp>
        <p:nvSpPr>
          <p:cNvPr id="10" name="object 10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pc="-210"/>
              <a:t>誤読や表記揺れの</a:t>
            </a:r>
            <a:r>
              <a:rPr dirty="0" spc="-210">
                <a:latin typeface="Meiryo"/>
                <a:cs typeface="Meiryo"/>
              </a:rPr>
              <a:t>⾃</a:t>
            </a:r>
            <a:r>
              <a:rPr dirty="0" spc="-160"/>
              <a:t>動補正</a:t>
            </a:r>
          </a:p>
          <a:p>
            <a:pPr marL="12700" marR="66040">
              <a:lnSpc>
                <a:spcPct val="111100"/>
              </a:lnSpc>
              <a:spcBef>
                <a:spcPts val="229"/>
              </a:spcBef>
            </a:pPr>
            <a:r>
              <a:rPr dirty="0" sz="1350" spc="-165"/>
              <a:t>社内辞書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/>
              <a:t>活</a:t>
            </a:r>
            <a:r>
              <a:rPr dirty="0" sz="1350" spc="-165">
                <a:latin typeface="Meiryo"/>
                <a:cs typeface="Meiryo"/>
              </a:rPr>
              <a:t>⽤</a:t>
            </a:r>
            <a:r>
              <a:rPr dirty="0" sz="1350" spc="-200"/>
              <a:t>して、</a:t>
            </a:r>
            <a:r>
              <a:rPr dirty="0" sz="1200">
                <a:latin typeface="DejaVu Sans"/>
                <a:cs typeface="DejaVu Sans"/>
              </a:rPr>
              <a:t>AI-</a:t>
            </a:r>
            <a:r>
              <a:rPr dirty="0" sz="1200" spc="-10">
                <a:latin typeface="DejaVu Sans"/>
                <a:cs typeface="DejaVu Sans"/>
              </a:rPr>
              <a:t>OCR</a:t>
            </a:r>
            <a:r>
              <a:rPr dirty="0" sz="1350" spc="-165"/>
              <a:t>で読み取った</a:t>
            </a:r>
            <a:r>
              <a:rPr dirty="0" sz="1350" spc="-165">
                <a:latin typeface="Meiryo"/>
                <a:cs typeface="Meiryo"/>
              </a:rPr>
              <a:t>⽂</a:t>
            </a:r>
            <a:r>
              <a:rPr dirty="0" sz="1350" spc="-165"/>
              <a:t>字の誤認識や表記揺</a:t>
            </a:r>
            <a:r>
              <a:rPr dirty="0" sz="1350" spc="-165">
                <a:latin typeface="PMingLiU"/>
                <a:cs typeface="PMingLiU"/>
              </a:rPr>
              <a:t>れを</a:t>
            </a:r>
            <a:r>
              <a:rPr dirty="0" sz="1350" spc="-165">
                <a:latin typeface="Meiryo"/>
                <a:cs typeface="Meiryo"/>
              </a:rPr>
              <a:t>⾃</a:t>
            </a:r>
            <a:r>
              <a:rPr dirty="0" sz="1350" spc="-180"/>
              <a:t>動的に修正します。例えば「株式会社社」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75"/>
              <a:t>「株式会社」に、特殊単位や専</a:t>
            </a:r>
            <a:r>
              <a:rPr dirty="0" sz="1350" spc="-165">
                <a:latin typeface="Meiryo"/>
                <a:cs typeface="Meiryo"/>
              </a:rPr>
              <a:t>⾨⽤</a:t>
            </a:r>
            <a:r>
              <a:rPr dirty="0" sz="1350" spc="-165"/>
              <a:t>語も</a:t>
            </a:r>
            <a:r>
              <a:rPr dirty="0" sz="1350" spc="-180"/>
              <a:t>正しい表記に補正します。</a:t>
            </a:r>
            <a:endParaRPr sz="1350">
              <a:latin typeface="Meiryo"/>
              <a:cs typeface="Meiryo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1200"/>
          </a:p>
          <a:p>
            <a:pPr marL="193040">
              <a:lnSpc>
                <a:spcPct val="100000"/>
              </a:lnSpc>
              <a:tabLst>
                <a:tab pos="1386840" algn="l"/>
                <a:tab pos="1611630" algn="l"/>
              </a:tabLst>
            </a:pPr>
            <a:r>
              <a:rPr dirty="0" sz="1100" spc="-140">
                <a:latin typeface="Meiryo"/>
                <a:cs typeface="Meiryo"/>
              </a:rPr>
              <a:t>⽣</a:t>
            </a:r>
            <a:r>
              <a:rPr dirty="0" sz="1100" spc="-140">
                <a:latin typeface="PMingLiU"/>
                <a:cs typeface="PMingLiU"/>
              </a:rPr>
              <a:t>コ</a:t>
            </a:r>
            <a:r>
              <a:rPr dirty="0" sz="1100">
                <a:latin typeface="PMingLiU"/>
                <a:cs typeface="PMingLiU"/>
              </a:rPr>
              <a:t>ン</a:t>
            </a:r>
            <a:r>
              <a:rPr dirty="0" sz="1100" spc="240">
                <a:latin typeface="PMingLiU"/>
                <a:cs typeface="PMingLiU"/>
              </a:rPr>
              <a:t> </a:t>
            </a:r>
            <a:r>
              <a:rPr dirty="0" sz="950">
                <a:latin typeface="DejaVu Sans Mono"/>
                <a:cs typeface="DejaVu Sans Mono"/>
              </a:rPr>
              <a:t>25-8-</a:t>
            </a:r>
            <a:r>
              <a:rPr dirty="0" sz="950" spc="-25">
                <a:latin typeface="DejaVu Sans Mono"/>
                <a:cs typeface="DejaVu Sans Mono"/>
              </a:rPr>
              <a:t>2.0</a:t>
            </a:r>
            <a:r>
              <a:rPr dirty="0" sz="950">
                <a:latin typeface="DejaVu Sans Mono"/>
                <a:cs typeface="DejaVu Sans Mono"/>
              </a:rPr>
              <a:t>	</a:t>
            </a:r>
            <a:r>
              <a:rPr dirty="0" sz="950" spc="-50" b="1">
                <a:solidFill>
                  <a:srgbClr val="0081EC"/>
                </a:solidFill>
                <a:latin typeface="DejaVu Sans Mono"/>
                <a:cs typeface="DejaVu Sans Mono"/>
              </a:rPr>
              <a:t>→</a:t>
            </a:r>
            <a:r>
              <a:rPr dirty="0" sz="950" b="1">
                <a:solidFill>
                  <a:srgbClr val="0081EC"/>
                </a:solidFill>
                <a:latin typeface="DejaVu Sans Mono"/>
                <a:cs typeface="DejaVu Sans Mono"/>
              </a:rPr>
              <a:t>	</a:t>
            </a:r>
            <a:r>
              <a:rPr dirty="0" sz="1100" spc="-140">
                <a:solidFill>
                  <a:srgbClr val="0081EC"/>
                </a:solidFill>
                <a:latin typeface="Meiryo"/>
                <a:cs typeface="Meiryo"/>
              </a:rPr>
              <a:t>⽣</a:t>
            </a:r>
            <a:r>
              <a:rPr dirty="0" sz="1100" spc="-140">
                <a:solidFill>
                  <a:srgbClr val="0081EC"/>
                </a:solidFill>
              </a:rPr>
              <a:t>コ</a:t>
            </a:r>
            <a:r>
              <a:rPr dirty="0" sz="1100">
                <a:solidFill>
                  <a:srgbClr val="0081EC"/>
                </a:solidFill>
              </a:rPr>
              <a:t>ン</a:t>
            </a:r>
            <a:r>
              <a:rPr dirty="0" sz="1100" spc="55">
                <a:solidFill>
                  <a:srgbClr val="0081EC"/>
                </a:solidFill>
              </a:rPr>
              <a:t> </a:t>
            </a:r>
            <a:r>
              <a:rPr dirty="0" sz="950">
                <a:solidFill>
                  <a:srgbClr val="0081EC"/>
                </a:solidFill>
                <a:latin typeface="DejaVu Sans Mono"/>
                <a:cs typeface="DejaVu Sans Mono"/>
              </a:rPr>
              <a:t>25-8-20</a:t>
            </a:r>
            <a:r>
              <a:rPr dirty="0" sz="950" spc="40">
                <a:solidFill>
                  <a:srgbClr val="0081EC"/>
                </a:solidFill>
                <a:latin typeface="DejaVu Sans Mono"/>
                <a:cs typeface="DejaVu Sans Mono"/>
              </a:rPr>
              <a:t> </a:t>
            </a:r>
            <a:r>
              <a:rPr dirty="0" sz="1150" spc="-30">
                <a:solidFill>
                  <a:srgbClr val="6A7280"/>
                </a:solidFill>
              </a:rPr>
              <a:t>（</a:t>
            </a:r>
            <a:r>
              <a:rPr dirty="0" sz="1050" spc="-30">
                <a:solidFill>
                  <a:srgbClr val="6A7280"/>
                </a:solidFill>
                <a:latin typeface="DejaVu Sans Mono"/>
                <a:cs typeface="DejaVu Sans Mono"/>
              </a:rPr>
              <a:t>"2.0"</a:t>
            </a:r>
            <a:r>
              <a:rPr dirty="0" sz="1150" spc="-110">
                <a:solidFill>
                  <a:srgbClr val="6A7280"/>
                </a:solidFill>
              </a:rPr>
              <a:t>を</a:t>
            </a:r>
            <a:r>
              <a:rPr dirty="0" sz="1050" spc="-10">
                <a:solidFill>
                  <a:srgbClr val="6A7280"/>
                </a:solidFill>
                <a:latin typeface="DejaVu Sans Mono"/>
                <a:cs typeface="DejaVu Sans Mono"/>
              </a:rPr>
              <a:t>"20"</a:t>
            </a:r>
            <a:r>
              <a:rPr dirty="0" sz="1150" spc="-110">
                <a:solidFill>
                  <a:srgbClr val="6A7280"/>
                </a:solidFill>
              </a:rPr>
              <a:t>に補正</a:t>
            </a:r>
            <a:r>
              <a:rPr dirty="0" sz="1150" spc="-50">
                <a:solidFill>
                  <a:srgbClr val="6A7280"/>
                </a:solidFill>
              </a:rPr>
              <a:t>）</a:t>
            </a:r>
            <a:endParaRPr sz="1150">
              <a:latin typeface="DejaVu Sans Mono"/>
              <a:cs typeface="DejaVu Sans Mono"/>
            </a:endParaRPr>
          </a:p>
          <a:p>
            <a:pPr marL="193040">
              <a:lnSpc>
                <a:spcPct val="100000"/>
              </a:lnSpc>
              <a:spcBef>
                <a:spcPts val="795"/>
              </a:spcBef>
              <a:tabLst>
                <a:tab pos="467995" algn="l"/>
                <a:tab pos="693420" algn="l"/>
              </a:tabLst>
            </a:pPr>
            <a:r>
              <a:rPr dirty="0" sz="1100" spc="-50">
                <a:latin typeface="BIZ UDPGothic"/>
                <a:cs typeface="BIZ UDPGothic"/>
              </a:rPr>
              <a:t>㌧</a:t>
            </a:r>
            <a:r>
              <a:rPr dirty="0" sz="1100">
                <a:latin typeface="BIZ UDPGothic"/>
                <a:cs typeface="BIZ UDPGothic"/>
              </a:rPr>
              <a:t>	</a:t>
            </a:r>
            <a:r>
              <a:rPr dirty="0" sz="950" spc="-50" b="1">
                <a:solidFill>
                  <a:srgbClr val="0081EC"/>
                </a:solidFill>
                <a:latin typeface="DejaVu Sans Mono"/>
                <a:cs typeface="DejaVu Sans Mono"/>
              </a:rPr>
              <a:t>→</a:t>
            </a:r>
            <a:r>
              <a:rPr dirty="0" sz="950" b="1">
                <a:solidFill>
                  <a:srgbClr val="0081EC"/>
                </a:solidFill>
                <a:latin typeface="DejaVu Sans Mono"/>
                <a:cs typeface="DejaVu Sans Mono"/>
              </a:rPr>
              <a:t>	</a:t>
            </a:r>
            <a:r>
              <a:rPr dirty="0" sz="1100" spc="-140">
                <a:solidFill>
                  <a:srgbClr val="0081EC"/>
                </a:solidFill>
              </a:rPr>
              <a:t>ト</a:t>
            </a:r>
            <a:r>
              <a:rPr dirty="0" sz="1100">
                <a:solidFill>
                  <a:srgbClr val="0081EC"/>
                </a:solidFill>
              </a:rPr>
              <a:t>ン</a:t>
            </a:r>
            <a:r>
              <a:rPr dirty="0" sz="1100" spc="-25">
                <a:solidFill>
                  <a:srgbClr val="0081EC"/>
                </a:solidFill>
              </a:rPr>
              <a:t> </a:t>
            </a:r>
            <a:r>
              <a:rPr dirty="0" sz="1150" spc="-110">
                <a:solidFill>
                  <a:srgbClr val="6A7280"/>
                </a:solidFill>
              </a:rPr>
              <a:t>（特殊単位表記を統</a:t>
            </a:r>
            <a:r>
              <a:rPr dirty="0" sz="1150" spc="-110">
                <a:solidFill>
                  <a:srgbClr val="6A7280"/>
                </a:solidFill>
                <a:latin typeface="Meiryo"/>
                <a:cs typeface="Meiryo"/>
              </a:rPr>
              <a:t>⼀</a:t>
            </a:r>
            <a:r>
              <a:rPr dirty="0" sz="1150" spc="-50">
                <a:solidFill>
                  <a:srgbClr val="6A7280"/>
                </a:solidFill>
              </a:rPr>
              <a:t>）</a:t>
            </a:r>
            <a:endParaRPr sz="1150">
              <a:latin typeface="Meiryo"/>
              <a:cs typeface="Meiryo"/>
            </a:endParaRPr>
          </a:p>
          <a:p>
            <a:pPr>
              <a:lnSpc>
                <a:spcPct val="100000"/>
              </a:lnSpc>
            </a:pPr>
            <a:endParaRPr sz="1050"/>
          </a:p>
          <a:p>
            <a:pPr>
              <a:lnSpc>
                <a:spcPct val="100000"/>
              </a:lnSpc>
              <a:spcBef>
                <a:spcPts val="1040"/>
              </a:spcBef>
            </a:pPr>
            <a:endParaRPr sz="1050"/>
          </a:p>
          <a:p>
            <a:pPr marL="12700">
              <a:lnSpc>
                <a:spcPct val="100000"/>
              </a:lnSpc>
            </a:pPr>
            <a:r>
              <a:rPr dirty="0" spc="-210"/>
              <a:t>建設業</a:t>
            </a:r>
            <a:r>
              <a:rPr dirty="0" spc="-210">
                <a:latin typeface="Meiryo"/>
                <a:cs typeface="Meiryo"/>
              </a:rPr>
              <a:t>界</a:t>
            </a:r>
            <a:r>
              <a:rPr dirty="0" spc="-210"/>
              <a:t>特有の専</a:t>
            </a:r>
            <a:r>
              <a:rPr dirty="0" spc="-210">
                <a:latin typeface="Meiryo"/>
                <a:cs typeface="Meiryo"/>
              </a:rPr>
              <a:t>⾨⽤</a:t>
            </a:r>
            <a:r>
              <a:rPr dirty="0" spc="-180"/>
              <a:t>語への対応</a:t>
            </a:r>
          </a:p>
          <a:p>
            <a:pPr marL="12700" marR="5080">
              <a:lnSpc>
                <a:spcPct val="111100"/>
              </a:lnSpc>
              <a:spcBef>
                <a:spcPts val="229"/>
              </a:spcBef>
            </a:pPr>
            <a:r>
              <a:rPr dirty="0" sz="1350" spc="-165"/>
              <a:t>「尺貫法」や「</a:t>
            </a:r>
            <a:r>
              <a:rPr dirty="0" sz="1200" spc="-15">
                <a:latin typeface="DejaVu Sans"/>
                <a:cs typeface="DejaVu Sans"/>
              </a:rPr>
              <a:t>mm</a:t>
            </a:r>
            <a:r>
              <a:rPr dirty="0" sz="1350" spc="-165"/>
              <a:t>」といった独</a:t>
            </a:r>
            <a:r>
              <a:rPr dirty="0" sz="1350" spc="-165">
                <a:latin typeface="Meiryo"/>
                <a:cs typeface="Meiryo"/>
              </a:rPr>
              <a:t>⾃</a:t>
            </a:r>
            <a:r>
              <a:rPr dirty="0" sz="1350" spc="-165"/>
              <a:t>単位、地域や年代に</a:t>
            </a:r>
            <a:r>
              <a:rPr dirty="0" sz="1350" spc="-185">
                <a:latin typeface="PMingLiU"/>
                <a:cs typeface="PMingLiU"/>
              </a:rPr>
              <a:t>よる</a:t>
            </a:r>
            <a:r>
              <a:rPr dirty="0" sz="1350" spc="-165"/>
              <a:t>「</a:t>
            </a:r>
            <a:r>
              <a:rPr dirty="0" sz="1350" spc="-165">
                <a:latin typeface="Meiryo"/>
                <a:cs typeface="Meiryo"/>
              </a:rPr>
              <a:t>畳</a:t>
            </a:r>
            <a:r>
              <a:rPr dirty="0" sz="1350" spc="-165"/>
              <a:t>」</a:t>
            </a:r>
            <a:r>
              <a:rPr dirty="0" sz="1350" spc="-180">
                <a:latin typeface="PMingLiU"/>
                <a:cs typeface="PMingLiU"/>
              </a:rPr>
              <a:t>サイズ</a:t>
            </a:r>
            <a:r>
              <a:rPr dirty="0" sz="1350" spc="-180"/>
              <a:t>の違いなど、建設業</a:t>
            </a:r>
            <a:r>
              <a:rPr dirty="0" sz="1350" spc="-165">
                <a:latin typeface="Meiryo"/>
                <a:cs typeface="Meiryo"/>
              </a:rPr>
              <a:t>界</a:t>
            </a:r>
            <a:r>
              <a:rPr dirty="0" sz="1350" spc="-165"/>
              <a:t>特有の複雑な表記や専</a:t>
            </a:r>
            <a:r>
              <a:rPr dirty="0" sz="1350" spc="-165">
                <a:latin typeface="Meiryo"/>
                <a:cs typeface="Meiryo"/>
              </a:rPr>
              <a:t>⾨⽤</a:t>
            </a:r>
            <a:r>
              <a:rPr dirty="0" sz="1350" spc="-165"/>
              <a:t>語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>
                <a:latin typeface="Meiryo"/>
                <a:cs typeface="Meiryo"/>
              </a:rPr>
              <a:t>⾃</a:t>
            </a:r>
            <a:r>
              <a:rPr dirty="0" sz="1350" spc="-165"/>
              <a:t>動的に認識</a:t>
            </a:r>
            <a:r>
              <a:rPr dirty="0" sz="1350" spc="-165">
                <a:latin typeface="PMingLiU"/>
                <a:cs typeface="PMingLiU"/>
              </a:rPr>
              <a:t>‧</a:t>
            </a:r>
            <a:r>
              <a:rPr dirty="0" sz="1350" spc="-190"/>
              <a:t>補正します。こ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/>
              <a:t>に</a:t>
            </a:r>
            <a:r>
              <a:rPr dirty="0" sz="1350" spc="-180">
                <a:latin typeface="PMingLiU"/>
                <a:cs typeface="PMingLiU"/>
              </a:rPr>
              <a:t>より</a:t>
            </a:r>
            <a:r>
              <a:rPr dirty="0" sz="1350" spc="-165"/>
              <a:t>業</a:t>
            </a:r>
            <a:r>
              <a:rPr dirty="0" sz="1350" spc="-165">
                <a:latin typeface="Meiryo"/>
                <a:cs typeface="Meiryo"/>
              </a:rPr>
              <a:t>界</a:t>
            </a:r>
            <a:r>
              <a:rPr dirty="0" sz="1350" spc="-165"/>
              <a:t>特化型の</a:t>
            </a:r>
            <a:r>
              <a:rPr dirty="0" sz="1350" spc="-165">
                <a:latin typeface="Meiryo"/>
                <a:cs typeface="Meiryo"/>
              </a:rPr>
              <a:t>⾼</a:t>
            </a:r>
            <a:r>
              <a:rPr dirty="0" sz="1350" spc="-165"/>
              <a:t>い精度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90"/>
              <a:t>実現します。</a:t>
            </a:r>
            <a:endParaRPr sz="13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dirty="0" spc="-204"/>
              <a:t>データ品質保証とヒューマンエラーの低減</a:t>
            </a: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1350" spc="-165"/>
              <a:t>「ゆ</a:t>
            </a:r>
            <a:r>
              <a:rPr dirty="0" sz="1350" spc="-165">
                <a:latin typeface="PMingLiU"/>
                <a:cs typeface="PMingLiU"/>
              </a:rPr>
              <a:t>ら</a:t>
            </a:r>
            <a:r>
              <a:rPr dirty="0" sz="1350" spc="-165"/>
              <a:t>ぎ補正」は単な</a:t>
            </a:r>
            <a:r>
              <a:rPr dirty="0" sz="1350" spc="-165">
                <a:latin typeface="PMingLiU"/>
                <a:cs typeface="PMingLiU"/>
              </a:rPr>
              <a:t>る</a:t>
            </a:r>
            <a:r>
              <a:rPr dirty="0" sz="1350" spc="-165">
                <a:latin typeface="Meiryo"/>
                <a:cs typeface="Meiryo"/>
              </a:rPr>
              <a:t>⽂</a:t>
            </a:r>
            <a:r>
              <a:rPr dirty="0" sz="1350" spc="-165"/>
              <a:t>字認識精度向</a:t>
            </a:r>
            <a:r>
              <a:rPr dirty="0" sz="1350" spc="-165">
                <a:latin typeface="Meiryo"/>
                <a:cs typeface="Meiryo"/>
              </a:rPr>
              <a:t>上</a:t>
            </a:r>
            <a:r>
              <a:rPr dirty="0" sz="1350" spc="-165"/>
              <a:t>だけでなく、正確で統</a:t>
            </a:r>
            <a:r>
              <a:rPr dirty="0" sz="1350" spc="-165">
                <a:latin typeface="Meiryo"/>
                <a:cs typeface="Meiryo"/>
              </a:rPr>
              <a:t>⼀</a:t>
            </a:r>
            <a:r>
              <a:rPr dirty="0" sz="1350" spc="-165"/>
              <a:t>さ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/>
              <a:t>た</a:t>
            </a:r>
            <a:r>
              <a:rPr dirty="0" sz="1350" spc="-165">
                <a:latin typeface="PMingLiU"/>
                <a:cs typeface="PMingLiU"/>
              </a:rPr>
              <a:t>データを</a:t>
            </a:r>
            <a:r>
              <a:rPr dirty="0" sz="1350" spc="-165">
                <a:latin typeface="Meiryo"/>
                <a:cs typeface="Meiryo"/>
              </a:rPr>
              <a:t>⽣</a:t>
            </a:r>
            <a:r>
              <a:rPr dirty="0" sz="1350" spc="-165"/>
              <a:t>成す</a:t>
            </a:r>
            <a:r>
              <a:rPr dirty="0" sz="1350" spc="-165">
                <a:latin typeface="PMingLiU"/>
                <a:cs typeface="PMingLiU"/>
              </a:rPr>
              <a:t>る</a:t>
            </a:r>
            <a:r>
              <a:rPr dirty="0" sz="1350" spc="-180"/>
              <a:t>ことで</a:t>
            </a:r>
            <a:r>
              <a:rPr dirty="0" sz="1350" spc="-165">
                <a:latin typeface="PMingLiU"/>
                <a:cs typeface="PMingLiU"/>
              </a:rPr>
              <a:t>データ</a:t>
            </a:r>
            <a:r>
              <a:rPr dirty="0" sz="1350" spc="-165"/>
              <a:t>品質</a:t>
            </a:r>
            <a:r>
              <a:rPr dirty="0" sz="1350" spc="-165">
                <a:latin typeface="PMingLiU"/>
                <a:cs typeface="PMingLiU"/>
              </a:rPr>
              <a:t>を</a:t>
            </a:r>
            <a:r>
              <a:rPr dirty="0" sz="1350" spc="-165"/>
              <a:t>根本か</a:t>
            </a:r>
            <a:r>
              <a:rPr dirty="0" sz="1350" spc="-165">
                <a:latin typeface="PMingLiU"/>
                <a:cs typeface="PMingLiU"/>
              </a:rPr>
              <a:t>ら</a:t>
            </a:r>
            <a:r>
              <a:rPr dirty="0" sz="1350" spc="-165">
                <a:latin typeface="Meiryo"/>
                <a:cs typeface="Meiryo"/>
              </a:rPr>
              <a:t>改</a:t>
            </a:r>
            <a:r>
              <a:rPr dirty="0" sz="1350" spc="-190"/>
              <a:t>善します。こ</a:t>
            </a:r>
            <a:r>
              <a:rPr dirty="0" sz="1350" spc="-165">
                <a:latin typeface="PMingLiU"/>
                <a:cs typeface="PMingLiU"/>
              </a:rPr>
              <a:t>れ</a:t>
            </a:r>
            <a:r>
              <a:rPr dirty="0" sz="1350" spc="-165"/>
              <a:t>に</a:t>
            </a:r>
            <a:r>
              <a:rPr dirty="0" sz="1350" spc="-180">
                <a:latin typeface="PMingLiU"/>
                <a:cs typeface="PMingLiU"/>
              </a:rPr>
              <a:t>より</a:t>
            </a:r>
            <a:r>
              <a:rPr dirty="0" sz="1350" spc="-165"/>
              <a:t>後</a:t>
            </a:r>
            <a:r>
              <a:rPr dirty="0" sz="1350" spc="-165">
                <a:latin typeface="Meiryo"/>
                <a:cs typeface="Meiryo"/>
              </a:rPr>
              <a:t>⼯</a:t>
            </a:r>
            <a:r>
              <a:rPr dirty="0" sz="1350" spc="-165"/>
              <a:t>程での</a:t>
            </a:r>
            <a:endParaRPr sz="1350">
              <a:latin typeface="Meiryo"/>
              <a:cs typeface="Meiryo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350" spc="-170">
                <a:latin typeface="Meiryo"/>
                <a:cs typeface="Meiryo"/>
              </a:rPr>
              <a:t>⼿</a:t>
            </a:r>
            <a:r>
              <a:rPr dirty="0" sz="1350" spc="-170"/>
              <a:t>戻</a:t>
            </a:r>
            <a:r>
              <a:rPr dirty="0" sz="1350" spc="-170">
                <a:latin typeface="PMingLiU"/>
                <a:cs typeface="PMingLiU"/>
              </a:rPr>
              <a:t>り</a:t>
            </a:r>
            <a:r>
              <a:rPr dirty="0" sz="1350" spc="-170"/>
              <a:t>や誤判</a:t>
            </a:r>
            <a:r>
              <a:rPr dirty="0" sz="1350" spc="-170">
                <a:latin typeface="Meiryo"/>
                <a:cs typeface="Meiryo"/>
              </a:rPr>
              <a:t>断</a:t>
            </a:r>
            <a:r>
              <a:rPr dirty="0" sz="1350" spc="-170"/>
              <a:t>の</a:t>
            </a:r>
            <a:r>
              <a:rPr dirty="0" sz="1350" spc="-170">
                <a:latin typeface="PMingLiU"/>
                <a:cs typeface="PMingLiU"/>
              </a:rPr>
              <a:t>リスクを</a:t>
            </a:r>
            <a:r>
              <a:rPr dirty="0" sz="1350" spc="-170">
                <a:latin typeface="Meiryo"/>
                <a:cs typeface="Meiryo"/>
              </a:rPr>
              <a:t>⼤幅</a:t>
            </a:r>
            <a:r>
              <a:rPr dirty="0" sz="1350" spc="-170"/>
              <a:t>に低減し、経営判</a:t>
            </a:r>
            <a:r>
              <a:rPr dirty="0" sz="1350" spc="-170">
                <a:latin typeface="Meiryo"/>
                <a:cs typeface="Meiryo"/>
              </a:rPr>
              <a:t>断</a:t>
            </a:r>
            <a:r>
              <a:rPr dirty="0" sz="1350" spc="-170"/>
              <a:t>の精度向</a:t>
            </a:r>
            <a:r>
              <a:rPr dirty="0" sz="1350" spc="-170">
                <a:latin typeface="Meiryo"/>
                <a:cs typeface="Meiryo"/>
              </a:rPr>
              <a:t>上</a:t>
            </a:r>
            <a:r>
              <a:rPr dirty="0" sz="1350" spc="-175"/>
              <a:t>にも貢献します。</a:t>
            </a:r>
            <a:endParaRPr sz="1350">
              <a:latin typeface="Meiryo"/>
              <a:cs typeface="Meiryo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73050" y="6413184"/>
            <a:ext cx="1805939" cy="1854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050">
                <a:solidFill>
                  <a:srgbClr val="64738B"/>
                </a:solidFill>
                <a:latin typeface="DejaVu Sans"/>
                <a:cs typeface="DejaVu Sans"/>
                <a:hlinkClick r:id="rId3"/>
              </a:rPr>
              <a:t>kurojica.com/ai-</a:t>
            </a:r>
            <a:r>
              <a:rPr dirty="0" sz="1050" spc="-10">
                <a:solidFill>
                  <a:srgbClr val="64738B"/>
                </a:solidFill>
                <a:latin typeface="DejaVu Sans"/>
                <a:cs typeface="DejaVu Sans"/>
                <a:hlinkClick r:id="rId3"/>
              </a:rPr>
              <a:t>document</a:t>
            </a:r>
            <a:endParaRPr sz="1050">
              <a:latin typeface="DejaVu Sans"/>
              <a:cs typeface="DejaVu Sans"/>
            </a:endParaRPr>
          </a:p>
        </p:txBody>
      </p:sp>
      <p:sp>
        <p:nvSpPr>
          <p:cNvPr id="13" name="object 1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11" name="object 11" descr=""/>
          <p:cNvSpPr txBox="1"/>
          <p:nvPr/>
        </p:nvSpPr>
        <p:spPr>
          <a:xfrm>
            <a:off x="10499625" y="212699"/>
            <a:ext cx="1419860" cy="2355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350" spc="-170">
                <a:solidFill>
                  <a:srgbClr val="64738B"/>
                </a:solidFill>
                <a:latin typeface="SimSun"/>
                <a:cs typeface="SimSun"/>
              </a:rPr>
              <a:t>クロジカ</a:t>
            </a:r>
            <a:r>
              <a:rPr dirty="0" sz="1200" b="1">
                <a:solidFill>
                  <a:srgbClr val="64738B"/>
                </a:solidFill>
                <a:latin typeface="DejaVu Sans"/>
                <a:cs typeface="DejaVu Sans"/>
              </a:rPr>
              <a:t>AI</a:t>
            </a:r>
            <a:r>
              <a:rPr dirty="0" sz="1350" spc="-140">
                <a:solidFill>
                  <a:srgbClr val="64738B"/>
                </a:solidFill>
                <a:latin typeface="SimSun"/>
                <a:cs typeface="SimSun"/>
              </a:rPr>
              <a:t>書類管理</a:t>
            </a:r>
            <a:endParaRPr sz="135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2025-07-17T16:35:45Z</dcterms:created>
  <dcterms:modified xsi:type="dcterms:W3CDTF">2025-07-17T16:35:45Z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2025-07-17T00:00:00Z</vt:filetime>
  </property>
  <property fmtid="{D5CDD505-2E9C-101B-9397-08002B2CF9AE}" pid="3" name="Producer">
    <vt:lpwstr>pypdf</vt:lpwstr>
  </property>
  <property fmtid="{D5CDD505-2E9C-101B-9397-08002B2CF9AE}" pid="4" name="LastSaved">
    <vt:filetime>2025-07-17T00:00:00Z</vt:filetime>
  </property>
</Properties>
</file>