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7142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6857999"/>
                </a:lnTo>
                <a:close/>
              </a:path>
            </a:pathLst>
          </a:custGeom>
          <a:solidFill>
            <a:srgbClr val="F5F9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09599" y="12572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8088" y="678394"/>
            <a:ext cx="6020991" cy="428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553080"/>
            <a:ext cx="10618470" cy="349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780935" y="6413184"/>
            <a:ext cx="176529" cy="185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kurojica.com/ai-document/" TargetMode="Externa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kurojica.com/ai-document/" TargetMode="Externa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hyperlink" Target="https://kurojica.com/ai-document/" TargetMode="Externa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hyperlink" Target="https://kurojica.com/ai-document/" TargetMode="Externa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hyperlink" Target="https://kurojica.com/ai-document/" TargetMode="Externa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kurojica.com/ai-document/" TargetMode="Externa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hyperlink" Target="https://kurojica.com/ai-document/" TargetMode="Externa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hyperlink" Target="https://kurojica.com/ai-document/" TargetMode="Externa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hyperlink" Target="https://kurojica.com/ai-document" TargetMode="External"/><Relationship Id="rId5" Type="http://schemas.openxmlformats.org/officeDocument/2006/relationships/image" Target="../media/image22.png"/><Relationship Id="rId6" Type="http://schemas.openxmlformats.org/officeDocument/2006/relationships/hyperlink" Target="https://kurojica.com/" TargetMode="External"/><Relationship Id="rId7" Type="http://schemas.openxmlformats.org/officeDocument/2006/relationships/hyperlink" Target="https://kurojica.com/ai-docume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6857999"/>
                </a:lnTo>
                <a:close/>
              </a:path>
            </a:pathLst>
          </a:custGeom>
          <a:solidFill>
            <a:srgbClr val="F5F9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5619749" y="3305174"/>
            <a:ext cx="952500" cy="57150"/>
          </a:xfrm>
          <a:custGeom>
            <a:avLst/>
            <a:gdLst/>
            <a:ahLst/>
            <a:cxnLst/>
            <a:rect l="l" t="t" r="r" b="b"/>
            <a:pathLst>
              <a:path w="952500" h="57150">
                <a:moveTo>
                  <a:pt x="952499" y="57149"/>
                </a:moveTo>
                <a:lnTo>
                  <a:pt x="0" y="57149"/>
                </a:lnTo>
                <a:lnTo>
                  <a:pt x="0" y="0"/>
                </a:lnTo>
                <a:lnTo>
                  <a:pt x="952499" y="0"/>
                </a:lnTo>
                <a:lnTo>
                  <a:pt x="952499" y="5714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368651" y="2213711"/>
            <a:ext cx="3454400" cy="878205"/>
          </a:xfrm>
          <a:prstGeom prst="rect"/>
        </p:spPr>
        <p:txBody>
          <a:bodyPr wrap="square" lIns="0" tIns="100965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795"/>
              </a:spcBef>
            </a:pPr>
            <a:r>
              <a:rPr dirty="0" sz="3100" spc="-409">
                <a:solidFill>
                  <a:srgbClr val="0081EC"/>
                </a:solidFill>
              </a:rPr>
              <a:t>産業廃棄物処分帳簿で</a:t>
            </a:r>
            <a:r>
              <a:rPr dirty="0" sz="3100" spc="-405">
                <a:solidFill>
                  <a:srgbClr val="0081EC"/>
                </a:solidFill>
              </a:rPr>
              <a:t>計量伝票を</a:t>
            </a:r>
            <a:r>
              <a:rPr dirty="0" sz="3100" spc="-405">
                <a:solidFill>
                  <a:srgbClr val="0081EC"/>
                </a:solidFill>
                <a:latin typeface="Meiryo"/>
                <a:cs typeface="Meiryo"/>
              </a:rPr>
              <a:t>⼀</a:t>
            </a:r>
            <a:r>
              <a:rPr dirty="0" sz="3100" spc="-420">
                <a:solidFill>
                  <a:srgbClr val="0081EC"/>
                </a:solidFill>
              </a:rPr>
              <a:t>元管理！</a:t>
            </a:r>
            <a:endParaRPr sz="3100">
              <a:latin typeface="Meiryo"/>
              <a:cs typeface="Meiryo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466901" y="3563899"/>
            <a:ext cx="5258435" cy="3403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270">
                <a:latin typeface="SimSun"/>
                <a:cs typeface="SimSun"/>
              </a:rPr>
              <a:t>エクセル乱</a:t>
            </a:r>
            <a:r>
              <a:rPr dirty="0" sz="2050" spc="-270">
                <a:latin typeface="Meiryo"/>
                <a:cs typeface="Meiryo"/>
              </a:rPr>
              <a:t>⽴</a:t>
            </a:r>
            <a:r>
              <a:rPr dirty="0" sz="2050" spc="-305">
                <a:latin typeface="SimSun"/>
                <a:cs typeface="SimSun"/>
              </a:rPr>
              <a:t>をなくして、リアルタイム更新を実現</a:t>
            </a:r>
            <a:endParaRPr sz="2050">
              <a:latin typeface="SimSun"/>
              <a:cs typeface="SimSu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186758" y="4291837"/>
            <a:ext cx="1818639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4A5462"/>
                </a:solidFill>
                <a:latin typeface="SimSun"/>
                <a:cs typeface="SimSun"/>
              </a:rPr>
              <a:t>最終更新</a:t>
            </a:r>
            <a:r>
              <a:rPr dirty="0" sz="1350" spc="-170">
                <a:solidFill>
                  <a:srgbClr val="4A5462"/>
                </a:solidFill>
                <a:latin typeface="Meiryo"/>
                <a:cs typeface="Meiryo"/>
              </a:rPr>
              <a:t>⽇</a:t>
            </a:r>
            <a:r>
              <a:rPr dirty="0" sz="1350" spc="-10">
                <a:solidFill>
                  <a:srgbClr val="4A5462"/>
                </a:solidFill>
                <a:latin typeface="SimSun"/>
                <a:cs typeface="SimSun"/>
              </a:rPr>
              <a:t>：</a:t>
            </a:r>
            <a:r>
              <a:rPr dirty="0" sz="1200" spc="-10">
                <a:solidFill>
                  <a:srgbClr val="4A5462"/>
                </a:solidFill>
                <a:latin typeface="DejaVu Sans"/>
                <a:cs typeface="DejaVu Sans"/>
              </a:rPr>
              <a:t>2025/07/23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73050" y="6403339"/>
            <a:ext cx="1805939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2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2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96899" y="688530"/>
            <a:ext cx="596900" cy="4184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550" spc="-310">
                <a:latin typeface="Meiryo"/>
                <a:cs typeface="Meiryo"/>
              </a:rPr>
              <a:t>⽬</a:t>
            </a:r>
            <a:r>
              <a:rPr dirty="0" sz="2550" spc="-360">
                <a:latin typeface="SimSun"/>
                <a:cs typeface="SimSun"/>
              </a:rPr>
              <a:t>次</a:t>
            </a:r>
            <a:endParaRPr sz="2550">
              <a:latin typeface="SimSun"/>
              <a:cs typeface="SimSu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2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2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2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596899" y="1555267"/>
            <a:ext cx="2311400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65">
                <a:solidFill>
                  <a:srgbClr val="4A5462"/>
                </a:solidFill>
                <a:latin typeface="SimSun"/>
                <a:cs typeface="SimSun"/>
              </a:rPr>
              <a:t>産業廃棄物処分帳簿の管理改善と</a:t>
            </a:r>
            <a:r>
              <a:rPr dirty="0" sz="1350" spc="-175">
                <a:solidFill>
                  <a:srgbClr val="4A5462"/>
                </a:solidFill>
                <a:latin typeface="SimSun"/>
                <a:cs typeface="SimSun"/>
              </a:rPr>
              <a:t>デジタル化による解決策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254500" y="739012"/>
            <a:ext cx="26035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b="1">
                <a:solidFill>
                  <a:srgbClr val="0081EC"/>
                </a:solidFill>
                <a:latin typeface="DejaVu Sans"/>
                <a:cs typeface="DejaVu Sans"/>
              </a:rPr>
              <a:t>1.</a:t>
            </a:r>
            <a:r>
              <a:rPr dirty="0" sz="1200" spc="95" b="1">
                <a:solidFill>
                  <a:srgbClr val="0081EC"/>
                </a:solidFill>
                <a:latin typeface="DejaVu Sans"/>
                <a:cs typeface="DejaVu Sans"/>
              </a:rPr>
              <a:t>  </a:t>
            </a:r>
            <a:r>
              <a:rPr dirty="0" sz="1350" spc="-190">
                <a:latin typeface="SimSun"/>
                <a:cs typeface="SimSun"/>
              </a:rPr>
              <a:t>はじめに </a:t>
            </a:r>
            <a:r>
              <a:rPr dirty="0" sz="1200" spc="-10">
                <a:latin typeface="DejaVu Sans"/>
                <a:cs typeface="DejaVu Sans"/>
              </a:rPr>
              <a:t>‐</a:t>
            </a:r>
            <a:r>
              <a:rPr dirty="0" sz="1350" spc="-170">
                <a:latin typeface="SimSun"/>
                <a:cs typeface="SimSun"/>
              </a:rPr>
              <a:t>現場の声と管理の実情</a:t>
            </a:r>
            <a:r>
              <a:rPr dirty="0" sz="1200" spc="-50">
                <a:latin typeface="DejaVu Sans"/>
                <a:cs typeface="DejaVu Sans"/>
              </a:rPr>
              <a:t>‐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254500" y="1081913"/>
            <a:ext cx="213995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b="1">
                <a:solidFill>
                  <a:srgbClr val="0081EC"/>
                </a:solidFill>
                <a:latin typeface="DejaVu Sans"/>
                <a:cs typeface="DejaVu Sans"/>
              </a:rPr>
              <a:t>2.</a:t>
            </a:r>
            <a:r>
              <a:rPr dirty="0" sz="1200" spc="100" b="1">
                <a:solidFill>
                  <a:srgbClr val="0081EC"/>
                </a:solidFill>
                <a:latin typeface="DejaVu Sans"/>
                <a:cs typeface="DejaVu Sans"/>
              </a:rPr>
              <a:t>  </a:t>
            </a:r>
            <a:r>
              <a:rPr dirty="0" sz="1350" spc="-160">
                <a:latin typeface="SimSun"/>
                <a:cs typeface="SimSun"/>
              </a:rPr>
              <a:t>エクセル管理の現状と課題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254500" y="1424813"/>
            <a:ext cx="213995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b="1">
                <a:solidFill>
                  <a:srgbClr val="0081EC"/>
                </a:solidFill>
                <a:latin typeface="DejaVu Sans"/>
                <a:cs typeface="DejaVu Sans"/>
              </a:rPr>
              <a:t>3.</a:t>
            </a:r>
            <a:r>
              <a:rPr dirty="0" sz="1200" spc="100" b="1">
                <a:solidFill>
                  <a:srgbClr val="0081EC"/>
                </a:solidFill>
                <a:latin typeface="DejaVu Sans"/>
                <a:cs typeface="DejaVu Sans"/>
              </a:rPr>
              <a:t>  </a:t>
            </a:r>
            <a:r>
              <a:rPr dirty="0" sz="1350" spc="-160">
                <a:latin typeface="SimSun"/>
                <a:cs typeface="SimSun"/>
              </a:rPr>
              <a:t>エクセル管理の主なリスク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254500" y="1767713"/>
            <a:ext cx="259270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b="1">
                <a:solidFill>
                  <a:srgbClr val="0081EC"/>
                </a:solidFill>
                <a:latin typeface="DejaVu Sans"/>
                <a:cs typeface="DejaVu Sans"/>
              </a:rPr>
              <a:t>4.</a:t>
            </a:r>
            <a:r>
              <a:rPr dirty="0" sz="1200" spc="110" b="1">
                <a:solidFill>
                  <a:srgbClr val="0081EC"/>
                </a:solidFill>
                <a:latin typeface="DejaVu Sans"/>
                <a:cs typeface="DejaVu Sans"/>
              </a:rPr>
              <a:t>  </a:t>
            </a:r>
            <a:r>
              <a:rPr dirty="0" sz="1350" spc="-170">
                <a:latin typeface="SimSun"/>
                <a:cs typeface="SimSun"/>
              </a:rPr>
              <a:t>エクセル運</a:t>
            </a:r>
            <a:r>
              <a:rPr dirty="0" sz="1350" spc="-170">
                <a:latin typeface="Meiryo"/>
                <a:cs typeface="Meiryo"/>
              </a:rPr>
              <a:t>⽤</a:t>
            </a:r>
            <a:r>
              <a:rPr dirty="0" sz="1350" spc="-170">
                <a:latin typeface="SimSun"/>
                <a:cs typeface="SimSun"/>
              </a:rPr>
              <a:t>改善による応急対策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254500" y="2110613"/>
            <a:ext cx="2442210" cy="918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6545" indent="-283845">
              <a:lnSpc>
                <a:spcPct val="100000"/>
              </a:lnSpc>
              <a:spcBef>
                <a:spcPts val="105"/>
              </a:spcBef>
              <a:buClr>
                <a:srgbClr val="0081EC"/>
              </a:buClr>
              <a:buSzPct val="88888"/>
              <a:buFont typeface="DejaVu Sans"/>
              <a:buAutoNum type="arabicPeriod" startAt="5"/>
              <a:tabLst>
                <a:tab pos="296545" algn="l"/>
              </a:tabLst>
            </a:pPr>
            <a:r>
              <a:rPr dirty="0" sz="1350" spc="-170">
                <a:latin typeface="SimSun"/>
                <a:cs typeface="SimSun"/>
              </a:rPr>
              <a:t>デジタル化の抜本的解決策</a:t>
            </a:r>
            <a:endParaRPr sz="1350">
              <a:latin typeface="SimSun"/>
              <a:cs typeface="SimSun"/>
            </a:endParaRPr>
          </a:p>
          <a:p>
            <a:pPr marL="296545" indent="-283845">
              <a:lnSpc>
                <a:spcPct val="100000"/>
              </a:lnSpc>
              <a:spcBef>
                <a:spcPts val="1080"/>
              </a:spcBef>
              <a:buClr>
                <a:srgbClr val="0081EC"/>
              </a:buClr>
              <a:buSzPct val="88888"/>
              <a:buFont typeface="DejaVu Sans"/>
              <a:buAutoNum type="arabicPeriod" startAt="5"/>
              <a:tabLst>
                <a:tab pos="296545" algn="l"/>
              </a:tabLst>
            </a:pPr>
            <a:r>
              <a:rPr dirty="0" sz="1350" spc="-175">
                <a:latin typeface="SimSun"/>
                <a:cs typeface="SimSun"/>
              </a:rPr>
              <a:t>デジタル化で実現するメリット</a:t>
            </a:r>
            <a:endParaRPr sz="1350">
              <a:latin typeface="SimSun"/>
              <a:cs typeface="SimSun"/>
            </a:endParaRPr>
          </a:p>
          <a:p>
            <a:pPr marL="296545" indent="-283845">
              <a:lnSpc>
                <a:spcPct val="100000"/>
              </a:lnSpc>
              <a:spcBef>
                <a:spcPts val="1080"/>
              </a:spcBef>
              <a:buClr>
                <a:srgbClr val="0081EC"/>
              </a:buClr>
              <a:buSzPct val="88888"/>
              <a:buFont typeface="DejaVu Sans"/>
              <a:buAutoNum type="arabicPeriod" startAt="5"/>
              <a:tabLst>
                <a:tab pos="296545" algn="l"/>
              </a:tabLst>
            </a:pPr>
            <a:r>
              <a:rPr dirty="0" sz="1350" spc="-150">
                <a:latin typeface="SimSun"/>
                <a:cs typeface="SimSun"/>
              </a:rPr>
              <a:t>お問い合わせ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600199"/>
            <a:ext cx="28575" cy="266700"/>
          </a:xfrm>
          <a:custGeom>
            <a:avLst/>
            <a:gdLst/>
            <a:ahLst/>
            <a:cxnLst/>
            <a:rect l="l" t="t" r="r" b="b"/>
            <a:pathLst>
              <a:path w="28575" h="266700">
                <a:moveTo>
                  <a:pt x="28574" y="266699"/>
                </a:moveTo>
                <a:lnTo>
                  <a:pt x="0" y="266699"/>
                </a:lnTo>
                <a:lnTo>
                  <a:pt x="0" y="0"/>
                </a:lnTo>
                <a:lnTo>
                  <a:pt x="28574" y="0"/>
                </a:lnTo>
                <a:lnTo>
                  <a:pt x="28574" y="2666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0955">
              <a:lnSpc>
                <a:spcPct val="100000"/>
              </a:lnSpc>
              <a:spcBef>
                <a:spcPts val="125"/>
              </a:spcBef>
            </a:pPr>
            <a:r>
              <a:rPr dirty="0" spc="-340"/>
              <a:t>はじめに </a:t>
            </a:r>
            <a:r>
              <a:rPr dirty="0" sz="2250" spc="-10" b="1">
                <a:latin typeface="DejaVu Sans"/>
                <a:cs typeface="DejaVu Sans"/>
              </a:rPr>
              <a:t>‐</a:t>
            </a:r>
            <a:r>
              <a:rPr dirty="0" spc="-310"/>
              <a:t>現場の声と管理の実情</a:t>
            </a:r>
            <a:r>
              <a:rPr dirty="0" sz="2250" spc="-50" b="1">
                <a:latin typeface="DejaVu Sans"/>
                <a:cs typeface="DejaVu Sans"/>
              </a:rPr>
              <a:t>‐</a:t>
            </a:r>
            <a:endParaRPr sz="2250">
              <a:latin typeface="DejaVu Sans"/>
              <a:cs typeface="DejaVu Sans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2009775"/>
            <a:ext cx="142874" cy="19049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599" y="2955131"/>
            <a:ext cx="190499" cy="166687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8930" y="3888581"/>
            <a:ext cx="191839" cy="166687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39774" y="1578298"/>
            <a:ext cx="10820400" cy="30410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-229" i="1">
                <a:solidFill>
                  <a:srgbClr val="4A5462"/>
                </a:solidFill>
                <a:latin typeface="Meiryo"/>
                <a:cs typeface="Meiryo"/>
              </a:rPr>
              <a:t>「現場から上がってくる産業廃棄物の処分に係る帳簿、どう管理していますか？」</a:t>
            </a:r>
            <a:endParaRPr sz="1550">
              <a:latin typeface="Meiryo"/>
              <a:cs typeface="Meiryo"/>
            </a:endParaRP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dirty="0" sz="1700" spc="-210">
                <a:latin typeface="Meiryo"/>
                <a:cs typeface="Meiryo"/>
              </a:rPr>
              <a:t>⼿</a:t>
            </a:r>
            <a:r>
              <a:rPr dirty="0" sz="1700" spc="-210">
                <a:latin typeface="SimSun"/>
                <a:cs typeface="SimSun"/>
              </a:rPr>
              <a:t>書き伝票の</a:t>
            </a:r>
            <a:r>
              <a:rPr dirty="0" sz="1700" spc="-210">
                <a:latin typeface="Meiryo"/>
                <a:cs typeface="Meiryo"/>
              </a:rPr>
              <a:t>⼭</a:t>
            </a:r>
            <a:r>
              <a:rPr dirty="0" sz="1700" spc="-210">
                <a:latin typeface="SimSun"/>
                <a:cs typeface="SimSun"/>
              </a:rPr>
              <a:t>と転記作業の負</a:t>
            </a:r>
            <a:r>
              <a:rPr dirty="0" sz="1700" spc="-50">
                <a:latin typeface="Meiryo"/>
                <a:cs typeface="Meiryo"/>
              </a:rPr>
              <a:t>担</a:t>
            </a:r>
            <a:endParaRPr sz="1700">
              <a:latin typeface="Meiryo"/>
              <a:cs typeface="Meiryo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1350" spc="-165">
                <a:latin typeface="SimSun"/>
                <a:cs typeface="SimSun"/>
              </a:rPr>
              <a:t>「各</a:t>
            </a:r>
            <a:r>
              <a:rPr dirty="0" sz="1350" spc="-165">
                <a:latin typeface="Meiryo"/>
                <a:cs typeface="Meiryo"/>
              </a:rPr>
              <a:t>⼯</a:t>
            </a:r>
            <a:r>
              <a:rPr dirty="0" sz="1350" spc="-165">
                <a:latin typeface="SimSun"/>
                <a:cs typeface="SimSun"/>
              </a:rPr>
              <a:t>事現場から</a:t>
            </a:r>
            <a:r>
              <a:rPr dirty="0" sz="1350" spc="-165">
                <a:latin typeface="Meiryo"/>
                <a:cs typeface="Meiryo"/>
              </a:rPr>
              <a:t>⼿書</a:t>
            </a:r>
            <a:r>
              <a:rPr dirty="0" sz="1350" spc="-165">
                <a:latin typeface="SimSun"/>
                <a:cs typeface="SimSun"/>
              </a:rPr>
              <a:t>きの計</a:t>
            </a:r>
            <a:r>
              <a:rPr dirty="0" sz="1350" spc="-165">
                <a:latin typeface="Meiryo"/>
                <a:cs typeface="Meiryo"/>
              </a:rPr>
              <a:t>量</a:t>
            </a:r>
            <a:r>
              <a:rPr dirty="0" sz="1350" spc="-165">
                <a:latin typeface="SimSun"/>
                <a:cs typeface="SimSun"/>
              </a:rPr>
              <a:t>伝票が</a:t>
            </a:r>
            <a:r>
              <a:rPr dirty="0" sz="1350" spc="-165">
                <a:latin typeface="Meiryo"/>
                <a:cs typeface="Meiryo"/>
              </a:rPr>
              <a:t>⼭</a:t>
            </a:r>
            <a:r>
              <a:rPr dirty="0" sz="1350" spc="-165">
                <a:latin typeface="SimSun"/>
                <a:cs typeface="SimSun"/>
              </a:rPr>
              <a:t>のように</a:t>
            </a:r>
            <a:r>
              <a:rPr dirty="0" sz="1350" spc="-165">
                <a:latin typeface="Meiryo"/>
                <a:cs typeface="Meiryo"/>
              </a:rPr>
              <a:t>届</a:t>
            </a:r>
            <a:r>
              <a:rPr dirty="0" sz="1350" spc="-185">
                <a:latin typeface="SimSun"/>
                <a:cs typeface="SimSun"/>
              </a:rPr>
              <a:t>き、エクセルに転記するだけで毎</a:t>
            </a:r>
            <a:r>
              <a:rPr dirty="0" sz="1350" spc="-165">
                <a:latin typeface="Meiryo"/>
                <a:cs typeface="Meiryo"/>
              </a:rPr>
              <a:t>⽉</a:t>
            </a:r>
            <a:r>
              <a:rPr dirty="0" sz="1350" spc="-165">
                <a:latin typeface="SimSun"/>
                <a:cs typeface="SimSun"/>
              </a:rPr>
              <a:t>ヘトヘト」という声が</a:t>
            </a:r>
            <a:r>
              <a:rPr dirty="0" sz="1350" spc="-165">
                <a:latin typeface="Meiryo"/>
                <a:cs typeface="Meiryo"/>
              </a:rPr>
              <a:t>多</a:t>
            </a:r>
            <a:r>
              <a:rPr dirty="0" sz="1350" spc="-185">
                <a:latin typeface="SimSun"/>
                <a:cs typeface="SimSun"/>
              </a:rPr>
              <a:t>く聞かれます。</a:t>
            </a:r>
            <a:r>
              <a:rPr dirty="0" sz="1350" spc="-165">
                <a:latin typeface="Meiryo"/>
                <a:cs typeface="Meiryo"/>
              </a:rPr>
              <a:t>⽇</a:t>
            </a:r>
            <a:r>
              <a:rPr dirty="0" sz="1350" spc="-165">
                <a:latin typeface="SimSun"/>
                <a:cs typeface="SimSun"/>
              </a:rPr>
              <a:t>々の転記作業だけで</a:t>
            </a:r>
            <a:r>
              <a:rPr dirty="0" sz="1350" spc="-165">
                <a:latin typeface="Meiryo"/>
                <a:cs typeface="Meiryo"/>
              </a:rPr>
              <a:t>⼤</a:t>
            </a:r>
            <a:r>
              <a:rPr dirty="0" sz="1350" spc="-165">
                <a:latin typeface="SimSun"/>
                <a:cs typeface="SimSun"/>
              </a:rPr>
              <a:t>きな</a:t>
            </a:r>
            <a:r>
              <a:rPr dirty="0" sz="1350" spc="-165">
                <a:latin typeface="Meiryo"/>
                <a:cs typeface="Meiryo"/>
              </a:rPr>
              <a:t>労</a:t>
            </a:r>
            <a:endParaRPr sz="1350">
              <a:latin typeface="Meiryo"/>
              <a:cs typeface="Meiryo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350" spc="-170">
                <a:latin typeface="Meiryo"/>
                <a:cs typeface="Meiryo"/>
              </a:rPr>
              <a:t>⼒</a:t>
            </a:r>
            <a:r>
              <a:rPr dirty="0" sz="1350" spc="-180">
                <a:latin typeface="SimSun"/>
                <a:cs typeface="SimSun"/>
              </a:rPr>
              <a:t>を費やしている状況です。</a:t>
            </a:r>
            <a:endParaRPr sz="1350">
              <a:latin typeface="SimSun"/>
              <a:cs typeface="SimSun"/>
            </a:endParaRPr>
          </a:p>
          <a:p>
            <a:pPr marL="60325">
              <a:lnSpc>
                <a:spcPct val="100000"/>
              </a:lnSpc>
              <a:spcBef>
                <a:spcPts val="1480"/>
              </a:spcBef>
            </a:pPr>
            <a:r>
              <a:rPr dirty="0" sz="1700" spc="-210">
                <a:latin typeface="SimSun"/>
                <a:cs typeface="SimSun"/>
              </a:rPr>
              <a:t>エクセルファイルの乱</a:t>
            </a:r>
            <a:r>
              <a:rPr dirty="0" sz="1700" spc="-210">
                <a:latin typeface="Meiryo"/>
                <a:cs typeface="Meiryo"/>
              </a:rPr>
              <a:t>⽴</a:t>
            </a:r>
            <a:r>
              <a:rPr dirty="0" sz="1700" spc="-190">
                <a:latin typeface="SimSun"/>
                <a:cs typeface="SimSun"/>
              </a:rPr>
              <a:t>による混乱</a:t>
            </a:r>
            <a:endParaRPr sz="1700">
              <a:latin typeface="SimSun"/>
              <a:cs typeface="SimSun"/>
            </a:endParaRPr>
          </a:p>
          <a:p>
            <a:pPr marL="60325" marR="92710">
              <a:lnSpc>
                <a:spcPct val="111100"/>
              </a:lnSpc>
              <a:spcBef>
                <a:spcPts val="229"/>
              </a:spcBef>
            </a:pPr>
            <a:r>
              <a:rPr dirty="0" sz="1350" spc="-170">
                <a:latin typeface="SimSun"/>
                <a:cs typeface="SimSun"/>
              </a:rPr>
              <a:t>「エクセルファイルがあちこちに散在してどれが</a:t>
            </a:r>
            <a:r>
              <a:rPr dirty="0" sz="1350" spc="-165">
                <a:latin typeface="Meiryo"/>
                <a:cs typeface="Meiryo"/>
              </a:rPr>
              <a:t>最</a:t>
            </a:r>
            <a:r>
              <a:rPr dirty="0" sz="1350" spc="-165">
                <a:latin typeface="SimSun"/>
                <a:cs typeface="SimSun"/>
              </a:rPr>
              <a:t>新か分からない」という問題が発</a:t>
            </a:r>
            <a:r>
              <a:rPr dirty="0" sz="1350" spc="-165">
                <a:latin typeface="Meiryo"/>
                <a:cs typeface="Meiryo"/>
              </a:rPr>
              <a:t>⽣</a:t>
            </a:r>
            <a:r>
              <a:rPr dirty="0" sz="1350" spc="-165">
                <a:latin typeface="SimSun"/>
                <a:cs typeface="SimSun"/>
              </a:rPr>
              <a:t>。現場別にファイルが乱</a:t>
            </a:r>
            <a:r>
              <a:rPr dirty="0" sz="1350" spc="-165">
                <a:latin typeface="Meiryo"/>
                <a:cs typeface="Meiryo"/>
              </a:rPr>
              <a:t>⽴</a:t>
            </a:r>
            <a:r>
              <a:rPr dirty="0" sz="1350" spc="-170">
                <a:latin typeface="SimSun"/>
                <a:cs typeface="SimSun"/>
              </a:rPr>
              <a:t>し、版管理や統合作業に頭を悩ませる</a:t>
            </a:r>
            <a:r>
              <a:rPr dirty="0" sz="1350" spc="-165">
                <a:latin typeface="Meiryo"/>
                <a:cs typeface="Meiryo"/>
              </a:rPr>
              <a:t>担</a:t>
            </a:r>
            <a:r>
              <a:rPr dirty="0" sz="1350" spc="-165">
                <a:latin typeface="SimSun"/>
                <a:cs typeface="SimSun"/>
              </a:rPr>
              <a:t>当者が</a:t>
            </a:r>
            <a:r>
              <a:rPr dirty="0" sz="1350" spc="-165">
                <a:latin typeface="Meiryo"/>
                <a:cs typeface="Meiryo"/>
              </a:rPr>
              <a:t>多</a:t>
            </a:r>
            <a:r>
              <a:rPr dirty="0" sz="1350" spc="-190">
                <a:latin typeface="SimSun"/>
                <a:cs typeface="SimSun"/>
              </a:rPr>
              <a:t>数います。</a:t>
            </a:r>
            <a:endParaRPr sz="1350">
              <a:latin typeface="SimSun"/>
              <a:cs typeface="SimSun"/>
            </a:endParaRPr>
          </a:p>
          <a:p>
            <a:pPr marL="60325">
              <a:lnSpc>
                <a:spcPct val="100000"/>
              </a:lnSpc>
              <a:spcBef>
                <a:spcPts val="1480"/>
              </a:spcBef>
            </a:pPr>
            <a:r>
              <a:rPr dirty="0" sz="1700" spc="-200">
                <a:latin typeface="SimSun"/>
                <a:cs typeface="SimSun"/>
              </a:rPr>
              <a:t>法令順守リスクと業務効率低下</a:t>
            </a:r>
            <a:endParaRPr sz="1700">
              <a:latin typeface="SimSun"/>
              <a:cs typeface="SimSun"/>
            </a:endParaRPr>
          </a:p>
          <a:p>
            <a:pPr marL="60325" marR="54610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Meiryo"/>
                <a:cs typeface="Meiryo"/>
              </a:rPr>
              <a:t>産</a:t>
            </a:r>
            <a:r>
              <a:rPr dirty="0" sz="1350" spc="-165">
                <a:latin typeface="SimSun"/>
                <a:cs typeface="SimSun"/>
              </a:rPr>
              <a:t>業廃棄物処分</a:t>
            </a:r>
            <a:r>
              <a:rPr dirty="0" sz="1350" spc="-165">
                <a:latin typeface="Meiryo"/>
                <a:cs typeface="Meiryo"/>
              </a:rPr>
              <a:t>帳</a:t>
            </a:r>
            <a:r>
              <a:rPr dirty="0" sz="1350" spc="-165">
                <a:latin typeface="SimSun"/>
                <a:cs typeface="SimSun"/>
              </a:rPr>
              <a:t>簿は法的義</a:t>
            </a:r>
            <a:r>
              <a:rPr dirty="0" sz="1350" spc="-165">
                <a:latin typeface="Meiryo"/>
                <a:cs typeface="Meiryo"/>
              </a:rPr>
              <a:t>務</a:t>
            </a:r>
            <a:r>
              <a:rPr dirty="0" sz="1350" spc="-185">
                <a:latin typeface="SimSun"/>
                <a:cs typeface="SimSun"/>
              </a:rPr>
              <a:t>であり、不備があれば</a:t>
            </a:r>
            <a:r>
              <a:rPr dirty="0" sz="1200">
                <a:latin typeface="DejaVu Sans"/>
                <a:cs typeface="DejaVu Sans"/>
              </a:rPr>
              <a:t>30</a:t>
            </a:r>
            <a:r>
              <a:rPr dirty="0" sz="1350" spc="-165">
                <a:latin typeface="SimSun"/>
                <a:cs typeface="SimSun"/>
              </a:rPr>
              <a:t>万円以下の罰</a:t>
            </a:r>
            <a:r>
              <a:rPr dirty="0" sz="1350" spc="-165">
                <a:latin typeface="Meiryo"/>
                <a:cs typeface="Meiryo"/>
              </a:rPr>
              <a:t>⾦</a:t>
            </a:r>
            <a:r>
              <a:rPr dirty="0" sz="1350" spc="-165">
                <a:latin typeface="SimSun"/>
                <a:cs typeface="SimSun"/>
              </a:rPr>
              <a:t>も。</a:t>
            </a:r>
            <a:r>
              <a:rPr dirty="0" sz="1350" spc="-165">
                <a:latin typeface="Meiryo"/>
                <a:cs typeface="Meiryo"/>
              </a:rPr>
              <a:t>多</a:t>
            </a:r>
            <a:r>
              <a:rPr dirty="0" sz="1350" spc="-165">
                <a:latin typeface="SimSun"/>
                <a:cs typeface="SimSun"/>
              </a:rPr>
              <a:t>くの建設企業が紙の伝票とエクセル管理の</a:t>
            </a:r>
            <a:r>
              <a:rPr dirty="0" sz="1350" spc="-165">
                <a:latin typeface="Meiryo"/>
                <a:cs typeface="Meiryo"/>
              </a:rPr>
              <a:t>⾮効</a:t>
            </a:r>
            <a:r>
              <a:rPr dirty="0" sz="1350" spc="-175">
                <a:latin typeface="SimSun"/>
                <a:cs typeface="SimSun"/>
              </a:rPr>
              <a:t>率に頭を悩ませ、</a:t>
            </a:r>
            <a:r>
              <a:rPr dirty="0" sz="1350" spc="-165">
                <a:latin typeface="Meiryo"/>
                <a:cs typeface="Meiryo"/>
              </a:rPr>
              <a:t>⽣産</a:t>
            </a:r>
            <a:r>
              <a:rPr dirty="0" sz="1350" spc="-165">
                <a:latin typeface="SimSun"/>
                <a:cs typeface="SimSun"/>
              </a:rPr>
              <a:t>性低下の</a:t>
            </a:r>
            <a:r>
              <a:rPr dirty="0" sz="1350" spc="-204">
                <a:latin typeface="SimSun"/>
                <a:cs typeface="SimSun"/>
              </a:rPr>
              <a:t>原因となっています。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5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5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2</a:t>
            </a:fld>
          </a:p>
        </p:txBody>
      </p:sp>
      <p:sp>
        <p:nvSpPr>
          <p:cNvPr id="8" name="object 8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3454400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10">
                <a:latin typeface="PMingLiU"/>
                <a:cs typeface="PMingLiU"/>
              </a:rPr>
              <a:t>エクセル</a:t>
            </a:r>
            <a:r>
              <a:rPr dirty="0" spc="-320"/>
              <a:t>管理の現状と課題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676400"/>
            <a:ext cx="142874" cy="190499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599" y="2609849"/>
            <a:ext cx="166687" cy="19049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599" y="3543300"/>
            <a:ext cx="190499" cy="19049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39774" y="1580980"/>
            <a:ext cx="10841355" cy="270510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700" spc="-215">
                <a:latin typeface="SimSun"/>
                <a:cs typeface="SimSun"/>
              </a:rPr>
              <a:t>各現場ごとの</a:t>
            </a:r>
            <a:r>
              <a:rPr dirty="0" sz="1700" spc="-210">
                <a:latin typeface="PMingLiU"/>
                <a:cs typeface="PMingLiU"/>
              </a:rPr>
              <a:t>エクセル</a:t>
            </a:r>
            <a:r>
              <a:rPr dirty="0" sz="1700" spc="-210">
                <a:latin typeface="SimSun"/>
                <a:cs typeface="SimSun"/>
              </a:rPr>
              <a:t>帳簿管理の流</a:t>
            </a:r>
            <a:r>
              <a:rPr dirty="0" sz="1700" spc="-50">
                <a:latin typeface="PMingLiU"/>
                <a:cs typeface="PMingLiU"/>
              </a:rPr>
              <a:t>れ</a:t>
            </a:r>
            <a:endParaRPr sz="1700">
              <a:latin typeface="PMingLiU"/>
              <a:cs typeface="PMingLiU"/>
            </a:endParaRP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各現場ごとに</a:t>
            </a:r>
            <a:r>
              <a:rPr dirty="0" sz="1350" spc="-165">
                <a:latin typeface="PMingLiU"/>
                <a:cs typeface="PMingLiU"/>
              </a:rPr>
              <a:t>エクセルファイル</a:t>
            </a:r>
            <a:r>
              <a:rPr dirty="0" sz="1350" spc="-165">
                <a:latin typeface="SimSun"/>
                <a:cs typeface="SimSun"/>
              </a:rPr>
              <a:t>（または</a:t>
            </a:r>
            <a:r>
              <a:rPr dirty="0" sz="1350" spc="-165">
                <a:latin typeface="PMingLiU"/>
                <a:cs typeface="PMingLiU"/>
              </a:rPr>
              <a:t>シート</a:t>
            </a:r>
            <a:r>
              <a:rPr dirty="0" sz="1350" spc="-165">
                <a:latin typeface="SimSun"/>
                <a:cs typeface="SimSun"/>
              </a:rPr>
              <a:t>）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⽤</a:t>
            </a:r>
            <a:r>
              <a:rPr dirty="0" sz="1350" spc="-165">
                <a:latin typeface="SimSun"/>
                <a:cs typeface="SimSun"/>
              </a:rPr>
              <a:t>意し、計量伝票か</a:t>
            </a:r>
            <a:r>
              <a:rPr dirty="0" sz="1350" spc="-165">
                <a:latin typeface="PMingLiU"/>
                <a:cs typeface="PMingLiU"/>
              </a:rPr>
              <a:t>ら</a:t>
            </a:r>
            <a:r>
              <a:rPr dirty="0" sz="1350" spc="-165">
                <a:latin typeface="Meiryo"/>
                <a:cs typeface="Meiryo"/>
              </a:rPr>
              <a:t>⽇</a:t>
            </a:r>
            <a:r>
              <a:rPr dirty="0" sz="1350" spc="-165">
                <a:latin typeface="SimSun"/>
                <a:cs typeface="SimSun"/>
              </a:rPr>
              <a:t>付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Meiryo"/>
                <a:cs typeface="Meiryo"/>
              </a:rPr>
              <a:t>⾞両番</a:t>
            </a:r>
            <a:r>
              <a:rPr dirty="0" sz="1350" spc="-165">
                <a:latin typeface="SimSun"/>
                <a:cs typeface="SimSun"/>
              </a:rPr>
              <a:t>号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SimSun"/>
                <a:cs typeface="SimSun"/>
              </a:rPr>
              <a:t>重量などの情報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作業で</a:t>
            </a:r>
            <a:r>
              <a:rPr dirty="0" sz="1350" spc="-165">
                <a:latin typeface="Meiryo"/>
                <a:cs typeface="Meiryo"/>
              </a:rPr>
              <a:t>⼊⼒</a:t>
            </a:r>
            <a:r>
              <a:rPr dirty="0" sz="1350" spc="-165">
                <a:latin typeface="SimSun"/>
                <a:cs typeface="SimSun"/>
              </a:rPr>
              <a:t>。</a:t>
            </a:r>
            <a:r>
              <a:rPr dirty="0" sz="1350" spc="-165">
                <a:latin typeface="Meiryo"/>
                <a:cs typeface="Meiryo"/>
              </a:rPr>
              <a:t>⼀⾒</a:t>
            </a:r>
            <a:r>
              <a:rPr dirty="0" sz="1350" spc="-165">
                <a:latin typeface="SimSun"/>
                <a:cs typeface="SimSun"/>
              </a:rPr>
              <a:t>便利そうに</a:t>
            </a:r>
            <a:r>
              <a:rPr dirty="0" sz="1350" spc="-165">
                <a:latin typeface="Meiryo"/>
                <a:cs typeface="Meiryo"/>
              </a:rPr>
              <a:t>⾒</a:t>
            </a:r>
            <a:r>
              <a:rPr dirty="0" sz="1350" spc="-204">
                <a:latin typeface="SimSun"/>
                <a:cs typeface="SimSun"/>
              </a:rPr>
              <a:t>え</a:t>
            </a:r>
            <a:r>
              <a:rPr dirty="0" sz="1350" spc="-165">
                <a:latin typeface="PMingLiU"/>
                <a:cs typeface="PMingLiU"/>
              </a:rPr>
              <a:t>る</a:t>
            </a:r>
            <a:r>
              <a:rPr dirty="0" sz="1350" spc="-165">
                <a:latin typeface="SimSun"/>
                <a:cs typeface="SimSun"/>
              </a:rPr>
              <a:t>この運</a:t>
            </a:r>
            <a:r>
              <a:rPr dirty="0" sz="1350" spc="-165">
                <a:latin typeface="Meiryo"/>
                <a:cs typeface="Meiryo"/>
              </a:rPr>
              <a:t>⽤⽅</a:t>
            </a:r>
            <a:r>
              <a:rPr dirty="0" sz="1350" spc="-175">
                <a:latin typeface="SimSun"/>
                <a:cs typeface="SimSun"/>
              </a:rPr>
              <a:t>法が、実は多くの</a:t>
            </a:r>
            <a:r>
              <a:rPr dirty="0" sz="1350" spc="-165">
                <a:latin typeface="Meiryo"/>
                <a:cs typeface="Meiryo"/>
              </a:rPr>
              <a:t>⾮効</a:t>
            </a:r>
            <a:r>
              <a:rPr dirty="0" sz="1350" spc="-165">
                <a:latin typeface="SimSun"/>
                <a:cs typeface="SimSun"/>
              </a:rPr>
              <a:t>率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⽣</a:t>
            </a:r>
            <a:r>
              <a:rPr dirty="0" sz="1350" spc="-195">
                <a:latin typeface="SimSun"/>
                <a:cs typeface="SimSun"/>
              </a:rPr>
              <a:t>み出しています。</a:t>
            </a:r>
            <a:endParaRPr sz="1350">
              <a:latin typeface="SimSun"/>
              <a:cs typeface="SimSun"/>
            </a:endParaRPr>
          </a:p>
          <a:p>
            <a:pPr marL="36195">
              <a:lnSpc>
                <a:spcPct val="100000"/>
              </a:lnSpc>
              <a:spcBef>
                <a:spcPts val="1480"/>
              </a:spcBef>
            </a:pPr>
            <a:r>
              <a:rPr dirty="0" sz="1700" spc="-210">
                <a:latin typeface="PMingLiU"/>
                <a:cs typeface="PMingLiU"/>
              </a:rPr>
              <a:t>ファイル‧シート</a:t>
            </a:r>
            <a:r>
              <a:rPr dirty="0" sz="1700" spc="-210">
                <a:latin typeface="SimSun"/>
                <a:cs typeface="SimSun"/>
              </a:rPr>
              <a:t>の乱</a:t>
            </a:r>
            <a:r>
              <a:rPr dirty="0" sz="1700" spc="-210">
                <a:latin typeface="Meiryo"/>
                <a:cs typeface="Meiryo"/>
              </a:rPr>
              <a:t>⽴</a:t>
            </a:r>
            <a:r>
              <a:rPr dirty="0" sz="1700" spc="-195">
                <a:latin typeface="SimSun"/>
                <a:cs typeface="SimSun"/>
              </a:rPr>
              <a:t>で最新版が不明に</a:t>
            </a:r>
            <a:endParaRPr sz="1700">
              <a:latin typeface="SimSun"/>
              <a:cs typeface="SimSun"/>
            </a:endParaRPr>
          </a:p>
          <a:p>
            <a:pPr marL="36195" marR="38735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「現場</a:t>
            </a:r>
            <a:r>
              <a:rPr dirty="0" sz="1200" spc="-10">
                <a:latin typeface="DejaVu Sans"/>
                <a:cs typeface="DejaVu Sans"/>
              </a:rPr>
              <a:t>A</a:t>
            </a:r>
            <a:r>
              <a:rPr dirty="0" sz="1350" spc="-165">
                <a:latin typeface="SimSun"/>
                <a:cs typeface="SimSun"/>
              </a:rPr>
              <a:t>と</a:t>
            </a:r>
            <a:r>
              <a:rPr dirty="0" sz="1350" spc="-165">
                <a:latin typeface="Meiryo"/>
                <a:cs typeface="Meiryo"/>
              </a:rPr>
              <a:t>本</a:t>
            </a:r>
            <a:r>
              <a:rPr dirty="0" sz="1350" spc="-165">
                <a:latin typeface="SimSun"/>
                <a:cs typeface="SimSun"/>
              </a:rPr>
              <a:t>社でそ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ぞ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別の</a:t>
            </a:r>
            <a:r>
              <a:rPr dirty="0" sz="1350" spc="-165">
                <a:latin typeface="PMingLiU"/>
                <a:cs typeface="PMingLiU"/>
              </a:rPr>
              <a:t>エクセル</a:t>
            </a:r>
            <a:r>
              <a:rPr dirty="0" sz="1350" spc="-165">
                <a:latin typeface="SimSun"/>
                <a:cs typeface="SimSun"/>
              </a:rPr>
              <a:t>に</a:t>
            </a:r>
            <a:r>
              <a:rPr dirty="0" sz="1350" spc="-165">
                <a:latin typeface="Meiryo"/>
                <a:cs typeface="Meiryo"/>
              </a:rPr>
              <a:t>⼊⼒</a:t>
            </a:r>
            <a:r>
              <a:rPr dirty="0" sz="1350" spc="-185">
                <a:latin typeface="SimSun"/>
                <a:cs typeface="SimSun"/>
              </a:rPr>
              <a:t>して</a:t>
            </a:r>
            <a:r>
              <a:rPr dirty="0" sz="1350" spc="-165">
                <a:latin typeface="Meiryo"/>
                <a:cs typeface="Meiryo"/>
              </a:rPr>
              <a:t>数</a:t>
            </a:r>
            <a:r>
              <a:rPr dirty="0" sz="1350" spc="-165">
                <a:latin typeface="SimSun"/>
                <a:cs typeface="SimSun"/>
              </a:rPr>
              <a:t>字が</a:t>
            </a:r>
            <a:r>
              <a:rPr dirty="0" sz="1350" spc="-165">
                <a:latin typeface="Meiryo"/>
                <a:cs typeface="Meiryo"/>
              </a:rPr>
              <a:t>⾷</a:t>
            </a:r>
            <a:r>
              <a:rPr dirty="0" sz="1350" spc="-285">
                <a:latin typeface="SimSun"/>
                <a:cs typeface="SimSun"/>
              </a:rPr>
              <a:t>い違う」「</a:t>
            </a:r>
            <a:r>
              <a:rPr dirty="0" sz="1350" spc="-165">
                <a:latin typeface="Meiryo"/>
                <a:cs typeface="Meiryo"/>
              </a:rPr>
              <a:t>共有</a:t>
            </a:r>
            <a:r>
              <a:rPr dirty="0" sz="1350" spc="-165">
                <a:latin typeface="PMingLiU"/>
                <a:cs typeface="PMingLiU"/>
              </a:rPr>
              <a:t>フォルダ</a:t>
            </a:r>
            <a:r>
              <a:rPr dirty="0" sz="1350" spc="-165">
                <a:latin typeface="SimSun"/>
                <a:cs typeface="SimSun"/>
              </a:rPr>
              <a:t>に</a:t>
            </a:r>
            <a:r>
              <a:rPr dirty="0" sz="1200" spc="-10">
                <a:latin typeface="DejaVu Sans"/>
                <a:cs typeface="DejaVu Sans"/>
              </a:rPr>
              <a:t>"○○_</a:t>
            </a:r>
            <a:r>
              <a:rPr dirty="0" sz="1350" spc="-165">
                <a:latin typeface="Meiryo"/>
                <a:cs typeface="Meiryo"/>
              </a:rPr>
              <a:t>最新</a:t>
            </a:r>
            <a:r>
              <a:rPr dirty="0" sz="1350" spc="-165">
                <a:latin typeface="SimSun"/>
                <a:cs typeface="SimSun"/>
              </a:rPr>
              <a:t>版</a:t>
            </a:r>
            <a:r>
              <a:rPr dirty="0" sz="1200" spc="-10">
                <a:latin typeface="DejaVu Sans"/>
                <a:cs typeface="DejaVu Sans"/>
              </a:rPr>
              <a:t>.xlsx"</a:t>
            </a:r>
            <a:r>
              <a:rPr dirty="0" sz="1350" spc="-170">
                <a:latin typeface="SimSun"/>
                <a:cs typeface="SimSun"/>
              </a:rPr>
              <a:t>がいくつも存在して混</a:t>
            </a:r>
            <a:r>
              <a:rPr dirty="0" sz="1350" spc="-165">
                <a:latin typeface="Meiryo"/>
                <a:cs typeface="Meiryo"/>
              </a:rPr>
              <a:t>乱</a:t>
            </a:r>
            <a:r>
              <a:rPr dirty="0" sz="1350" spc="-165">
                <a:latin typeface="SimSun"/>
                <a:cs typeface="SimSun"/>
              </a:rPr>
              <a:t>」といった状況が頻発。ど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が正しい</a:t>
            </a:r>
            <a:r>
              <a:rPr dirty="0" sz="1350" spc="-165">
                <a:latin typeface="Meiryo"/>
                <a:cs typeface="Meiryo"/>
              </a:rPr>
              <a:t>最新</a:t>
            </a:r>
            <a:r>
              <a:rPr dirty="0" sz="1350" spc="-165">
                <a:latin typeface="PMingLiU"/>
                <a:cs typeface="PMingLiU"/>
              </a:rPr>
              <a:t>データ</a:t>
            </a:r>
            <a:r>
              <a:rPr dirty="0" sz="1350" spc="-165">
                <a:latin typeface="SimSun"/>
                <a:cs typeface="SimSun"/>
              </a:rPr>
              <a:t>か判</a:t>
            </a:r>
            <a:r>
              <a:rPr dirty="0" sz="1350" spc="-165">
                <a:latin typeface="Meiryo"/>
                <a:cs typeface="Meiryo"/>
              </a:rPr>
              <a:t>断</a:t>
            </a:r>
            <a:r>
              <a:rPr dirty="0" sz="1350" spc="-185">
                <a:latin typeface="SimSun"/>
                <a:cs typeface="SimSun"/>
              </a:rPr>
              <a:t>できず、意思決定に</a:t>
            </a:r>
            <a:r>
              <a:rPr dirty="0" sz="1350" spc="-165">
                <a:latin typeface="Meiryo"/>
                <a:cs typeface="Meiryo"/>
              </a:rPr>
              <a:t>⽀</a:t>
            </a:r>
            <a:r>
              <a:rPr dirty="0" sz="1350" spc="-165">
                <a:latin typeface="SimSun"/>
                <a:cs typeface="SimSun"/>
              </a:rPr>
              <a:t>障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90">
                <a:latin typeface="SimSun"/>
                <a:cs typeface="SimSun"/>
              </a:rPr>
              <a:t>きたします。</a:t>
            </a:r>
            <a:endParaRPr sz="1350">
              <a:latin typeface="SimSun"/>
              <a:cs typeface="SimSun"/>
            </a:endParaRPr>
          </a:p>
          <a:p>
            <a:pPr marL="59690">
              <a:lnSpc>
                <a:spcPct val="100000"/>
              </a:lnSpc>
              <a:spcBef>
                <a:spcPts val="1480"/>
              </a:spcBef>
            </a:pPr>
            <a:r>
              <a:rPr dirty="0" sz="1700" spc="-210">
                <a:latin typeface="Meiryo"/>
                <a:cs typeface="Meiryo"/>
              </a:rPr>
              <a:t>⾮</a:t>
            </a:r>
            <a:r>
              <a:rPr dirty="0" sz="1700" spc="-200">
                <a:latin typeface="SimSun"/>
                <a:cs typeface="SimSun"/>
              </a:rPr>
              <a:t>効率な転記作業が常態化</a:t>
            </a:r>
            <a:endParaRPr sz="1700">
              <a:latin typeface="SimSun"/>
              <a:cs typeface="SimSun"/>
            </a:endParaRPr>
          </a:p>
          <a:p>
            <a:pPr marL="59690" marR="115570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「各</a:t>
            </a:r>
            <a:r>
              <a:rPr dirty="0" sz="1350" spc="-165">
                <a:latin typeface="Meiryo"/>
                <a:cs typeface="Meiryo"/>
              </a:rPr>
              <a:t>⼯事</a:t>
            </a:r>
            <a:r>
              <a:rPr dirty="0" sz="1350" spc="-165">
                <a:latin typeface="SimSun"/>
                <a:cs typeface="SimSun"/>
              </a:rPr>
              <a:t>現場か</a:t>
            </a:r>
            <a:r>
              <a:rPr dirty="0" sz="1350" spc="-165">
                <a:latin typeface="PMingLiU"/>
                <a:cs typeface="PMingLiU"/>
              </a:rPr>
              <a:t>ら</a:t>
            </a:r>
            <a:r>
              <a:rPr dirty="0" sz="1350" spc="-165">
                <a:latin typeface="Meiryo"/>
                <a:cs typeface="Meiryo"/>
              </a:rPr>
              <a:t>⼿書</a:t>
            </a:r>
            <a:r>
              <a:rPr dirty="0" sz="1350" spc="-165">
                <a:latin typeface="SimSun"/>
                <a:cs typeface="SimSun"/>
              </a:rPr>
              <a:t>きの計量伝票が</a:t>
            </a:r>
            <a:r>
              <a:rPr dirty="0" sz="1350" spc="-165">
                <a:latin typeface="Meiryo"/>
                <a:cs typeface="Meiryo"/>
              </a:rPr>
              <a:t>⼭</a:t>
            </a:r>
            <a:r>
              <a:rPr dirty="0" sz="1350" spc="-165">
                <a:latin typeface="SimSun"/>
                <a:cs typeface="SimSun"/>
              </a:rPr>
              <a:t>の</a:t>
            </a:r>
            <a:r>
              <a:rPr dirty="0" sz="1350" spc="-165">
                <a:latin typeface="PMingLiU"/>
                <a:cs typeface="PMingLiU"/>
              </a:rPr>
              <a:t>よ</a:t>
            </a:r>
            <a:r>
              <a:rPr dirty="0" sz="1350" spc="-165">
                <a:latin typeface="SimSun"/>
                <a:cs typeface="SimSun"/>
              </a:rPr>
              <a:t>うに</a:t>
            </a:r>
            <a:r>
              <a:rPr dirty="0" sz="1350" spc="-165">
                <a:latin typeface="Meiryo"/>
                <a:cs typeface="Meiryo"/>
              </a:rPr>
              <a:t>届</a:t>
            </a:r>
            <a:r>
              <a:rPr dirty="0" sz="1350" spc="-210">
                <a:latin typeface="SimSun"/>
                <a:cs typeface="SimSun"/>
              </a:rPr>
              <a:t>き、</a:t>
            </a:r>
            <a:r>
              <a:rPr dirty="0" sz="1350" spc="-165">
                <a:latin typeface="PMingLiU"/>
                <a:cs typeface="PMingLiU"/>
              </a:rPr>
              <a:t>エクセル</a:t>
            </a:r>
            <a:r>
              <a:rPr dirty="0" sz="1350" spc="-165">
                <a:latin typeface="SimSun"/>
                <a:cs typeface="SimSun"/>
              </a:rPr>
              <a:t>に</a:t>
            </a:r>
            <a:r>
              <a:rPr dirty="0" sz="1350" spc="-165">
                <a:latin typeface="Meiryo"/>
                <a:cs typeface="Meiryo"/>
              </a:rPr>
              <a:t>転</a:t>
            </a:r>
            <a:r>
              <a:rPr dirty="0" sz="1350" spc="-165">
                <a:latin typeface="SimSun"/>
                <a:cs typeface="SimSun"/>
              </a:rPr>
              <a:t>記す</a:t>
            </a:r>
            <a:r>
              <a:rPr dirty="0" sz="1350" spc="-165">
                <a:latin typeface="PMingLiU"/>
                <a:cs typeface="PMingLiU"/>
              </a:rPr>
              <a:t>る</a:t>
            </a:r>
            <a:r>
              <a:rPr dirty="0" sz="1350" spc="-165">
                <a:latin typeface="SimSun"/>
                <a:cs typeface="SimSun"/>
              </a:rPr>
              <a:t>だけで毎</a:t>
            </a:r>
            <a:r>
              <a:rPr dirty="0" sz="1350" spc="-165">
                <a:latin typeface="Meiryo"/>
                <a:cs typeface="Meiryo"/>
              </a:rPr>
              <a:t>⽉</a:t>
            </a:r>
            <a:r>
              <a:rPr dirty="0" sz="1350" spc="-165">
                <a:latin typeface="PMingLiU"/>
                <a:cs typeface="PMingLiU"/>
              </a:rPr>
              <a:t>ヘトヘト</a:t>
            </a:r>
            <a:r>
              <a:rPr dirty="0" sz="1350" spc="-165">
                <a:latin typeface="SimSun"/>
                <a:cs typeface="SimSun"/>
              </a:rPr>
              <a:t>」という声が多</a:t>
            </a:r>
            <a:r>
              <a:rPr dirty="0" sz="1350" spc="-165">
                <a:latin typeface="Meiryo"/>
                <a:cs typeface="Meiryo"/>
              </a:rPr>
              <a:t>数</a:t>
            </a:r>
            <a:r>
              <a:rPr dirty="0" sz="1350" spc="-165">
                <a:latin typeface="SimSun"/>
                <a:cs typeface="SimSun"/>
              </a:rPr>
              <a:t>。</a:t>
            </a:r>
            <a:r>
              <a:rPr dirty="0" sz="1350" spc="-165">
                <a:latin typeface="Meiryo"/>
                <a:cs typeface="Meiryo"/>
              </a:rPr>
              <a:t>転</a:t>
            </a:r>
            <a:r>
              <a:rPr dirty="0" sz="1350" spc="-165">
                <a:latin typeface="SimSun"/>
                <a:cs typeface="SimSun"/>
              </a:rPr>
              <a:t>記作業に貴重な</a:t>
            </a:r>
            <a:r>
              <a:rPr dirty="0" sz="1350" spc="-165">
                <a:latin typeface="Meiryo"/>
                <a:cs typeface="Meiryo"/>
              </a:rPr>
              <a:t>時</a:t>
            </a:r>
            <a:r>
              <a:rPr dirty="0" sz="1350" spc="-165">
                <a:latin typeface="SimSun"/>
                <a:cs typeface="SimSun"/>
              </a:rPr>
              <a:t>間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費やし、</a:t>
            </a:r>
            <a:r>
              <a:rPr dirty="0" sz="1350" spc="-165">
                <a:latin typeface="Meiryo"/>
                <a:cs typeface="Meiryo"/>
              </a:rPr>
              <a:t>本来</a:t>
            </a:r>
            <a:r>
              <a:rPr dirty="0" sz="1350" spc="-165">
                <a:latin typeface="SimSun"/>
                <a:cs typeface="SimSun"/>
              </a:rPr>
              <a:t>の業</a:t>
            </a:r>
            <a:r>
              <a:rPr dirty="0" sz="1350" spc="-165">
                <a:latin typeface="Meiryo"/>
                <a:cs typeface="Meiryo"/>
              </a:rPr>
              <a:t>務</a:t>
            </a:r>
            <a:r>
              <a:rPr dirty="0" sz="1350" spc="-165">
                <a:latin typeface="SimSun"/>
                <a:cs typeface="SimSun"/>
              </a:rPr>
              <a:t>に</a:t>
            </a:r>
            <a:r>
              <a:rPr dirty="0" sz="1350" spc="-165">
                <a:latin typeface="Meiryo"/>
                <a:cs typeface="Meiryo"/>
              </a:rPr>
              <a:t>⽀</a:t>
            </a:r>
            <a:r>
              <a:rPr dirty="0" sz="1350" spc="-165">
                <a:latin typeface="SimSun"/>
                <a:cs typeface="SimSun"/>
              </a:rPr>
              <a:t>障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95">
                <a:latin typeface="SimSun"/>
                <a:cs typeface="SimSun"/>
              </a:rPr>
              <a:t>きたしています。法定</a:t>
            </a:r>
            <a:r>
              <a:rPr dirty="0" sz="1350" spc="-165">
                <a:latin typeface="Meiryo"/>
                <a:cs typeface="Meiryo"/>
              </a:rPr>
              <a:t>帳</a:t>
            </a:r>
            <a:r>
              <a:rPr dirty="0" sz="1350" spc="-180">
                <a:latin typeface="SimSun"/>
                <a:cs typeface="SimSun"/>
              </a:rPr>
              <a:t>簿としての重</a:t>
            </a:r>
            <a:r>
              <a:rPr dirty="0" sz="1350" spc="-165">
                <a:latin typeface="Meiryo"/>
                <a:cs typeface="Meiryo"/>
              </a:rPr>
              <a:t>要</a:t>
            </a:r>
            <a:r>
              <a:rPr dirty="0" sz="1350" spc="-165">
                <a:latin typeface="SimSun"/>
                <a:cs typeface="SimSun"/>
              </a:rPr>
              <a:t>性と実</a:t>
            </a:r>
            <a:r>
              <a:rPr dirty="0" sz="1350" spc="-165">
                <a:latin typeface="Meiryo"/>
                <a:cs typeface="Meiryo"/>
              </a:rPr>
              <a:t>務上</a:t>
            </a:r>
            <a:r>
              <a:rPr dirty="0" sz="1350" spc="-165">
                <a:latin typeface="SimSun"/>
                <a:cs typeface="SimSun"/>
              </a:rPr>
              <a:t>の煩雑さの</a:t>
            </a:r>
            <a:r>
              <a:rPr dirty="0" sz="1350" spc="-165">
                <a:latin typeface="PMingLiU"/>
                <a:cs typeface="PMingLiU"/>
              </a:rPr>
              <a:t>ギャップ</a:t>
            </a:r>
            <a:r>
              <a:rPr dirty="0" sz="1350" spc="-190">
                <a:latin typeface="SimSun"/>
                <a:cs typeface="SimSun"/>
              </a:rPr>
              <a:t>が課題です。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5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5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2</a:t>
            </a:fld>
          </a:p>
        </p:txBody>
      </p:sp>
      <p:sp>
        <p:nvSpPr>
          <p:cNvPr id="7" name="object 7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2016105" cy="6852920"/>
          </a:xfrm>
          <a:custGeom>
            <a:avLst/>
            <a:gdLst/>
            <a:ahLst/>
            <a:cxnLst/>
            <a:rect l="l" t="t" r="r" b="b"/>
            <a:pathLst>
              <a:path w="12016105" h="6852920">
                <a:moveTo>
                  <a:pt x="12015768" y="6852742"/>
                </a:moveTo>
                <a:lnTo>
                  <a:pt x="0" y="6852742"/>
                </a:lnTo>
                <a:lnTo>
                  <a:pt x="0" y="0"/>
                </a:lnTo>
                <a:lnTo>
                  <a:pt x="12015768" y="0"/>
                </a:lnTo>
                <a:lnTo>
                  <a:pt x="12015768" y="6852742"/>
                </a:lnTo>
                <a:close/>
              </a:path>
            </a:pathLst>
          </a:custGeom>
          <a:solidFill>
            <a:srgbClr val="F5F9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600788" y="1239126"/>
            <a:ext cx="657225" cy="38100"/>
          </a:xfrm>
          <a:custGeom>
            <a:avLst/>
            <a:gdLst/>
            <a:ahLst/>
            <a:cxnLst/>
            <a:rect l="l" t="t" r="r" b="b"/>
            <a:pathLst>
              <a:path w="657225" h="38100">
                <a:moveTo>
                  <a:pt x="657112" y="37549"/>
                </a:moveTo>
                <a:lnTo>
                  <a:pt x="0" y="37549"/>
                </a:lnTo>
                <a:lnTo>
                  <a:pt x="0" y="0"/>
                </a:lnTo>
                <a:lnTo>
                  <a:pt x="657112" y="0"/>
                </a:lnTo>
                <a:lnTo>
                  <a:pt x="657112" y="3754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88088" y="678394"/>
            <a:ext cx="3404870" cy="41275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360">
                <a:latin typeface="PMingLiU"/>
                <a:cs typeface="PMingLiU"/>
              </a:rPr>
              <a:t>エクセル</a:t>
            </a:r>
            <a:r>
              <a:rPr dirty="0" spc="-360"/>
              <a:t>管理の主な</a:t>
            </a:r>
            <a:r>
              <a:rPr dirty="0" spc="-380">
                <a:latin typeface="PMingLiU"/>
                <a:cs typeface="PMingLiU"/>
              </a:rPr>
              <a:t>リスク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0788" y="1652168"/>
            <a:ext cx="164278" cy="187746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9651" y="2570988"/>
            <a:ext cx="236956" cy="190019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0788" y="3515550"/>
            <a:ext cx="211214" cy="140809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0788" y="4412039"/>
            <a:ext cx="234682" cy="187746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00788" y="5331997"/>
            <a:ext cx="187746" cy="187746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752366" y="1557944"/>
            <a:ext cx="10620375" cy="450659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700" spc="-245">
                <a:latin typeface="PMingLiU"/>
                <a:cs typeface="PMingLiU"/>
              </a:rPr>
              <a:t>ファイル‧シート</a:t>
            </a:r>
            <a:r>
              <a:rPr dirty="0" sz="1700" spc="-245">
                <a:latin typeface="SimSun"/>
                <a:cs typeface="SimSun"/>
              </a:rPr>
              <a:t>の乱</a:t>
            </a:r>
            <a:r>
              <a:rPr dirty="0" sz="1700" spc="-245">
                <a:latin typeface="Meiryo"/>
                <a:cs typeface="Meiryo"/>
              </a:rPr>
              <a:t>⽴</a:t>
            </a:r>
            <a:r>
              <a:rPr dirty="0" sz="1700" spc="-225">
                <a:latin typeface="SimSun"/>
                <a:cs typeface="SimSun"/>
              </a:rPr>
              <a:t>で最新版が不明に</a:t>
            </a:r>
            <a:endParaRPr sz="1700">
              <a:latin typeface="SimSun"/>
              <a:cs typeface="SimSun"/>
            </a:endParaRPr>
          </a:p>
          <a:p>
            <a:pPr marL="12700" marR="73660">
              <a:lnSpc>
                <a:spcPct val="113700"/>
              </a:lnSpc>
              <a:spcBef>
                <a:spcPts val="215"/>
              </a:spcBef>
            </a:pPr>
            <a:r>
              <a:rPr dirty="0" sz="1300" spc="-130">
                <a:latin typeface="SimSun"/>
                <a:cs typeface="SimSun"/>
              </a:rPr>
              <a:t>現場</a:t>
            </a:r>
            <a:r>
              <a:rPr dirty="0" sz="1150">
                <a:latin typeface="DejaVu Sans"/>
                <a:cs typeface="DejaVu Sans"/>
              </a:rPr>
              <a:t>A</a:t>
            </a:r>
            <a:r>
              <a:rPr dirty="0" sz="1300" spc="-130">
                <a:latin typeface="SimSun"/>
                <a:cs typeface="SimSun"/>
              </a:rPr>
              <a:t>と本社でそれぞれ別のエクセルに</a:t>
            </a:r>
            <a:r>
              <a:rPr dirty="0" sz="1300" spc="-130">
                <a:latin typeface="Meiryo"/>
                <a:cs typeface="Meiryo"/>
              </a:rPr>
              <a:t>⼊⼒</a:t>
            </a:r>
            <a:r>
              <a:rPr dirty="0" sz="1300" spc="-145">
                <a:latin typeface="SimSun"/>
                <a:cs typeface="SimSun"/>
              </a:rPr>
              <a:t>して数字が</a:t>
            </a:r>
            <a:r>
              <a:rPr dirty="0" sz="1300" spc="-130">
                <a:latin typeface="Meiryo"/>
                <a:cs typeface="Meiryo"/>
              </a:rPr>
              <a:t>⾷</a:t>
            </a:r>
            <a:r>
              <a:rPr dirty="0" sz="1300" spc="-140">
                <a:latin typeface="SimSun"/>
                <a:cs typeface="SimSun"/>
              </a:rPr>
              <a:t>い違ったり、</a:t>
            </a:r>
            <a:r>
              <a:rPr dirty="0" sz="1300" spc="-130">
                <a:latin typeface="Meiryo"/>
                <a:cs typeface="Meiryo"/>
              </a:rPr>
              <a:t>共</a:t>
            </a:r>
            <a:r>
              <a:rPr dirty="0" sz="1300" spc="-130">
                <a:latin typeface="SimSun"/>
                <a:cs typeface="SimSun"/>
              </a:rPr>
              <a:t>有フォルダに「</a:t>
            </a:r>
            <a:r>
              <a:rPr dirty="0" sz="1150">
                <a:latin typeface="DejaVu Sans"/>
                <a:cs typeface="DejaVu Sans"/>
              </a:rPr>
              <a:t>○○_</a:t>
            </a:r>
            <a:r>
              <a:rPr dirty="0" sz="1300" spc="-130">
                <a:latin typeface="SimSun"/>
                <a:cs typeface="SimSun"/>
              </a:rPr>
              <a:t>最新版</a:t>
            </a:r>
            <a:r>
              <a:rPr dirty="0" sz="1150">
                <a:latin typeface="DejaVu Sans"/>
                <a:cs typeface="DejaVu Sans"/>
              </a:rPr>
              <a:t>.xlsx</a:t>
            </a:r>
            <a:r>
              <a:rPr dirty="0" sz="1300" spc="-145">
                <a:latin typeface="SimSun"/>
                <a:cs typeface="SimSun"/>
              </a:rPr>
              <a:t>」がいくつも存在して、どれが本当の最新版か分か</a:t>
            </a:r>
            <a:r>
              <a:rPr dirty="0" sz="1300" spc="-130">
                <a:latin typeface="SimSun"/>
                <a:cs typeface="SimSun"/>
              </a:rPr>
              <a:t>らない</a:t>
            </a:r>
            <a:r>
              <a:rPr dirty="0" sz="1300" spc="-130">
                <a:latin typeface="Meiryo"/>
                <a:cs typeface="Meiryo"/>
              </a:rPr>
              <a:t>事</a:t>
            </a:r>
            <a:r>
              <a:rPr dirty="0" sz="1300" spc="-140">
                <a:latin typeface="SimSun"/>
                <a:cs typeface="SimSun"/>
              </a:rPr>
              <a:t>態が頻発します。</a:t>
            </a:r>
            <a:endParaRPr sz="1300">
              <a:latin typeface="SimSun"/>
              <a:cs typeface="SimSun"/>
            </a:endParaRPr>
          </a:p>
          <a:p>
            <a:pPr marL="82550">
              <a:lnSpc>
                <a:spcPct val="100000"/>
              </a:lnSpc>
              <a:spcBef>
                <a:spcPts val="1440"/>
              </a:spcBef>
            </a:pPr>
            <a:r>
              <a:rPr dirty="0" sz="1700" spc="-245">
                <a:latin typeface="PMingLiU"/>
                <a:cs typeface="PMingLiU"/>
              </a:rPr>
              <a:t>リンク</a:t>
            </a:r>
            <a:r>
              <a:rPr dirty="0" sz="1700" spc="-245">
                <a:latin typeface="SimSun"/>
                <a:cs typeface="SimSun"/>
              </a:rPr>
              <a:t>切</a:t>
            </a:r>
            <a:r>
              <a:rPr dirty="0" sz="1700" spc="-245">
                <a:latin typeface="PMingLiU"/>
                <a:cs typeface="PMingLiU"/>
              </a:rPr>
              <a:t>れ</a:t>
            </a:r>
            <a:r>
              <a:rPr dirty="0" sz="1700" spc="-245">
                <a:latin typeface="SimSun"/>
                <a:cs typeface="SimSun"/>
              </a:rPr>
              <a:t>や更新漏</a:t>
            </a:r>
            <a:r>
              <a:rPr dirty="0" sz="1700" spc="-245">
                <a:latin typeface="PMingLiU"/>
                <a:cs typeface="PMingLiU"/>
              </a:rPr>
              <a:t>れ</a:t>
            </a:r>
            <a:r>
              <a:rPr dirty="0" sz="1700" spc="-245">
                <a:latin typeface="SimSun"/>
                <a:cs typeface="SimSun"/>
              </a:rPr>
              <a:t>の発</a:t>
            </a:r>
            <a:r>
              <a:rPr dirty="0" sz="1700" spc="-50">
                <a:latin typeface="Meiryo"/>
                <a:cs typeface="Meiryo"/>
              </a:rPr>
              <a:t>⽣</a:t>
            </a:r>
            <a:endParaRPr sz="1700">
              <a:latin typeface="Meiryo"/>
              <a:cs typeface="Meiryo"/>
            </a:endParaRPr>
          </a:p>
          <a:p>
            <a:pPr marL="82550" marR="19685">
              <a:lnSpc>
                <a:spcPct val="113700"/>
              </a:lnSpc>
              <a:spcBef>
                <a:spcPts val="215"/>
              </a:spcBef>
            </a:pPr>
            <a:r>
              <a:rPr dirty="0" sz="1300" spc="-145">
                <a:latin typeface="SimSun"/>
                <a:cs typeface="SimSun"/>
              </a:rPr>
              <a:t>複数のシートやファイルにまたがって関数でデータを連携していると、ファイル名の変更や保存場所の移</a:t>
            </a:r>
            <a:r>
              <a:rPr dirty="0" sz="1300" spc="-130">
                <a:latin typeface="Meiryo"/>
                <a:cs typeface="Meiryo"/>
              </a:rPr>
              <a:t>動</a:t>
            </a:r>
            <a:r>
              <a:rPr dirty="0" sz="1300" spc="-145">
                <a:latin typeface="SimSun"/>
                <a:cs typeface="SimSun"/>
              </a:rPr>
              <a:t>によりリンクが切れて「</a:t>
            </a:r>
            <a:r>
              <a:rPr dirty="0" sz="1150">
                <a:latin typeface="DejaVu Sans"/>
                <a:cs typeface="DejaVu Sans"/>
              </a:rPr>
              <a:t>#REF!</a:t>
            </a:r>
            <a:r>
              <a:rPr dirty="0" sz="1300" spc="-120">
                <a:latin typeface="SimSun"/>
                <a:cs typeface="SimSun"/>
              </a:rPr>
              <a:t>」エラーになるこ</a:t>
            </a:r>
            <a:r>
              <a:rPr dirty="0" sz="1300" spc="-140">
                <a:latin typeface="SimSun"/>
                <a:cs typeface="SimSun"/>
              </a:rPr>
              <a:t>とがあります。</a:t>
            </a:r>
            <a:endParaRPr sz="1300">
              <a:latin typeface="SimSun"/>
              <a:cs typeface="SimSun"/>
            </a:endParaRPr>
          </a:p>
          <a:p>
            <a:pPr marL="59055">
              <a:lnSpc>
                <a:spcPct val="100000"/>
              </a:lnSpc>
              <a:spcBef>
                <a:spcPts val="1440"/>
              </a:spcBef>
            </a:pPr>
            <a:r>
              <a:rPr dirty="0" sz="1700" spc="-245">
                <a:latin typeface="Meiryo"/>
                <a:cs typeface="Meiryo"/>
              </a:rPr>
              <a:t>⼿</a:t>
            </a:r>
            <a:r>
              <a:rPr dirty="0" sz="1700" spc="-245">
                <a:latin typeface="SimSun"/>
                <a:cs typeface="SimSun"/>
              </a:rPr>
              <a:t>作業ゆえの</a:t>
            </a:r>
            <a:r>
              <a:rPr dirty="0" sz="1700" spc="-245">
                <a:latin typeface="Meiryo"/>
                <a:cs typeface="Meiryo"/>
              </a:rPr>
              <a:t>⼊⼒</a:t>
            </a:r>
            <a:r>
              <a:rPr dirty="0" sz="1700" spc="-245">
                <a:latin typeface="PMingLiU"/>
                <a:cs typeface="PMingLiU"/>
              </a:rPr>
              <a:t>ミス‧</a:t>
            </a:r>
            <a:r>
              <a:rPr dirty="0" sz="1700" spc="-245">
                <a:latin typeface="SimSun"/>
                <a:cs typeface="SimSun"/>
              </a:rPr>
              <a:t>転記</a:t>
            </a:r>
            <a:r>
              <a:rPr dirty="0" sz="1700" spc="-150">
                <a:latin typeface="PMingLiU"/>
                <a:cs typeface="PMingLiU"/>
              </a:rPr>
              <a:t>ミス</a:t>
            </a:r>
            <a:endParaRPr sz="1700">
              <a:latin typeface="PMingLiU"/>
              <a:cs typeface="PMingLiU"/>
            </a:endParaRPr>
          </a:p>
          <a:p>
            <a:pPr marL="59055">
              <a:lnSpc>
                <a:spcPct val="100000"/>
              </a:lnSpc>
              <a:spcBef>
                <a:spcPts val="430"/>
              </a:spcBef>
            </a:pPr>
            <a:r>
              <a:rPr dirty="0" sz="1300" spc="-130">
                <a:latin typeface="Meiryo"/>
                <a:cs typeface="Meiryo"/>
              </a:rPr>
              <a:t>⼿</a:t>
            </a:r>
            <a:r>
              <a:rPr dirty="0" sz="1300" spc="-130">
                <a:latin typeface="SimSun"/>
                <a:cs typeface="SimSun"/>
              </a:rPr>
              <a:t>書きの計量</a:t>
            </a:r>
            <a:r>
              <a:rPr dirty="0" sz="1300" spc="-130">
                <a:latin typeface="Meiryo"/>
                <a:cs typeface="Meiryo"/>
              </a:rPr>
              <a:t>伝</a:t>
            </a:r>
            <a:r>
              <a:rPr dirty="0" sz="1300" spc="-130">
                <a:latin typeface="SimSun"/>
                <a:cs typeface="SimSun"/>
              </a:rPr>
              <a:t>票の数字を</a:t>
            </a:r>
            <a:r>
              <a:rPr dirty="0" sz="1300" spc="-130">
                <a:latin typeface="Meiryo"/>
                <a:cs typeface="Meiryo"/>
              </a:rPr>
              <a:t>⾒</a:t>
            </a:r>
            <a:r>
              <a:rPr dirty="0" sz="1300" spc="-140">
                <a:latin typeface="SimSun"/>
                <a:cs typeface="SimSun"/>
              </a:rPr>
              <a:t>間違えたり、集計</a:t>
            </a:r>
            <a:r>
              <a:rPr dirty="0" sz="1300" spc="-130">
                <a:latin typeface="Meiryo"/>
                <a:cs typeface="Meiryo"/>
              </a:rPr>
              <a:t>⽤</a:t>
            </a:r>
            <a:r>
              <a:rPr dirty="0" sz="1300" spc="-130">
                <a:latin typeface="SimSun"/>
                <a:cs typeface="SimSun"/>
              </a:rPr>
              <a:t>ファイルにコピペする際に</a:t>
            </a:r>
            <a:r>
              <a:rPr dirty="0" sz="1300" spc="-130">
                <a:latin typeface="Meiryo"/>
                <a:cs typeface="Meiryo"/>
              </a:rPr>
              <a:t>⼀⾏</a:t>
            </a:r>
            <a:r>
              <a:rPr dirty="0" sz="1300" spc="-145">
                <a:latin typeface="SimSun"/>
                <a:cs typeface="SimSun"/>
              </a:rPr>
              <a:t>ずれて貼り</a:t>
            </a:r>
            <a:r>
              <a:rPr dirty="0" sz="1300" spc="-130">
                <a:latin typeface="Meiryo"/>
                <a:cs typeface="Meiryo"/>
              </a:rPr>
              <a:t>付</a:t>
            </a:r>
            <a:r>
              <a:rPr dirty="0" sz="1300" spc="-150">
                <a:latin typeface="SimSun"/>
                <a:cs typeface="SimSun"/>
              </a:rPr>
              <a:t>けるなど、ヒューマンエラーが避けられません。特に「</a:t>
            </a:r>
            <a:r>
              <a:rPr dirty="0" sz="1150">
                <a:latin typeface="DejaVu Sans"/>
                <a:cs typeface="DejaVu Sans"/>
              </a:rPr>
              <a:t>m³</a:t>
            </a:r>
            <a:r>
              <a:rPr dirty="0" sz="1300" spc="-90">
                <a:latin typeface="SimSun"/>
                <a:cs typeface="SimSun"/>
              </a:rPr>
              <a:t>」と</a:t>
            </a:r>
            <a:endParaRPr sz="1300">
              <a:latin typeface="SimSun"/>
              <a:cs typeface="SimSun"/>
            </a:endParaRPr>
          </a:p>
          <a:p>
            <a:pPr marL="59055">
              <a:lnSpc>
                <a:spcPct val="100000"/>
              </a:lnSpc>
              <a:spcBef>
                <a:spcPts val="215"/>
              </a:spcBef>
            </a:pPr>
            <a:r>
              <a:rPr dirty="0" sz="1300" spc="-130">
                <a:latin typeface="SimSun"/>
                <a:cs typeface="SimSun"/>
              </a:rPr>
              <a:t>「</a:t>
            </a:r>
            <a:r>
              <a:rPr dirty="0" sz="1300" spc="-130">
                <a:latin typeface="Meiryo"/>
                <a:cs typeface="Meiryo"/>
              </a:rPr>
              <a:t>⽴⽶</a:t>
            </a:r>
            <a:r>
              <a:rPr dirty="0" sz="1300" spc="-229">
                <a:latin typeface="SimSun"/>
                <a:cs typeface="SimSun"/>
              </a:rPr>
              <a:t>」、トンと「</a:t>
            </a:r>
            <a:r>
              <a:rPr dirty="0" sz="1300" spc="-130">
                <a:latin typeface="BIZ UDPGothic"/>
                <a:cs typeface="BIZ UDPGothic"/>
              </a:rPr>
              <a:t>㌧</a:t>
            </a:r>
            <a:r>
              <a:rPr dirty="0" sz="1300" spc="-135">
                <a:latin typeface="SimSun"/>
                <a:cs typeface="SimSun"/>
              </a:rPr>
              <a:t>」のような単位混在も問題です。</a:t>
            </a:r>
            <a:endParaRPr sz="1300">
              <a:latin typeface="SimSun"/>
              <a:cs typeface="SimSun"/>
            </a:endParaRPr>
          </a:p>
          <a:p>
            <a:pPr marL="82550">
              <a:lnSpc>
                <a:spcPct val="100000"/>
              </a:lnSpc>
              <a:spcBef>
                <a:spcPts val="1440"/>
              </a:spcBef>
            </a:pPr>
            <a:r>
              <a:rPr dirty="0" sz="1700" spc="-245">
                <a:latin typeface="SimSun"/>
                <a:cs typeface="SimSun"/>
              </a:rPr>
              <a:t>現場</a:t>
            </a:r>
            <a:r>
              <a:rPr dirty="0" sz="1700" spc="-245">
                <a:latin typeface="Meiryo"/>
                <a:cs typeface="Meiryo"/>
              </a:rPr>
              <a:t>任</a:t>
            </a:r>
            <a:r>
              <a:rPr dirty="0" sz="1700" spc="-245">
                <a:latin typeface="SimSun"/>
                <a:cs typeface="SimSun"/>
              </a:rPr>
              <a:t>せに</a:t>
            </a:r>
            <a:r>
              <a:rPr dirty="0" sz="1700" spc="-270">
                <a:latin typeface="PMingLiU"/>
                <a:cs typeface="PMingLiU"/>
              </a:rPr>
              <a:t>よる</a:t>
            </a:r>
            <a:r>
              <a:rPr dirty="0" sz="1700" spc="-245">
                <a:latin typeface="SimSun"/>
                <a:cs typeface="SimSun"/>
              </a:rPr>
              <a:t>属</a:t>
            </a:r>
            <a:r>
              <a:rPr dirty="0" sz="1700" spc="-245">
                <a:latin typeface="Meiryo"/>
                <a:cs typeface="Meiryo"/>
              </a:rPr>
              <a:t>⼈</a:t>
            </a:r>
            <a:r>
              <a:rPr dirty="0" sz="1700" spc="-245">
                <a:latin typeface="SimSun"/>
                <a:cs typeface="SimSun"/>
              </a:rPr>
              <a:t>化</a:t>
            </a:r>
            <a:r>
              <a:rPr dirty="0" sz="1700" spc="-250">
                <a:latin typeface="PMingLiU"/>
                <a:cs typeface="PMingLiU"/>
              </a:rPr>
              <a:t>‧ブラックボックス</a:t>
            </a:r>
            <a:r>
              <a:rPr dirty="0" sz="1700" spc="-50">
                <a:latin typeface="SimSun"/>
                <a:cs typeface="SimSun"/>
              </a:rPr>
              <a:t>化</a:t>
            </a:r>
            <a:endParaRPr sz="1700">
              <a:latin typeface="SimSun"/>
              <a:cs typeface="SimSun"/>
            </a:endParaRPr>
          </a:p>
          <a:p>
            <a:pPr marL="82550" marR="43815">
              <a:lnSpc>
                <a:spcPct val="113700"/>
              </a:lnSpc>
              <a:spcBef>
                <a:spcPts val="215"/>
              </a:spcBef>
            </a:pPr>
            <a:r>
              <a:rPr dirty="0" sz="1300" spc="-130">
                <a:latin typeface="SimSun"/>
                <a:cs typeface="SimSun"/>
              </a:rPr>
              <a:t>各現場が独</a:t>
            </a:r>
            <a:r>
              <a:rPr dirty="0" sz="1300" spc="-130">
                <a:latin typeface="Meiryo"/>
                <a:cs typeface="Meiryo"/>
              </a:rPr>
              <a:t>⾃</a:t>
            </a:r>
            <a:r>
              <a:rPr dirty="0" sz="1300" spc="-130">
                <a:latin typeface="SimSun"/>
                <a:cs typeface="SimSun"/>
              </a:rPr>
              <a:t>のエクセルファイルを作り込み、複雑なマクロや関数が盛り込まれた</a:t>
            </a:r>
            <a:r>
              <a:rPr dirty="0" sz="1150">
                <a:latin typeface="DejaVu Sans"/>
                <a:cs typeface="DejaVu Sans"/>
              </a:rPr>
              <a:t>"</a:t>
            </a:r>
            <a:r>
              <a:rPr dirty="0" sz="1300" spc="-130">
                <a:latin typeface="SimSun"/>
                <a:cs typeface="SimSun"/>
              </a:rPr>
              <a:t>神エクセル</a:t>
            </a:r>
            <a:r>
              <a:rPr dirty="0" sz="1150">
                <a:latin typeface="DejaVu Sans"/>
                <a:cs typeface="DejaVu Sans"/>
              </a:rPr>
              <a:t>"</a:t>
            </a:r>
            <a:r>
              <a:rPr dirty="0" sz="1300" spc="-130">
                <a:latin typeface="SimSun"/>
                <a:cs typeface="SimSun"/>
              </a:rPr>
              <a:t>が出来</a:t>
            </a:r>
            <a:r>
              <a:rPr dirty="0" sz="1300" spc="-130">
                <a:latin typeface="Meiryo"/>
                <a:cs typeface="Meiryo"/>
              </a:rPr>
              <a:t>上</a:t>
            </a:r>
            <a:r>
              <a:rPr dirty="0" sz="1300" spc="-145">
                <a:latin typeface="SimSun"/>
                <a:cs typeface="SimSun"/>
              </a:rPr>
              <a:t>がると、作成者本</a:t>
            </a:r>
            <a:r>
              <a:rPr dirty="0" sz="1300" spc="-130">
                <a:latin typeface="Meiryo"/>
                <a:cs typeface="Meiryo"/>
              </a:rPr>
              <a:t>⼈以</a:t>
            </a:r>
            <a:r>
              <a:rPr dirty="0" sz="1300" spc="-145">
                <a:latin typeface="SimSun"/>
                <a:cs typeface="SimSun"/>
              </a:rPr>
              <a:t>外は使いこなせず、業</a:t>
            </a:r>
            <a:r>
              <a:rPr dirty="0" sz="1300" spc="-130">
                <a:latin typeface="Meiryo"/>
                <a:cs typeface="Meiryo"/>
              </a:rPr>
              <a:t>務</a:t>
            </a:r>
            <a:r>
              <a:rPr dirty="0" sz="1300" spc="-90">
                <a:latin typeface="SimSun"/>
                <a:cs typeface="SimSun"/>
              </a:rPr>
              <a:t>が特</a:t>
            </a:r>
            <a:r>
              <a:rPr dirty="0" sz="1300" spc="-130">
                <a:latin typeface="SimSun"/>
                <a:cs typeface="SimSun"/>
              </a:rPr>
              <a:t>定の個</a:t>
            </a:r>
            <a:r>
              <a:rPr dirty="0" sz="1300" spc="-130">
                <a:latin typeface="Meiryo"/>
                <a:cs typeface="Meiryo"/>
              </a:rPr>
              <a:t>⼈</a:t>
            </a:r>
            <a:r>
              <a:rPr dirty="0" sz="1300" spc="-150">
                <a:latin typeface="SimSun"/>
                <a:cs typeface="SimSun"/>
              </a:rPr>
              <a:t>に依存してしまいます。</a:t>
            </a:r>
            <a:endParaRPr sz="1300">
              <a:latin typeface="SimSun"/>
              <a:cs typeface="SimSun"/>
            </a:endParaRPr>
          </a:p>
          <a:p>
            <a:pPr marL="35560">
              <a:lnSpc>
                <a:spcPct val="100000"/>
              </a:lnSpc>
              <a:spcBef>
                <a:spcPts val="1440"/>
              </a:spcBef>
            </a:pPr>
            <a:r>
              <a:rPr dirty="0" sz="1700" spc="-254">
                <a:latin typeface="PMingLiU"/>
                <a:cs typeface="PMingLiU"/>
              </a:rPr>
              <a:t>リアルタイム</a:t>
            </a:r>
            <a:r>
              <a:rPr dirty="0" sz="1700" spc="-245">
                <a:latin typeface="SimSun"/>
                <a:cs typeface="SimSun"/>
              </a:rPr>
              <a:t>性の</a:t>
            </a:r>
            <a:r>
              <a:rPr dirty="0" sz="1700" spc="-245">
                <a:latin typeface="Meiryo"/>
                <a:cs typeface="Meiryo"/>
              </a:rPr>
              <a:t>⽋</a:t>
            </a:r>
            <a:r>
              <a:rPr dirty="0" sz="1700" spc="-245">
                <a:latin typeface="SimSun"/>
                <a:cs typeface="SimSun"/>
              </a:rPr>
              <a:t>如と情報</a:t>
            </a:r>
            <a:r>
              <a:rPr dirty="0" sz="1700" spc="-245">
                <a:latin typeface="Meiryo"/>
                <a:cs typeface="Meiryo"/>
              </a:rPr>
              <a:t>共</a:t>
            </a:r>
            <a:r>
              <a:rPr dirty="0" sz="1700" spc="-245">
                <a:latin typeface="SimSun"/>
                <a:cs typeface="SimSun"/>
              </a:rPr>
              <a:t>有の遅</a:t>
            </a:r>
            <a:r>
              <a:rPr dirty="0" sz="1700" spc="-60">
                <a:latin typeface="PMingLiU"/>
                <a:cs typeface="PMingLiU"/>
              </a:rPr>
              <a:t>れ</a:t>
            </a:r>
            <a:endParaRPr sz="1700">
              <a:latin typeface="PMingLiU"/>
              <a:cs typeface="PMingLiU"/>
            </a:endParaRPr>
          </a:p>
          <a:p>
            <a:pPr marL="35560" marR="237490">
              <a:lnSpc>
                <a:spcPct val="113700"/>
              </a:lnSpc>
              <a:spcBef>
                <a:spcPts val="215"/>
              </a:spcBef>
            </a:pPr>
            <a:r>
              <a:rPr dirty="0" sz="1300" spc="-130">
                <a:latin typeface="SimSun"/>
                <a:cs typeface="SimSun"/>
              </a:rPr>
              <a:t>紙の計量</a:t>
            </a:r>
            <a:r>
              <a:rPr dirty="0" sz="1300" spc="-130">
                <a:latin typeface="Meiryo"/>
                <a:cs typeface="Meiryo"/>
              </a:rPr>
              <a:t>伝</a:t>
            </a:r>
            <a:r>
              <a:rPr dirty="0" sz="1300" spc="-130">
                <a:latin typeface="SimSun"/>
                <a:cs typeface="SimSun"/>
              </a:rPr>
              <a:t>票の情報はエクセルに</a:t>
            </a:r>
            <a:r>
              <a:rPr dirty="0" sz="1300" spc="-130">
                <a:latin typeface="Meiryo"/>
                <a:cs typeface="Meiryo"/>
              </a:rPr>
              <a:t>⼊⼒</a:t>
            </a:r>
            <a:r>
              <a:rPr dirty="0" sz="1300" spc="-130">
                <a:latin typeface="SimSun"/>
                <a:cs typeface="SimSun"/>
              </a:rPr>
              <a:t>されるまで現場の</a:t>
            </a:r>
            <a:r>
              <a:rPr dirty="0" sz="1300" spc="-130">
                <a:latin typeface="Meiryo"/>
                <a:cs typeface="Meiryo"/>
              </a:rPr>
              <a:t>中</a:t>
            </a:r>
            <a:r>
              <a:rPr dirty="0" sz="1300" spc="-130">
                <a:latin typeface="SimSun"/>
                <a:cs typeface="SimSun"/>
              </a:rPr>
              <a:t>に</a:t>
            </a:r>
            <a:r>
              <a:rPr dirty="0" sz="1300" spc="-130">
                <a:latin typeface="Meiryo"/>
                <a:cs typeface="Meiryo"/>
              </a:rPr>
              <a:t>留</a:t>
            </a:r>
            <a:r>
              <a:rPr dirty="0" sz="1300" spc="-150">
                <a:latin typeface="SimSun"/>
                <a:cs typeface="SimSun"/>
              </a:rPr>
              <a:t>まり、リアルタイム</a:t>
            </a:r>
            <a:r>
              <a:rPr dirty="0" sz="1300" spc="-130">
                <a:latin typeface="Meiryo"/>
                <a:cs typeface="Meiryo"/>
              </a:rPr>
              <a:t>共</a:t>
            </a:r>
            <a:r>
              <a:rPr dirty="0" sz="1300" spc="-150">
                <a:latin typeface="SimSun"/>
                <a:cs typeface="SimSun"/>
              </a:rPr>
              <a:t>有が困難です。この情報</a:t>
            </a:r>
            <a:r>
              <a:rPr dirty="0" sz="1300" spc="-130">
                <a:latin typeface="Meiryo"/>
                <a:cs typeface="Meiryo"/>
              </a:rPr>
              <a:t>伝</a:t>
            </a:r>
            <a:r>
              <a:rPr dirty="0" sz="1300" spc="-130">
                <a:latin typeface="SimSun"/>
                <a:cs typeface="SimSun"/>
              </a:rPr>
              <a:t>達の遅れが現場と</a:t>
            </a:r>
            <a:r>
              <a:rPr dirty="0" sz="1300" spc="-130">
                <a:latin typeface="Meiryo"/>
                <a:cs typeface="Meiryo"/>
              </a:rPr>
              <a:t>事務</a:t>
            </a:r>
            <a:r>
              <a:rPr dirty="0" sz="1300" spc="-130">
                <a:latin typeface="SimSun"/>
                <a:cs typeface="SimSun"/>
              </a:rPr>
              <a:t>所間の認識違いを</a:t>
            </a:r>
            <a:r>
              <a:rPr dirty="0" sz="1300" spc="-50">
                <a:latin typeface="Meiryo"/>
                <a:cs typeface="Meiryo"/>
              </a:rPr>
              <a:t>⽣</a:t>
            </a:r>
            <a:r>
              <a:rPr dirty="0" sz="1300" spc="-130">
                <a:latin typeface="SimSun"/>
                <a:cs typeface="SimSun"/>
              </a:rPr>
              <a:t>み、意思決定の遅延や判断ミスを</a:t>
            </a:r>
            <a:r>
              <a:rPr dirty="0" sz="1300" spc="-130">
                <a:latin typeface="Meiryo"/>
                <a:cs typeface="Meiryo"/>
              </a:rPr>
              <a:t>招</a:t>
            </a:r>
            <a:r>
              <a:rPr dirty="0" sz="1300" spc="-140">
                <a:latin typeface="SimSun"/>
                <a:cs typeface="SimSun"/>
              </a:rPr>
              <a:t>きます。</a:t>
            </a:r>
            <a:endParaRPr sz="1300">
              <a:latin typeface="SimSun"/>
              <a:cs typeface="SimSu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68919" y="6414173"/>
            <a:ext cx="1780539" cy="1828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7"/>
              </a:rPr>
              <a:t>kurojica.com/ai-document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1635496" y="6414173"/>
            <a:ext cx="111760" cy="1828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050" spc="-50">
                <a:latin typeface="DejaVu Sans"/>
                <a:cs typeface="DejaVu Sans"/>
              </a:rPr>
              <a:t>5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0347673" y="209441"/>
            <a:ext cx="139954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85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15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55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4303395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10"/>
              <a:t>エクセル運</a:t>
            </a:r>
            <a:r>
              <a:rPr dirty="0" spc="-310">
                <a:latin typeface="Meiryo"/>
                <a:cs typeface="Meiryo"/>
              </a:rPr>
              <a:t>⽤</a:t>
            </a:r>
            <a:r>
              <a:rPr dirty="0" spc="-335"/>
              <a:t>改善による応急対策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609599" y="160019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9"/>
                </a:lnTo>
                <a:lnTo>
                  <a:pt x="59264" y="244226"/>
                </a:lnTo>
                <a:lnTo>
                  <a:pt x="30267" y="217947"/>
                </a:lnTo>
                <a:lnTo>
                  <a:pt x="10150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60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3" y="26246"/>
                </a:lnTo>
                <a:lnTo>
                  <a:pt x="240453" y="53906"/>
                </a:lnTo>
                <a:lnTo>
                  <a:pt x="258908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8" y="178266"/>
                </a:lnTo>
                <a:lnTo>
                  <a:pt x="240453" y="212793"/>
                </a:lnTo>
                <a:lnTo>
                  <a:pt x="212793" y="240453"/>
                </a:lnTo>
                <a:lnTo>
                  <a:pt x="178266" y="258908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677118" y="1616075"/>
            <a:ext cx="1314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1">
                <a:solidFill>
                  <a:srgbClr val="FFFFFF"/>
                </a:solidFill>
                <a:latin typeface="DejaVu Sans"/>
                <a:cs typeface="DejaVu Sans"/>
              </a:rPr>
              <a:t>1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77900" y="1504780"/>
            <a:ext cx="10530840" cy="83820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700" spc="-210">
                <a:latin typeface="Meiryo"/>
                <a:cs typeface="Meiryo"/>
              </a:rPr>
              <a:t>⼊⼒</a:t>
            </a:r>
            <a:r>
              <a:rPr dirty="0" sz="1700" spc="-210">
                <a:latin typeface="SimSun"/>
                <a:cs typeface="SimSun"/>
              </a:rPr>
              <a:t>フォーマットの</a:t>
            </a:r>
            <a:r>
              <a:rPr dirty="0" sz="1700" spc="-210">
                <a:latin typeface="Meiryo"/>
                <a:cs typeface="Meiryo"/>
              </a:rPr>
              <a:t>全</a:t>
            </a:r>
            <a:r>
              <a:rPr dirty="0" sz="1700" spc="-210">
                <a:latin typeface="SimSun"/>
                <a:cs typeface="SimSun"/>
              </a:rPr>
              <a:t>社統</a:t>
            </a:r>
            <a:r>
              <a:rPr dirty="0" sz="1700" spc="-50">
                <a:latin typeface="Meiryo"/>
                <a:cs typeface="Meiryo"/>
              </a:rPr>
              <a:t>⼀</a:t>
            </a:r>
            <a:endParaRPr sz="1700">
              <a:latin typeface="Meiryo"/>
              <a:cs typeface="Meiryo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1350" spc="-165">
                <a:latin typeface="SimSun"/>
                <a:cs typeface="SimSun"/>
              </a:rPr>
              <a:t>現場ごとに</a:t>
            </a:r>
            <a:r>
              <a:rPr dirty="0" sz="1350" spc="-175">
                <a:latin typeface="PMingLiU"/>
                <a:cs typeface="PMingLiU"/>
              </a:rPr>
              <a:t>バラバラ</a:t>
            </a:r>
            <a:r>
              <a:rPr dirty="0" sz="1350" spc="-165">
                <a:latin typeface="SimSun"/>
                <a:cs typeface="SimSun"/>
              </a:rPr>
              <a:t>の</a:t>
            </a:r>
            <a:r>
              <a:rPr dirty="0" sz="1350" spc="-165">
                <a:latin typeface="PMingLiU"/>
                <a:cs typeface="PMingLiU"/>
              </a:rPr>
              <a:t>エクセル</a:t>
            </a:r>
            <a:r>
              <a:rPr dirty="0" sz="1350" spc="-165">
                <a:latin typeface="SimSun"/>
                <a:cs typeface="SimSun"/>
              </a:rPr>
              <a:t>様式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使うの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やめ、</a:t>
            </a:r>
            <a:r>
              <a:rPr dirty="0" sz="1350" spc="-165">
                <a:latin typeface="Meiryo"/>
                <a:cs typeface="Meiryo"/>
              </a:rPr>
              <a:t>全</a:t>
            </a:r>
            <a:r>
              <a:rPr dirty="0" sz="1350" spc="-165">
                <a:latin typeface="SimSun"/>
                <a:cs typeface="SimSun"/>
              </a:rPr>
              <a:t>社</a:t>
            </a:r>
            <a:r>
              <a:rPr dirty="0" sz="1350" spc="-165">
                <a:latin typeface="Meiryo"/>
                <a:cs typeface="Meiryo"/>
              </a:rPr>
              <a:t>共</a:t>
            </a:r>
            <a:r>
              <a:rPr dirty="0" sz="1350" spc="-165">
                <a:latin typeface="SimSun"/>
                <a:cs typeface="SimSun"/>
              </a:rPr>
              <a:t>通の</a:t>
            </a:r>
            <a:r>
              <a:rPr dirty="0" sz="1350" spc="-180">
                <a:latin typeface="PMingLiU"/>
                <a:cs typeface="PMingLiU"/>
              </a:rPr>
              <a:t>シンプル</a:t>
            </a:r>
            <a:r>
              <a:rPr dirty="0" sz="1350" spc="-165">
                <a:latin typeface="SimSun"/>
                <a:cs typeface="SimSun"/>
              </a:rPr>
              <a:t>な</a:t>
            </a:r>
            <a:r>
              <a:rPr dirty="0" sz="1350" spc="-180">
                <a:latin typeface="PMingLiU"/>
                <a:cs typeface="PMingLiU"/>
              </a:rPr>
              <a:t>テンプレートを</a:t>
            </a:r>
            <a:r>
              <a:rPr dirty="0" sz="1350" spc="-165">
                <a:latin typeface="Meiryo"/>
                <a:cs typeface="Meiryo"/>
              </a:rPr>
              <a:t>⽤</a:t>
            </a:r>
            <a:r>
              <a:rPr dirty="0" sz="1350" spc="-165">
                <a:latin typeface="SimSun"/>
                <a:cs typeface="SimSun"/>
              </a:rPr>
              <a:t>意。</a:t>
            </a:r>
            <a:r>
              <a:rPr dirty="0" sz="1350" spc="-165">
                <a:latin typeface="Meiryo"/>
                <a:cs typeface="Meiryo"/>
              </a:rPr>
              <a:t>⽇</a:t>
            </a:r>
            <a:r>
              <a:rPr dirty="0" sz="1350" spc="-165">
                <a:latin typeface="SimSun"/>
                <a:cs typeface="SimSun"/>
              </a:rPr>
              <a:t>付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SimSun"/>
                <a:cs typeface="SimSun"/>
              </a:rPr>
              <a:t>現場名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SimSun"/>
                <a:cs typeface="SimSun"/>
              </a:rPr>
              <a:t>品</a:t>
            </a:r>
            <a:r>
              <a:rPr dirty="0" sz="1350" spc="-165">
                <a:latin typeface="Meiryo"/>
                <a:cs typeface="Meiryo"/>
              </a:rPr>
              <a:t>⽬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SimSun"/>
                <a:cs typeface="SimSun"/>
              </a:rPr>
              <a:t>数量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SimSun"/>
                <a:cs typeface="SimSun"/>
              </a:rPr>
              <a:t>単位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Meiryo"/>
                <a:cs typeface="Meiryo"/>
              </a:rPr>
              <a:t>⾞両番</a:t>
            </a:r>
            <a:r>
              <a:rPr dirty="0" sz="1350" spc="-165">
                <a:latin typeface="SimSun"/>
                <a:cs typeface="SimSun"/>
              </a:rPr>
              <a:t>号など必須項</a:t>
            </a:r>
            <a:endParaRPr sz="13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350" spc="-170">
                <a:latin typeface="Meiryo"/>
                <a:cs typeface="Meiryo"/>
              </a:rPr>
              <a:t>⽬</a:t>
            </a:r>
            <a:r>
              <a:rPr dirty="0" sz="1350" spc="-170">
                <a:latin typeface="PMingLiU"/>
                <a:cs typeface="PMingLiU"/>
              </a:rPr>
              <a:t>を</a:t>
            </a:r>
            <a:r>
              <a:rPr dirty="0" sz="1350" spc="-170">
                <a:latin typeface="SimSun"/>
                <a:cs typeface="SimSun"/>
              </a:rPr>
              <a:t>統</a:t>
            </a:r>
            <a:r>
              <a:rPr dirty="0" sz="1350" spc="-170">
                <a:latin typeface="Meiryo"/>
                <a:cs typeface="Meiryo"/>
              </a:rPr>
              <a:t>⼀</a:t>
            </a:r>
            <a:r>
              <a:rPr dirty="0" sz="1350" spc="-170">
                <a:latin typeface="SimSun"/>
                <a:cs typeface="SimSun"/>
              </a:rPr>
              <a:t>し、誰でも迷</a:t>
            </a:r>
            <a:r>
              <a:rPr dirty="0" sz="1350" spc="-170">
                <a:latin typeface="PMingLiU"/>
                <a:cs typeface="PMingLiU"/>
              </a:rPr>
              <a:t>わ</a:t>
            </a:r>
            <a:r>
              <a:rPr dirty="0" sz="1350" spc="-170">
                <a:latin typeface="SimSun"/>
                <a:cs typeface="SimSun"/>
              </a:rPr>
              <a:t>ず</a:t>
            </a:r>
            <a:r>
              <a:rPr dirty="0" sz="1350" spc="-170">
                <a:latin typeface="Meiryo"/>
                <a:cs typeface="Meiryo"/>
              </a:rPr>
              <a:t>⼊⼒</a:t>
            </a:r>
            <a:r>
              <a:rPr dirty="0" sz="1350" spc="-185">
                <a:latin typeface="SimSun"/>
                <a:cs typeface="SimSun"/>
              </a:rPr>
              <a:t>でき</a:t>
            </a:r>
            <a:r>
              <a:rPr dirty="0" sz="1350" spc="-170">
                <a:latin typeface="PMingLiU"/>
                <a:cs typeface="PMingLiU"/>
              </a:rPr>
              <a:t>る</a:t>
            </a:r>
            <a:r>
              <a:rPr dirty="0" sz="1350" spc="-170">
                <a:latin typeface="SimSun"/>
                <a:cs typeface="SimSun"/>
              </a:rPr>
              <a:t>環境</a:t>
            </a:r>
            <a:r>
              <a:rPr dirty="0" sz="1350" spc="-170">
                <a:latin typeface="PMingLiU"/>
                <a:cs typeface="PMingLiU"/>
              </a:rPr>
              <a:t>を</a:t>
            </a:r>
            <a:r>
              <a:rPr dirty="0" sz="1350" spc="-190">
                <a:latin typeface="SimSun"/>
                <a:cs typeface="SimSun"/>
              </a:rPr>
              <a:t>整え</a:t>
            </a:r>
            <a:r>
              <a:rPr dirty="0" sz="1350" spc="-170">
                <a:latin typeface="PMingLiU"/>
                <a:cs typeface="PMingLiU"/>
              </a:rPr>
              <a:t>る</a:t>
            </a:r>
            <a:r>
              <a:rPr dirty="0" sz="1350" spc="-50">
                <a:latin typeface="SimSun"/>
                <a:cs typeface="SimSun"/>
              </a:rPr>
              <a:t>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609599" y="253364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9"/>
                </a:lnTo>
                <a:lnTo>
                  <a:pt x="59264" y="244226"/>
                </a:lnTo>
                <a:lnTo>
                  <a:pt x="30267" y="217946"/>
                </a:lnTo>
                <a:lnTo>
                  <a:pt x="10150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60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3" y="26245"/>
                </a:lnTo>
                <a:lnTo>
                  <a:pt x="240453" y="53906"/>
                </a:lnTo>
                <a:lnTo>
                  <a:pt x="258908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0"/>
                </a:lnTo>
                <a:lnTo>
                  <a:pt x="258908" y="178266"/>
                </a:lnTo>
                <a:lnTo>
                  <a:pt x="240453" y="212793"/>
                </a:lnTo>
                <a:lnTo>
                  <a:pt x="212793" y="240453"/>
                </a:lnTo>
                <a:lnTo>
                  <a:pt x="178266" y="258908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677118" y="2549525"/>
            <a:ext cx="1314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1">
                <a:solidFill>
                  <a:srgbClr val="FFFFFF"/>
                </a:solidFill>
                <a:latin typeface="DejaVu Sans"/>
                <a:cs typeface="DejaVu Sans"/>
              </a:rPr>
              <a:t>2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990599" y="3333749"/>
            <a:ext cx="10591800" cy="342900"/>
          </a:xfrm>
          <a:custGeom>
            <a:avLst/>
            <a:gdLst/>
            <a:ahLst/>
            <a:cxnLst/>
            <a:rect l="l" t="t" r="r" b="b"/>
            <a:pathLst>
              <a:path w="10591800" h="342900">
                <a:moveTo>
                  <a:pt x="10558751" y="342899"/>
                </a:moveTo>
                <a:lnTo>
                  <a:pt x="33047" y="342899"/>
                </a:lnTo>
                <a:lnTo>
                  <a:pt x="28187" y="341933"/>
                </a:lnTo>
                <a:lnTo>
                  <a:pt x="966" y="314711"/>
                </a:lnTo>
                <a:lnTo>
                  <a:pt x="0" y="309852"/>
                </a:lnTo>
                <a:lnTo>
                  <a:pt x="0" y="304799"/>
                </a:lnTo>
                <a:lnTo>
                  <a:pt x="0" y="33047"/>
                </a:lnTo>
                <a:lnTo>
                  <a:pt x="28187" y="966"/>
                </a:lnTo>
                <a:lnTo>
                  <a:pt x="33047" y="0"/>
                </a:lnTo>
                <a:lnTo>
                  <a:pt x="10558751" y="0"/>
                </a:lnTo>
                <a:lnTo>
                  <a:pt x="10590830" y="28187"/>
                </a:lnTo>
                <a:lnTo>
                  <a:pt x="10591798" y="33047"/>
                </a:lnTo>
                <a:lnTo>
                  <a:pt x="10591798" y="309852"/>
                </a:lnTo>
                <a:lnTo>
                  <a:pt x="10563610" y="341933"/>
                </a:lnTo>
                <a:lnTo>
                  <a:pt x="10558751" y="342899"/>
                </a:lnTo>
                <a:close/>
              </a:path>
            </a:pathLst>
          </a:custGeom>
          <a:solidFill>
            <a:srgbClr val="0081EC">
              <a:alpha val="101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977900" y="2438230"/>
            <a:ext cx="10346055" cy="83820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500" b="1">
                <a:latin typeface="DejaVu Sans"/>
                <a:cs typeface="DejaVu Sans"/>
              </a:rPr>
              <a:t>SUMIFS</a:t>
            </a:r>
            <a:r>
              <a:rPr dirty="0" sz="1700" spc="-210">
                <a:latin typeface="SimSun"/>
                <a:cs typeface="SimSun"/>
              </a:rPr>
              <a:t>関数で集計を</a:t>
            </a:r>
            <a:r>
              <a:rPr dirty="0" sz="1700" spc="-210">
                <a:latin typeface="Meiryo"/>
                <a:cs typeface="Meiryo"/>
              </a:rPr>
              <a:t>⾃動</a:t>
            </a:r>
            <a:r>
              <a:rPr dirty="0" sz="1700" spc="-50">
                <a:latin typeface="SimSun"/>
                <a:cs typeface="SimSun"/>
              </a:rPr>
              <a:t>化</a:t>
            </a:r>
            <a:endParaRPr sz="1700">
              <a:latin typeface="SimSun"/>
              <a:cs typeface="SimSun"/>
            </a:endParaRP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作業での集計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Meiryo"/>
                <a:cs typeface="Meiryo"/>
              </a:rPr>
              <a:t>転</a:t>
            </a:r>
            <a:r>
              <a:rPr dirty="0" sz="1350" spc="-165">
                <a:latin typeface="SimSun"/>
                <a:cs typeface="SimSun"/>
              </a:rPr>
              <a:t>記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やめ、</a:t>
            </a:r>
            <a:r>
              <a:rPr dirty="0" sz="1200" spc="-10">
                <a:latin typeface="DejaVu Sans"/>
                <a:cs typeface="DejaVu Sans"/>
              </a:rPr>
              <a:t>SUMIFS</a:t>
            </a:r>
            <a:r>
              <a:rPr dirty="0" sz="1350" spc="-165">
                <a:latin typeface="SimSun"/>
                <a:cs typeface="SimSun"/>
              </a:rPr>
              <a:t>などの関数で</a:t>
            </a:r>
            <a:r>
              <a:rPr dirty="0" sz="1350" spc="-165">
                <a:latin typeface="Meiryo"/>
                <a:cs typeface="Meiryo"/>
              </a:rPr>
              <a:t>⾃動</a:t>
            </a:r>
            <a:r>
              <a:rPr dirty="0" sz="1350" spc="-165">
                <a:latin typeface="SimSun"/>
                <a:cs typeface="SimSun"/>
              </a:rPr>
              <a:t>集計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実現。</a:t>
            </a:r>
            <a:r>
              <a:rPr dirty="0" sz="1350" spc="-165">
                <a:latin typeface="Meiryo"/>
                <a:cs typeface="Meiryo"/>
              </a:rPr>
              <a:t>⼊⼒</a:t>
            </a:r>
            <a:r>
              <a:rPr dirty="0" sz="1350" spc="-165">
                <a:latin typeface="SimSun"/>
                <a:cs typeface="SimSun"/>
              </a:rPr>
              <a:t>さ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た</a:t>
            </a:r>
            <a:r>
              <a:rPr dirty="0" sz="1350" spc="-165">
                <a:latin typeface="Meiryo"/>
                <a:cs typeface="Meiryo"/>
              </a:rPr>
              <a:t>⽣</a:t>
            </a:r>
            <a:r>
              <a:rPr dirty="0" sz="1350" spc="-165">
                <a:latin typeface="PMingLiU"/>
                <a:cs typeface="PMingLiU"/>
              </a:rPr>
              <a:t>データ</a:t>
            </a:r>
            <a:r>
              <a:rPr dirty="0" sz="1350" spc="-165">
                <a:latin typeface="SimSun"/>
                <a:cs typeface="SimSun"/>
              </a:rPr>
              <a:t>か</a:t>
            </a:r>
            <a:r>
              <a:rPr dirty="0" sz="1350" spc="-165">
                <a:latin typeface="PMingLiU"/>
                <a:cs typeface="PMingLiU"/>
              </a:rPr>
              <a:t>ら</a:t>
            </a:r>
            <a:r>
              <a:rPr dirty="0" sz="1350" spc="-165">
                <a:latin typeface="SimSun"/>
                <a:cs typeface="SimSun"/>
              </a:rPr>
              <a:t>現場別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SimSun"/>
                <a:cs typeface="SimSun"/>
              </a:rPr>
              <a:t>品</a:t>
            </a:r>
            <a:r>
              <a:rPr dirty="0" sz="1350" spc="-165">
                <a:latin typeface="Meiryo"/>
                <a:cs typeface="Meiryo"/>
              </a:rPr>
              <a:t>⽬</a:t>
            </a:r>
            <a:r>
              <a:rPr dirty="0" sz="1350" spc="-165">
                <a:latin typeface="SimSun"/>
                <a:cs typeface="SimSun"/>
              </a:rPr>
              <a:t>別の集計が</a:t>
            </a:r>
            <a:r>
              <a:rPr dirty="0" sz="1350" spc="-165">
                <a:latin typeface="Meiryo"/>
                <a:cs typeface="Meiryo"/>
              </a:rPr>
              <a:t>⾃動</a:t>
            </a:r>
            <a:r>
              <a:rPr dirty="0" sz="1350" spc="-165">
                <a:latin typeface="SimSun"/>
                <a:cs typeface="SimSun"/>
              </a:rPr>
              <a:t>的に更新さ</a:t>
            </a:r>
            <a:r>
              <a:rPr dirty="0" sz="1350" spc="-165">
                <a:latin typeface="PMingLiU"/>
                <a:cs typeface="PMingLiU"/>
              </a:rPr>
              <a:t>れる</a:t>
            </a:r>
            <a:r>
              <a:rPr dirty="0" sz="1350" spc="-165">
                <a:latin typeface="SimSun"/>
                <a:cs typeface="SimSun"/>
              </a:rPr>
              <a:t>仕組み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構築。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092200" y="3390677"/>
            <a:ext cx="56559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>
                <a:latin typeface="DejaVu Sans Mono"/>
                <a:cs typeface="DejaVu Sans Mono"/>
              </a:rPr>
              <a:t>=SUMIFS(</a:t>
            </a:r>
            <a:r>
              <a:rPr dirty="0" sz="1100" spc="-140">
                <a:latin typeface="Meiryo"/>
                <a:cs typeface="Meiryo"/>
              </a:rPr>
              <a:t>⼊⼒</a:t>
            </a:r>
            <a:r>
              <a:rPr dirty="0" sz="1100" spc="-140">
                <a:latin typeface="PMingLiU"/>
                <a:cs typeface="PMingLiU"/>
              </a:rPr>
              <a:t>シート</a:t>
            </a:r>
            <a:r>
              <a:rPr dirty="0" sz="950">
                <a:latin typeface="DejaVu Sans Mono"/>
                <a:cs typeface="DejaVu Sans Mono"/>
              </a:rPr>
              <a:t>!D:D,</a:t>
            </a:r>
            <a:r>
              <a:rPr dirty="0" sz="950" spc="145">
                <a:latin typeface="DejaVu Sans Mono"/>
                <a:cs typeface="DejaVu Sans Mono"/>
              </a:rPr>
              <a:t> </a:t>
            </a:r>
            <a:r>
              <a:rPr dirty="0" sz="1100" spc="-140">
                <a:latin typeface="Meiryo"/>
                <a:cs typeface="Meiryo"/>
              </a:rPr>
              <a:t>⼊⼒</a:t>
            </a:r>
            <a:r>
              <a:rPr dirty="0" sz="1100" spc="-140">
                <a:latin typeface="PMingLiU"/>
                <a:cs typeface="PMingLiU"/>
              </a:rPr>
              <a:t>シート</a:t>
            </a:r>
            <a:r>
              <a:rPr dirty="0" sz="950">
                <a:latin typeface="DejaVu Sans Mono"/>
                <a:cs typeface="DejaVu Sans Mono"/>
              </a:rPr>
              <a:t>!B:B,</a:t>
            </a:r>
            <a:r>
              <a:rPr dirty="0" sz="950" spc="145">
                <a:latin typeface="DejaVu Sans Mono"/>
                <a:cs typeface="DejaVu Sans Mono"/>
              </a:rPr>
              <a:t> </a:t>
            </a:r>
            <a:r>
              <a:rPr dirty="0" sz="950">
                <a:latin typeface="DejaVu Sans Mono"/>
                <a:cs typeface="DejaVu Sans Mono"/>
              </a:rPr>
              <a:t>"A</a:t>
            </a:r>
            <a:r>
              <a:rPr dirty="0" sz="1100" spc="-140">
                <a:latin typeface="SimSun"/>
                <a:cs typeface="SimSun"/>
              </a:rPr>
              <a:t>現場</a:t>
            </a:r>
            <a:r>
              <a:rPr dirty="0" sz="950" spc="45">
                <a:latin typeface="DejaVu Sans Mono"/>
                <a:cs typeface="DejaVu Sans Mono"/>
              </a:rPr>
              <a:t>", </a:t>
            </a:r>
            <a:r>
              <a:rPr dirty="0" sz="1100" spc="-140">
                <a:latin typeface="Meiryo"/>
                <a:cs typeface="Meiryo"/>
              </a:rPr>
              <a:t>⼊⼒</a:t>
            </a:r>
            <a:r>
              <a:rPr dirty="0" sz="1100" spc="-140">
                <a:latin typeface="PMingLiU"/>
                <a:cs typeface="PMingLiU"/>
              </a:rPr>
              <a:t>シート</a:t>
            </a:r>
            <a:r>
              <a:rPr dirty="0" sz="950">
                <a:latin typeface="DejaVu Sans Mono"/>
                <a:cs typeface="DejaVu Sans Mono"/>
              </a:rPr>
              <a:t>!C:C,</a:t>
            </a:r>
            <a:r>
              <a:rPr dirty="0" sz="950" spc="70">
                <a:latin typeface="DejaVu Sans Mono"/>
                <a:cs typeface="DejaVu Sans Mono"/>
              </a:rPr>
              <a:t> "</a:t>
            </a:r>
            <a:r>
              <a:rPr dirty="0" sz="1100" spc="-140">
                <a:latin typeface="PMingLiU"/>
                <a:cs typeface="PMingLiU"/>
              </a:rPr>
              <a:t>コンクリート</a:t>
            </a:r>
            <a:r>
              <a:rPr dirty="0" sz="1100" spc="-140">
                <a:latin typeface="SimSun"/>
                <a:cs typeface="SimSun"/>
              </a:rPr>
              <a:t>が</a:t>
            </a:r>
            <a:r>
              <a:rPr dirty="0" sz="1100" spc="-140">
                <a:latin typeface="PMingLiU"/>
                <a:cs typeface="PMingLiU"/>
              </a:rPr>
              <a:t>ら</a:t>
            </a:r>
            <a:r>
              <a:rPr dirty="0" sz="950" spc="-25">
                <a:latin typeface="DejaVu Sans Mono"/>
                <a:cs typeface="DejaVu Sans Mono"/>
              </a:rPr>
              <a:t>")</a:t>
            </a:r>
            <a:endParaRPr sz="950">
              <a:latin typeface="DejaVu Sans Mono"/>
              <a:cs typeface="DejaVu Sans Mono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609599" y="384809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8"/>
                </a:lnTo>
                <a:lnTo>
                  <a:pt x="59264" y="244225"/>
                </a:lnTo>
                <a:lnTo>
                  <a:pt x="30267" y="217946"/>
                </a:lnTo>
                <a:lnTo>
                  <a:pt x="10150" y="184379"/>
                </a:lnTo>
                <a:lnTo>
                  <a:pt x="640" y="146420"/>
                </a:lnTo>
                <a:lnTo>
                  <a:pt x="0" y="133349"/>
                </a:lnTo>
                <a:lnTo>
                  <a:pt x="160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3" y="26246"/>
                </a:lnTo>
                <a:lnTo>
                  <a:pt x="240453" y="53906"/>
                </a:lnTo>
                <a:lnTo>
                  <a:pt x="258908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0"/>
                </a:lnTo>
                <a:lnTo>
                  <a:pt x="258908" y="178266"/>
                </a:lnTo>
                <a:lnTo>
                  <a:pt x="240453" y="212792"/>
                </a:lnTo>
                <a:lnTo>
                  <a:pt x="212793" y="240452"/>
                </a:lnTo>
                <a:lnTo>
                  <a:pt x="178266" y="258907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677118" y="3863975"/>
            <a:ext cx="1314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1">
                <a:solidFill>
                  <a:srgbClr val="FFFFFF"/>
                </a:solidFill>
                <a:latin typeface="DejaVu Sans"/>
                <a:cs typeface="DejaVu Sans"/>
              </a:rPr>
              <a:t>3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2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2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6" name="object 1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6</a:t>
            </a:fld>
          </a:p>
        </p:txBody>
      </p:sp>
      <p:sp>
        <p:nvSpPr>
          <p:cNvPr id="13" name="object 13" descr=""/>
          <p:cNvSpPr txBox="1"/>
          <p:nvPr/>
        </p:nvSpPr>
        <p:spPr>
          <a:xfrm>
            <a:off x="977900" y="3752680"/>
            <a:ext cx="10413365" cy="83820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700" spc="-210">
                <a:latin typeface="Meiryo"/>
                <a:cs typeface="Meiryo"/>
              </a:rPr>
              <a:t>共</a:t>
            </a:r>
            <a:r>
              <a:rPr dirty="0" sz="1700" spc="-200">
                <a:latin typeface="SimSun"/>
                <a:cs typeface="SimSun"/>
              </a:rPr>
              <a:t>有環境の整備とシート保護</a:t>
            </a:r>
            <a:endParaRPr sz="17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1350" spc="-170">
                <a:latin typeface="PMingLiU"/>
                <a:cs typeface="PMingLiU"/>
              </a:rPr>
              <a:t>クラウドストレージ</a:t>
            </a:r>
            <a:r>
              <a:rPr dirty="0" sz="1350" spc="-30">
                <a:latin typeface="SimSun"/>
                <a:cs typeface="SimSun"/>
              </a:rPr>
              <a:t>（</a:t>
            </a:r>
            <a:r>
              <a:rPr dirty="0" sz="1200" spc="-30">
                <a:latin typeface="DejaVu Sans"/>
                <a:cs typeface="DejaVu Sans"/>
              </a:rPr>
              <a:t>Google</a:t>
            </a:r>
            <a:r>
              <a:rPr dirty="0" sz="1200">
                <a:latin typeface="DejaVu Sans"/>
                <a:cs typeface="DejaVu Sans"/>
              </a:rPr>
              <a:t> </a:t>
            </a:r>
            <a:r>
              <a:rPr dirty="0" sz="1200" spc="-20">
                <a:latin typeface="DejaVu Sans"/>
                <a:cs typeface="DejaVu Sans"/>
              </a:rPr>
              <a:t>Drive</a:t>
            </a:r>
            <a:r>
              <a:rPr dirty="0" sz="1350" spc="-20">
                <a:latin typeface="PMingLiU"/>
                <a:cs typeface="PMingLiU"/>
              </a:rPr>
              <a:t>‧</a:t>
            </a:r>
            <a:r>
              <a:rPr dirty="0" sz="1200" spc="-20">
                <a:latin typeface="DejaVu Sans"/>
                <a:cs typeface="DejaVu Sans"/>
              </a:rPr>
              <a:t>OneDrive</a:t>
            </a:r>
            <a:r>
              <a:rPr dirty="0" sz="1350" spc="-165">
                <a:latin typeface="SimSun"/>
                <a:cs typeface="SimSun"/>
              </a:rPr>
              <a:t>など）で帳簿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⼀元</a:t>
            </a:r>
            <a:r>
              <a:rPr dirty="0" sz="1350" spc="-165">
                <a:latin typeface="SimSun"/>
                <a:cs typeface="SimSun"/>
              </a:rPr>
              <a:t>管理し、常に最新版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共</a:t>
            </a:r>
            <a:r>
              <a:rPr dirty="0" sz="1350" spc="-165">
                <a:latin typeface="SimSun"/>
                <a:cs typeface="SimSun"/>
              </a:rPr>
              <a:t>有。</a:t>
            </a:r>
            <a:r>
              <a:rPr dirty="0" sz="1350" spc="-165">
                <a:latin typeface="Meiryo"/>
                <a:cs typeface="Meiryo"/>
              </a:rPr>
              <a:t>⼊⼒</a:t>
            </a:r>
            <a:r>
              <a:rPr dirty="0" sz="1350" spc="-165">
                <a:latin typeface="PMingLiU"/>
                <a:cs typeface="PMingLiU"/>
              </a:rPr>
              <a:t>セル</a:t>
            </a:r>
            <a:r>
              <a:rPr dirty="0" sz="1350" spc="-165">
                <a:latin typeface="SimSun"/>
                <a:cs typeface="SimSun"/>
              </a:rPr>
              <a:t>以外は</a:t>
            </a:r>
            <a:r>
              <a:rPr dirty="0" sz="1350" spc="-165">
                <a:latin typeface="PMingLiU"/>
                <a:cs typeface="PMingLiU"/>
              </a:rPr>
              <a:t>シート</a:t>
            </a:r>
            <a:r>
              <a:rPr dirty="0" sz="1350" spc="-165">
                <a:latin typeface="SimSun"/>
                <a:cs typeface="SimSun"/>
              </a:rPr>
              <a:t>保護で</a:t>
            </a:r>
            <a:r>
              <a:rPr dirty="0" sz="1350" spc="-165">
                <a:latin typeface="PMingLiU"/>
                <a:cs typeface="PMingLiU"/>
              </a:rPr>
              <a:t>ロック</a:t>
            </a:r>
            <a:r>
              <a:rPr dirty="0" sz="1350" spc="-180">
                <a:latin typeface="SimSun"/>
                <a:cs typeface="SimSun"/>
              </a:rPr>
              <a:t>して数式破壊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防</a:t>
            </a:r>
            <a:endParaRPr sz="13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350" spc="-170">
                <a:latin typeface="Meiryo"/>
                <a:cs typeface="Meiryo"/>
              </a:rPr>
              <a:t>⽌</a:t>
            </a:r>
            <a:r>
              <a:rPr dirty="0" sz="1350" spc="-170">
                <a:latin typeface="SimSun"/>
                <a:cs typeface="SimSun"/>
              </a:rPr>
              <a:t>。</a:t>
            </a:r>
            <a:r>
              <a:rPr dirty="0" sz="1350" spc="-170">
                <a:latin typeface="PMingLiU"/>
                <a:cs typeface="PMingLiU"/>
              </a:rPr>
              <a:t>ファイル</a:t>
            </a:r>
            <a:r>
              <a:rPr dirty="0" sz="1350" spc="-170">
                <a:latin typeface="SimSun"/>
                <a:cs typeface="SimSun"/>
              </a:rPr>
              <a:t>命名</a:t>
            </a:r>
            <a:r>
              <a:rPr dirty="0" sz="1350" spc="-170">
                <a:latin typeface="PMingLiU"/>
                <a:cs typeface="PMingLiU"/>
              </a:rPr>
              <a:t>ルール</a:t>
            </a:r>
            <a:r>
              <a:rPr dirty="0" sz="1350" spc="-170">
                <a:latin typeface="SimSun"/>
                <a:cs typeface="SimSun"/>
              </a:rPr>
              <a:t>の統</a:t>
            </a:r>
            <a:r>
              <a:rPr dirty="0" sz="1350" spc="-170">
                <a:latin typeface="Meiryo"/>
                <a:cs typeface="Meiryo"/>
              </a:rPr>
              <a:t>⼀</a:t>
            </a:r>
            <a:r>
              <a:rPr dirty="0" sz="1350" spc="-170">
                <a:latin typeface="SimSun"/>
                <a:cs typeface="SimSun"/>
              </a:rPr>
              <a:t>と</a:t>
            </a:r>
            <a:r>
              <a:rPr dirty="0" sz="1350" spc="-170">
                <a:latin typeface="PMingLiU"/>
                <a:cs typeface="PMingLiU"/>
              </a:rPr>
              <a:t>チェック</a:t>
            </a:r>
            <a:r>
              <a:rPr dirty="0" sz="1350" spc="-170">
                <a:latin typeface="SimSun"/>
                <a:cs typeface="SimSun"/>
              </a:rPr>
              <a:t>体制の導</a:t>
            </a:r>
            <a:r>
              <a:rPr dirty="0" sz="1350" spc="-170">
                <a:latin typeface="Meiryo"/>
                <a:cs typeface="Meiryo"/>
              </a:rPr>
              <a:t>⼊</a:t>
            </a:r>
            <a:r>
              <a:rPr dirty="0" sz="1350" spc="-270">
                <a:latin typeface="SimSun"/>
                <a:cs typeface="SimSun"/>
              </a:rPr>
              <a:t>で、「最新版ど</a:t>
            </a:r>
            <a:r>
              <a:rPr dirty="0" sz="1350" spc="-170">
                <a:latin typeface="PMingLiU"/>
                <a:cs typeface="PMingLiU"/>
              </a:rPr>
              <a:t>れ</a:t>
            </a:r>
            <a:r>
              <a:rPr dirty="0" sz="1350" spc="-170">
                <a:latin typeface="SimSun"/>
                <a:cs typeface="SimSun"/>
              </a:rPr>
              <a:t>？」問題</a:t>
            </a:r>
            <a:r>
              <a:rPr dirty="0" sz="1350" spc="-170">
                <a:latin typeface="PMingLiU"/>
                <a:cs typeface="PMingLiU"/>
              </a:rPr>
              <a:t>を</a:t>
            </a:r>
            <a:r>
              <a:rPr dirty="0" sz="1350" spc="-130">
                <a:latin typeface="SimSun"/>
                <a:cs typeface="SimSun"/>
              </a:rPr>
              <a:t>解消。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3448685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30"/>
              <a:t>デジタル化の抜本的解決策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752600" y="1743075"/>
            <a:ext cx="228600" cy="304800"/>
          </a:xfrm>
          <a:custGeom>
            <a:avLst/>
            <a:gdLst/>
            <a:ahLst/>
            <a:cxnLst/>
            <a:rect l="l" t="t" r="r" b="b"/>
            <a:pathLst>
              <a:path w="228600" h="304800">
                <a:moveTo>
                  <a:pt x="190499" y="304799"/>
                </a:moveTo>
                <a:lnTo>
                  <a:pt x="38099" y="304799"/>
                </a:lnTo>
                <a:lnTo>
                  <a:pt x="23281" y="301802"/>
                </a:lnTo>
                <a:lnTo>
                  <a:pt x="11169" y="293630"/>
                </a:lnTo>
                <a:lnTo>
                  <a:pt x="2997" y="281518"/>
                </a:lnTo>
                <a:lnTo>
                  <a:pt x="0" y="266699"/>
                </a:lnTo>
                <a:lnTo>
                  <a:pt x="0" y="38099"/>
                </a:lnTo>
                <a:lnTo>
                  <a:pt x="2997" y="23281"/>
                </a:lnTo>
                <a:lnTo>
                  <a:pt x="11169" y="11169"/>
                </a:lnTo>
                <a:lnTo>
                  <a:pt x="23281" y="2997"/>
                </a:lnTo>
                <a:lnTo>
                  <a:pt x="38099" y="0"/>
                </a:lnTo>
                <a:lnTo>
                  <a:pt x="133349" y="0"/>
                </a:lnTo>
                <a:lnTo>
                  <a:pt x="133349" y="38099"/>
                </a:lnTo>
                <a:lnTo>
                  <a:pt x="42386" y="38099"/>
                </a:lnTo>
                <a:lnTo>
                  <a:pt x="38099" y="42386"/>
                </a:lnTo>
                <a:lnTo>
                  <a:pt x="38099" y="52863"/>
                </a:lnTo>
                <a:lnTo>
                  <a:pt x="42386" y="57149"/>
                </a:lnTo>
                <a:lnTo>
                  <a:pt x="133349" y="57149"/>
                </a:lnTo>
                <a:lnTo>
                  <a:pt x="133349" y="76199"/>
                </a:lnTo>
                <a:lnTo>
                  <a:pt x="42386" y="76199"/>
                </a:lnTo>
                <a:lnTo>
                  <a:pt x="38099" y="80486"/>
                </a:lnTo>
                <a:lnTo>
                  <a:pt x="38099" y="90963"/>
                </a:lnTo>
                <a:lnTo>
                  <a:pt x="42386" y="95249"/>
                </a:lnTo>
                <a:lnTo>
                  <a:pt x="228599" y="95249"/>
                </a:lnTo>
                <a:lnTo>
                  <a:pt x="228599" y="133349"/>
                </a:lnTo>
                <a:lnTo>
                  <a:pt x="57149" y="133349"/>
                </a:lnTo>
                <a:lnTo>
                  <a:pt x="49728" y="134844"/>
                </a:lnTo>
                <a:lnTo>
                  <a:pt x="43673" y="138923"/>
                </a:lnTo>
                <a:lnTo>
                  <a:pt x="39594" y="144978"/>
                </a:lnTo>
                <a:lnTo>
                  <a:pt x="38099" y="152399"/>
                </a:lnTo>
                <a:lnTo>
                  <a:pt x="38099" y="190499"/>
                </a:lnTo>
                <a:lnTo>
                  <a:pt x="39594" y="197921"/>
                </a:lnTo>
                <a:lnTo>
                  <a:pt x="43673" y="203976"/>
                </a:lnTo>
                <a:lnTo>
                  <a:pt x="49728" y="208055"/>
                </a:lnTo>
                <a:lnTo>
                  <a:pt x="57149" y="209549"/>
                </a:lnTo>
                <a:lnTo>
                  <a:pt x="228599" y="209549"/>
                </a:lnTo>
                <a:lnTo>
                  <a:pt x="228599" y="247649"/>
                </a:lnTo>
                <a:lnTo>
                  <a:pt x="137636" y="247649"/>
                </a:lnTo>
                <a:lnTo>
                  <a:pt x="133349" y="251936"/>
                </a:lnTo>
                <a:lnTo>
                  <a:pt x="133349" y="262413"/>
                </a:lnTo>
                <a:lnTo>
                  <a:pt x="137636" y="266699"/>
                </a:lnTo>
                <a:lnTo>
                  <a:pt x="228599" y="266699"/>
                </a:lnTo>
                <a:lnTo>
                  <a:pt x="225602" y="281518"/>
                </a:lnTo>
                <a:lnTo>
                  <a:pt x="217430" y="293630"/>
                </a:lnTo>
                <a:lnTo>
                  <a:pt x="205318" y="301802"/>
                </a:lnTo>
                <a:lnTo>
                  <a:pt x="190499" y="304799"/>
                </a:lnTo>
                <a:close/>
              </a:path>
              <a:path w="228600" h="304800">
                <a:moveTo>
                  <a:pt x="228599" y="76199"/>
                </a:moveTo>
                <a:lnTo>
                  <a:pt x="152399" y="76199"/>
                </a:lnTo>
                <a:lnTo>
                  <a:pt x="152399" y="0"/>
                </a:lnTo>
                <a:lnTo>
                  <a:pt x="228599" y="76199"/>
                </a:lnTo>
                <a:close/>
              </a:path>
              <a:path w="228600" h="304800">
                <a:moveTo>
                  <a:pt x="133349" y="57149"/>
                </a:moveTo>
                <a:lnTo>
                  <a:pt x="90963" y="57149"/>
                </a:lnTo>
                <a:lnTo>
                  <a:pt x="95249" y="52863"/>
                </a:lnTo>
                <a:lnTo>
                  <a:pt x="95249" y="42386"/>
                </a:lnTo>
                <a:lnTo>
                  <a:pt x="90963" y="38099"/>
                </a:lnTo>
                <a:lnTo>
                  <a:pt x="133349" y="38099"/>
                </a:lnTo>
                <a:lnTo>
                  <a:pt x="133349" y="57149"/>
                </a:lnTo>
                <a:close/>
              </a:path>
              <a:path w="228600" h="304800">
                <a:moveTo>
                  <a:pt x="152399" y="95249"/>
                </a:moveTo>
                <a:lnTo>
                  <a:pt x="90963" y="95249"/>
                </a:lnTo>
                <a:lnTo>
                  <a:pt x="95249" y="90963"/>
                </a:lnTo>
                <a:lnTo>
                  <a:pt x="95249" y="80486"/>
                </a:lnTo>
                <a:lnTo>
                  <a:pt x="90963" y="76199"/>
                </a:lnTo>
                <a:lnTo>
                  <a:pt x="133349" y="76199"/>
                </a:lnTo>
                <a:lnTo>
                  <a:pt x="134844" y="83621"/>
                </a:lnTo>
                <a:lnTo>
                  <a:pt x="138923" y="89676"/>
                </a:lnTo>
                <a:lnTo>
                  <a:pt x="144978" y="93755"/>
                </a:lnTo>
                <a:lnTo>
                  <a:pt x="152399" y="95249"/>
                </a:lnTo>
                <a:close/>
              </a:path>
              <a:path w="228600" h="304800">
                <a:moveTo>
                  <a:pt x="228599" y="209549"/>
                </a:moveTo>
                <a:lnTo>
                  <a:pt x="171449" y="209549"/>
                </a:lnTo>
                <a:lnTo>
                  <a:pt x="178871" y="208055"/>
                </a:lnTo>
                <a:lnTo>
                  <a:pt x="184926" y="203976"/>
                </a:lnTo>
                <a:lnTo>
                  <a:pt x="189005" y="197921"/>
                </a:lnTo>
                <a:lnTo>
                  <a:pt x="190499" y="190499"/>
                </a:lnTo>
                <a:lnTo>
                  <a:pt x="190499" y="152399"/>
                </a:lnTo>
                <a:lnTo>
                  <a:pt x="189005" y="144978"/>
                </a:lnTo>
                <a:lnTo>
                  <a:pt x="184926" y="138923"/>
                </a:lnTo>
                <a:lnTo>
                  <a:pt x="178871" y="134844"/>
                </a:lnTo>
                <a:lnTo>
                  <a:pt x="171449" y="133349"/>
                </a:lnTo>
                <a:lnTo>
                  <a:pt x="228599" y="133349"/>
                </a:lnTo>
                <a:lnTo>
                  <a:pt x="228599" y="209549"/>
                </a:lnTo>
                <a:close/>
              </a:path>
              <a:path w="228600" h="304800">
                <a:moveTo>
                  <a:pt x="171449" y="190499"/>
                </a:moveTo>
                <a:lnTo>
                  <a:pt x="57149" y="190499"/>
                </a:lnTo>
                <a:lnTo>
                  <a:pt x="57149" y="152399"/>
                </a:lnTo>
                <a:lnTo>
                  <a:pt x="171449" y="152399"/>
                </a:lnTo>
                <a:lnTo>
                  <a:pt x="171449" y="190499"/>
                </a:lnTo>
                <a:close/>
              </a:path>
              <a:path w="228600" h="304800">
                <a:moveTo>
                  <a:pt x="228599" y="266699"/>
                </a:moveTo>
                <a:lnTo>
                  <a:pt x="186213" y="266699"/>
                </a:lnTo>
                <a:lnTo>
                  <a:pt x="190499" y="262413"/>
                </a:lnTo>
                <a:lnTo>
                  <a:pt x="190499" y="251936"/>
                </a:lnTo>
                <a:lnTo>
                  <a:pt x="186213" y="247649"/>
                </a:lnTo>
                <a:lnTo>
                  <a:pt x="228599" y="247649"/>
                </a:lnTo>
                <a:lnTo>
                  <a:pt x="228599" y="2666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81349" y="1979771"/>
            <a:ext cx="201409" cy="174307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4581525" y="1743075"/>
            <a:ext cx="209550" cy="304800"/>
          </a:xfrm>
          <a:custGeom>
            <a:avLst/>
            <a:gdLst/>
            <a:ahLst/>
            <a:cxnLst/>
            <a:rect l="l" t="t" r="r" b="b"/>
            <a:pathLst>
              <a:path w="209550" h="304800">
                <a:moveTo>
                  <a:pt x="171449" y="304799"/>
                </a:moveTo>
                <a:lnTo>
                  <a:pt x="38099" y="304799"/>
                </a:lnTo>
                <a:lnTo>
                  <a:pt x="23281" y="301802"/>
                </a:lnTo>
                <a:lnTo>
                  <a:pt x="11169" y="293630"/>
                </a:lnTo>
                <a:lnTo>
                  <a:pt x="2997" y="281518"/>
                </a:lnTo>
                <a:lnTo>
                  <a:pt x="0" y="266699"/>
                </a:lnTo>
                <a:lnTo>
                  <a:pt x="0" y="38099"/>
                </a:lnTo>
                <a:lnTo>
                  <a:pt x="2997" y="23281"/>
                </a:lnTo>
                <a:lnTo>
                  <a:pt x="11169" y="11169"/>
                </a:lnTo>
                <a:lnTo>
                  <a:pt x="23281" y="2997"/>
                </a:lnTo>
                <a:lnTo>
                  <a:pt x="38099" y="0"/>
                </a:lnTo>
                <a:lnTo>
                  <a:pt x="171449" y="0"/>
                </a:lnTo>
                <a:lnTo>
                  <a:pt x="186268" y="2997"/>
                </a:lnTo>
                <a:lnTo>
                  <a:pt x="198380" y="11169"/>
                </a:lnTo>
                <a:lnTo>
                  <a:pt x="206552" y="23281"/>
                </a:lnTo>
                <a:lnTo>
                  <a:pt x="209549" y="38099"/>
                </a:lnTo>
                <a:lnTo>
                  <a:pt x="38099" y="38099"/>
                </a:lnTo>
                <a:lnTo>
                  <a:pt x="38099" y="228599"/>
                </a:lnTo>
                <a:lnTo>
                  <a:pt x="209549" y="228599"/>
                </a:lnTo>
                <a:lnTo>
                  <a:pt x="209549" y="247649"/>
                </a:lnTo>
                <a:lnTo>
                  <a:pt x="102248" y="247649"/>
                </a:lnTo>
                <a:lnTo>
                  <a:pt x="99818" y="248133"/>
                </a:lnTo>
                <a:lnTo>
                  <a:pt x="85724" y="264173"/>
                </a:lnTo>
                <a:lnTo>
                  <a:pt x="85724" y="269226"/>
                </a:lnTo>
                <a:lnTo>
                  <a:pt x="102248" y="285749"/>
                </a:lnTo>
                <a:lnTo>
                  <a:pt x="203697" y="285749"/>
                </a:lnTo>
                <a:lnTo>
                  <a:pt x="198380" y="293630"/>
                </a:lnTo>
                <a:lnTo>
                  <a:pt x="186268" y="301802"/>
                </a:lnTo>
                <a:lnTo>
                  <a:pt x="171449" y="304799"/>
                </a:lnTo>
                <a:close/>
              </a:path>
              <a:path w="209550" h="304800">
                <a:moveTo>
                  <a:pt x="209549" y="228599"/>
                </a:moveTo>
                <a:lnTo>
                  <a:pt x="171449" y="228599"/>
                </a:lnTo>
                <a:lnTo>
                  <a:pt x="171449" y="38099"/>
                </a:lnTo>
                <a:lnTo>
                  <a:pt x="209549" y="38099"/>
                </a:lnTo>
                <a:lnTo>
                  <a:pt x="209549" y="228599"/>
                </a:lnTo>
                <a:close/>
              </a:path>
              <a:path w="209550" h="304800">
                <a:moveTo>
                  <a:pt x="203697" y="285749"/>
                </a:moveTo>
                <a:lnTo>
                  <a:pt x="107301" y="285749"/>
                </a:lnTo>
                <a:lnTo>
                  <a:pt x="109731" y="285266"/>
                </a:lnTo>
                <a:lnTo>
                  <a:pt x="114398" y="283333"/>
                </a:lnTo>
                <a:lnTo>
                  <a:pt x="123824" y="269226"/>
                </a:lnTo>
                <a:lnTo>
                  <a:pt x="123824" y="264173"/>
                </a:lnTo>
                <a:lnTo>
                  <a:pt x="107301" y="247649"/>
                </a:lnTo>
                <a:lnTo>
                  <a:pt x="209549" y="247649"/>
                </a:lnTo>
                <a:lnTo>
                  <a:pt x="209549" y="266699"/>
                </a:lnTo>
                <a:lnTo>
                  <a:pt x="206552" y="281518"/>
                </a:lnTo>
                <a:lnTo>
                  <a:pt x="203697" y="28574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91224" y="1979771"/>
            <a:ext cx="201409" cy="174307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7315200" y="1743075"/>
            <a:ext cx="381000" cy="304800"/>
          </a:xfrm>
          <a:custGeom>
            <a:avLst/>
            <a:gdLst/>
            <a:ahLst/>
            <a:cxnLst/>
            <a:rect l="l" t="t" r="r" b="b"/>
            <a:pathLst>
              <a:path w="381000" h="304800">
                <a:moveTo>
                  <a:pt x="209549" y="57149"/>
                </a:moveTo>
                <a:lnTo>
                  <a:pt x="171449" y="57149"/>
                </a:lnTo>
                <a:lnTo>
                  <a:pt x="171449" y="19049"/>
                </a:lnTo>
                <a:lnTo>
                  <a:pt x="172944" y="11628"/>
                </a:lnTo>
                <a:lnTo>
                  <a:pt x="177023" y="5573"/>
                </a:lnTo>
                <a:lnTo>
                  <a:pt x="183078" y="1494"/>
                </a:lnTo>
                <a:lnTo>
                  <a:pt x="190499" y="0"/>
                </a:lnTo>
                <a:lnTo>
                  <a:pt x="197921" y="1494"/>
                </a:lnTo>
                <a:lnTo>
                  <a:pt x="203976" y="5573"/>
                </a:lnTo>
                <a:lnTo>
                  <a:pt x="208055" y="11628"/>
                </a:lnTo>
                <a:lnTo>
                  <a:pt x="209549" y="19049"/>
                </a:lnTo>
                <a:lnTo>
                  <a:pt x="209549" y="57149"/>
                </a:lnTo>
                <a:close/>
              </a:path>
              <a:path w="381000" h="304800">
                <a:moveTo>
                  <a:pt x="280987" y="304799"/>
                </a:moveTo>
                <a:lnTo>
                  <a:pt x="100012" y="304799"/>
                </a:lnTo>
                <a:lnTo>
                  <a:pt x="83319" y="301434"/>
                </a:lnTo>
                <a:lnTo>
                  <a:pt x="69696" y="292253"/>
                </a:lnTo>
                <a:lnTo>
                  <a:pt x="60515" y="278630"/>
                </a:lnTo>
                <a:lnTo>
                  <a:pt x="57149" y="261937"/>
                </a:lnTo>
                <a:lnTo>
                  <a:pt x="57149" y="100012"/>
                </a:lnTo>
                <a:lnTo>
                  <a:pt x="60515" y="83319"/>
                </a:lnTo>
                <a:lnTo>
                  <a:pt x="69696" y="69696"/>
                </a:lnTo>
                <a:lnTo>
                  <a:pt x="83319" y="60515"/>
                </a:lnTo>
                <a:lnTo>
                  <a:pt x="100012" y="57149"/>
                </a:lnTo>
                <a:lnTo>
                  <a:pt x="280987" y="57149"/>
                </a:lnTo>
                <a:lnTo>
                  <a:pt x="297680" y="60515"/>
                </a:lnTo>
                <a:lnTo>
                  <a:pt x="311303" y="69696"/>
                </a:lnTo>
                <a:lnTo>
                  <a:pt x="320484" y="83319"/>
                </a:lnTo>
                <a:lnTo>
                  <a:pt x="323849" y="100012"/>
                </a:lnTo>
                <a:lnTo>
                  <a:pt x="323849" y="128587"/>
                </a:lnTo>
                <a:lnTo>
                  <a:pt x="130192" y="128587"/>
                </a:lnTo>
                <a:lnTo>
                  <a:pt x="127154" y="129191"/>
                </a:lnTo>
                <a:lnTo>
                  <a:pt x="109537" y="149242"/>
                </a:lnTo>
                <a:lnTo>
                  <a:pt x="109537" y="155557"/>
                </a:lnTo>
                <a:lnTo>
                  <a:pt x="130192" y="176212"/>
                </a:lnTo>
                <a:lnTo>
                  <a:pt x="323849" y="176212"/>
                </a:lnTo>
                <a:lnTo>
                  <a:pt x="323849" y="228599"/>
                </a:lnTo>
                <a:lnTo>
                  <a:pt x="118586" y="228599"/>
                </a:lnTo>
                <a:lnTo>
                  <a:pt x="114299" y="232886"/>
                </a:lnTo>
                <a:lnTo>
                  <a:pt x="114299" y="243363"/>
                </a:lnTo>
                <a:lnTo>
                  <a:pt x="118586" y="247649"/>
                </a:lnTo>
                <a:lnTo>
                  <a:pt x="323849" y="247649"/>
                </a:lnTo>
                <a:lnTo>
                  <a:pt x="323849" y="261937"/>
                </a:lnTo>
                <a:lnTo>
                  <a:pt x="320484" y="278630"/>
                </a:lnTo>
                <a:lnTo>
                  <a:pt x="311303" y="292253"/>
                </a:lnTo>
                <a:lnTo>
                  <a:pt x="297680" y="301434"/>
                </a:lnTo>
                <a:lnTo>
                  <a:pt x="280987" y="304799"/>
                </a:lnTo>
                <a:close/>
              </a:path>
              <a:path w="381000" h="304800">
                <a:moveTo>
                  <a:pt x="244492" y="176212"/>
                </a:moveTo>
                <a:lnTo>
                  <a:pt x="136507" y="176212"/>
                </a:lnTo>
                <a:lnTo>
                  <a:pt x="139545" y="175608"/>
                </a:lnTo>
                <a:lnTo>
                  <a:pt x="145380" y="173191"/>
                </a:lnTo>
                <a:lnTo>
                  <a:pt x="157162" y="155557"/>
                </a:lnTo>
                <a:lnTo>
                  <a:pt x="157162" y="149242"/>
                </a:lnTo>
                <a:lnTo>
                  <a:pt x="136507" y="128587"/>
                </a:lnTo>
                <a:lnTo>
                  <a:pt x="244492" y="128587"/>
                </a:lnTo>
                <a:lnTo>
                  <a:pt x="223837" y="149242"/>
                </a:lnTo>
                <a:lnTo>
                  <a:pt x="223837" y="155557"/>
                </a:lnTo>
                <a:lnTo>
                  <a:pt x="241454" y="175608"/>
                </a:lnTo>
                <a:lnTo>
                  <a:pt x="244492" y="176212"/>
                </a:lnTo>
                <a:close/>
              </a:path>
              <a:path w="381000" h="304800">
                <a:moveTo>
                  <a:pt x="323849" y="176212"/>
                </a:moveTo>
                <a:lnTo>
                  <a:pt x="250807" y="176212"/>
                </a:lnTo>
                <a:lnTo>
                  <a:pt x="253845" y="175608"/>
                </a:lnTo>
                <a:lnTo>
                  <a:pt x="259679" y="173191"/>
                </a:lnTo>
                <a:lnTo>
                  <a:pt x="271462" y="155557"/>
                </a:lnTo>
                <a:lnTo>
                  <a:pt x="271462" y="149242"/>
                </a:lnTo>
                <a:lnTo>
                  <a:pt x="250807" y="128587"/>
                </a:lnTo>
                <a:lnTo>
                  <a:pt x="323849" y="128587"/>
                </a:lnTo>
                <a:lnTo>
                  <a:pt x="323849" y="176212"/>
                </a:lnTo>
                <a:close/>
              </a:path>
              <a:path w="381000" h="304800">
                <a:moveTo>
                  <a:pt x="175736" y="247649"/>
                </a:moveTo>
                <a:lnTo>
                  <a:pt x="148113" y="247649"/>
                </a:lnTo>
                <a:lnTo>
                  <a:pt x="152399" y="243363"/>
                </a:lnTo>
                <a:lnTo>
                  <a:pt x="152399" y="232886"/>
                </a:lnTo>
                <a:lnTo>
                  <a:pt x="148113" y="228599"/>
                </a:lnTo>
                <a:lnTo>
                  <a:pt x="175736" y="228599"/>
                </a:lnTo>
                <a:lnTo>
                  <a:pt x="171449" y="232886"/>
                </a:lnTo>
                <a:lnTo>
                  <a:pt x="171449" y="243363"/>
                </a:lnTo>
                <a:lnTo>
                  <a:pt x="175736" y="247649"/>
                </a:lnTo>
                <a:close/>
              </a:path>
              <a:path w="381000" h="304800">
                <a:moveTo>
                  <a:pt x="232886" y="247649"/>
                </a:moveTo>
                <a:lnTo>
                  <a:pt x="205263" y="247649"/>
                </a:lnTo>
                <a:lnTo>
                  <a:pt x="209549" y="243363"/>
                </a:lnTo>
                <a:lnTo>
                  <a:pt x="209549" y="232886"/>
                </a:lnTo>
                <a:lnTo>
                  <a:pt x="205263" y="228599"/>
                </a:lnTo>
                <a:lnTo>
                  <a:pt x="232886" y="228599"/>
                </a:lnTo>
                <a:lnTo>
                  <a:pt x="228599" y="232886"/>
                </a:lnTo>
                <a:lnTo>
                  <a:pt x="228599" y="243363"/>
                </a:lnTo>
                <a:lnTo>
                  <a:pt x="232886" y="247649"/>
                </a:lnTo>
                <a:close/>
              </a:path>
              <a:path w="381000" h="304800">
                <a:moveTo>
                  <a:pt x="323849" y="247649"/>
                </a:moveTo>
                <a:lnTo>
                  <a:pt x="262413" y="247649"/>
                </a:lnTo>
                <a:lnTo>
                  <a:pt x="266699" y="243363"/>
                </a:lnTo>
                <a:lnTo>
                  <a:pt x="266699" y="232886"/>
                </a:lnTo>
                <a:lnTo>
                  <a:pt x="262413" y="228599"/>
                </a:lnTo>
                <a:lnTo>
                  <a:pt x="323849" y="228599"/>
                </a:lnTo>
                <a:lnTo>
                  <a:pt x="323849" y="247649"/>
                </a:lnTo>
                <a:close/>
              </a:path>
              <a:path w="381000" h="304800">
                <a:moveTo>
                  <a:pt x="38099" y="247649"/>
                </a:moveTo>
                <a:lnTo>
                  <a:pt x="28574" y="247649"/>
                </a:lnTo>
                <a:lnTo>
                  <a:pt x="17454" y="245403"/>
                </a:lnTo>
                <a:lnTo>
                  <a:pt x="8371" y="239278"/>
                </a:lnTo>
                <a:lnTo>
                  <a:pt x="2246" y="230195"/>
                </a:lnTo>
                <a:lnTo>
                  <a:pt x="0" y="219074"/>
                </a:lnTo>
                <a:lnTo>
                  <a:pt x="0" y="161924"/>
                </a:lnTo>
                <a:lnTo>
                  <a:pt x="2246" y="150804"/>
                </a:lnTo>
                <a:lnTo>
                  <a:pt x="8371" y="141721"/>
                </a:lnTo>
                <a:lnTo>
                  <a:pt x="17454" y="135596"/>
                </a:lnTo>
                <a:lnTo>
                  <a:pt x="28574" y="133349"/>
                </a:lnTo>
                <a:lnTo>
                  <a:pt x="38099" y="133349"/>
                </a:lnTo>
                <a:lnTo>
                  <a:pt x="38099" y="247649"/>
                </a:lnTo>
                <a:close/>
              </a:path>
              <a:path w="381000" h="304800">
                <a:moveTo>
                  <a:pt x="352424" y="247649"/>
                </a:moveTo>
                <a:lnTo>
                  <a:pt x="342899" y="247649"/>
                </a:lnTo>
                <a:lnTo>
                  <a:pt x="342899" y="133349"/>
                </a:lnTo>
                <a:lnTo>
                  <a:pt x="352424" y="133349"/>
                </a:lnTo>
                <a:lnTo>
                  <a:pt x="363545" y="135596"/>
                </a:lnTo>
                <a:lnTo>
                  <a:pt x="372628" y="141721"/>
                </a:lnTo>
                <a:lnTo>
                  <a:pt x="378753" y="150804"/>
                </a:lnTo>
                <a:lnTo>
                  <a:pt x="380999" y="161924"/>
                </a:lnTo>
                <a:lnTo>
                  <a:pt x="380999" y="219074"/>
                </a:lnTo>
                <a:lnTo>
                  <a:pt x="378753" y="230195"/>
                </a:lnTo>
                <a:lnTo>
                  <a:pt x="372628" y="239278"/>
                </a:lnTo>
                <a:lnTo>
                  <a:pt x="363545" y="245403"/>
                </a:lnTo>
                <a:lnTo>
                  <a:pt x="352424" y="24764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10625" y="1979771"/>
            <a:ext cx="201409" cy="174307"/>
          </a:xfrm>
          <a:prstGeom prst="rect">
            <a:avLst/>
          </a:prstGeom>
        </p:spPr>
      </p:pic>
      <p:sp>
        <p:nvSpPr>
          <p:cNvPr id="9" name="object 9" descr=""/>
          <p:cNvSpPr/>
          <p:nvPr/>
        </p:nvSpPr>
        <p:spPr>
          <a:xfrm>
            <a:off x="10125074" y="1762125"/>
            <a:ext cx="381000" cy="266700"/>
          </a:xfrm>
          <a:custGeom>
            <a:avLst/>
            <a:gdLst/>
            <a:ahLst/>
            <a:cxnLst/>
            <a:rect l="l" t="t" r="r" b="b"/>
            <a:pathLst>
              <a:path w="381000" h="266700">
                <a:moveTo>
                  <a:pt x="304799" y="266699"/>
                </a:moveTo>
                <a:lnTo>
                  <a:pt x="85724" y="266699"/>
                </a:lnTo>
                <a:lnTo>
                  <a:pt x="52364" y="259960"/>
                </a:lnTo>
                <a:lnTo>
                  <a:pt x="25114" y="241585"/>
                </a:lnTo>
                <a:lnTo>
                  <a:pt x="6739" y="214335"/>
                </a:lnTo>
                <a:lnTo>
                  <a:pt x="0" y="180974"/>
                </a:lnTo>
                <a:lnTo>
                  <a:pt x="4260" y="154211"/>
                </a:lnTo>
                <a:lnTo>
                  <a:pt x="16132" y="130901"/>
                </a:lnTo>
                <a:lnTo>
                  <a:pt x="34256" y="112403"/>
                </a:lnTo>
                <a:lnTo>
                  <a:pt x="57269" y="100072"/>
                </a:lnTo>
                <a:lnTo>
                  <a:pt x="57149" y="96857"/>
                </a:lnTo>
                <a:lnTo>
                  <a:pt x="57149" y="95249"/>
                </a:lnTo>
                <a:lnTo>
                  <a:pt x="64632" y="58165"/>
                </a:lnTo>
                <a:lnTo>
                  <a:pt x="85040" y="27890"/>
                </a:lnTo>
                <a:lnTo>
                  <a:pt x="115315" y="7482"/>
                </a:lnTo>
                <a:lnTo>
                  <a:pt x="152399" y="0"/>
                </a:lnTo>
                <a:lnTo>
                  <a:pt x="177875" y="3441"/>
                </a:lnTo>
                <a:lnTo>
                  <a:pt x="200739" y="13156"/>
                </a:lnTo>
                <a:lnTo>
                  <a:pt x="220075" y="28228"/>
                </a:lnTo>
                <a:lnTo>
                  <a:pt x="234969" y="47744"/>
                </a:lnTo>
                <a:lnTo>
                  <a:pt x="242095" y="43675"/>
                </a:lnTo>
                <a:lnTo>
                  <a:pt x="249830" y="40644"/>
                </a:lnTo>
                <a:lnTo>
                  <a:pt x="258067" y="38752"/>
                </a:lnTo>
                <a:lnTo>
                  <a:pt x="266699" y="38099"/>
                </a:lnTo>
                <a:lnTo>
                  <a:pt x="288940" y="42592"/>
                </a:lnTo>
                <a:lnTo>
                  <a:pt x="307106" y="54843"/>
                </a:lnTo>
                <a:lnTo>
                  <a:pt x="319357" y="73009"/>
                </a:lnTo>
                <a:lnTo>
                  <a:pt x="323849" y="95249"/>
                </a:lnTo>
                <a:lnTo>
                  <a:pt x="323849" y="102512"/>
                </a:lnTo>
                <a:lnTo>
                  <a:pt x="322480" y="109477"/>
                </a:lnTo>
                <a:lnTo>
                  <a:pt x="320039" y="115847"/>
                </a:lnTo>
                <a:lnTo>
                  <a:pt x="344231" y="125293"/>
                </a:lnTo>
                <a:lnTo>
                  <a:pt x="363557" y="141989"/>
                </a:lnTo>
                <a:lnTo>
                  <a:pt x="376363" y="164277"/>
                </a:lnTo>
                <a:lnTo>
                  <a:pt x="380999" y="190499"/>
                </a:lnTo>
                <a:lnTo>
                  <a:pt x="375012" y="220162"/>
                </a:lnTo>
                <a:lnTo>
                  <a:pt x="358683" y="244383"/>
                </a:lnTo>
                <a:lnTo>
                  <a:pt x="334462" y="260712"/>
                </a:lnTo>
                <a:lnTo>
                  <a:pt x="304799" y="2666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599" y="2647949"/>
            <a:ext cx="238124" cy="190499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599" y="3593306"/>
            <a:ext cx="238124" cy="166687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5553" y="4526746"/>
            <a:ext cx="178556" cy="166678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787399" y="2203424"/>
            <a:ext cx="10801985" cy="30543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626745">
              <a:lnSpc>
                <a:spcPct val="100000"/>
              </a:lnSpc>
              <a:spcBef>
                <a:spcPts val="125"/>
              </a:spcBef>
              <a:tabLst>
                <a:tab pos="3415029" algn="l"/>
                <a:tab pos="6265545" algn="l"/>
                <a:tab pos="8923020" algn="l"/>
              </a:tabLst>
            </a:pPr>
            <a:r>
              <a:rPr dirty="0" sz="1350" spc="-170">
                <a:latin typeface="SimSun"/>
                <a:cs typeface="SimSun"/>
              </a:rPr>
              <a:t>紙の計量伝</a:t>
            </a:r>
            <a:r>
              <a:rPr dirty="0" sz="1350" spc="-50">
                <a:latin typeface="SimSun"/>
                <a:cs typeface="SimSun"/>
              </a:rPr>
              <a:t>票</a:t>
            </a:r>
            <a:r>
              <a:rPr dirty="0" sz="1350">
                <a:latin typeface="SimSun"/>
                <a:cs typeface="SimSun"/>
              </a:rPr>
              <a:t>	</a:t>
            </a:r>
            <a:r>
              <a:rPr dirty="0" sz="1350" spc="-170">
                <a:latin typeface="SimSun"/>
                <a:cs typeface="SimSun"/>
              </a:rPr>
              <a:t>スキャン</a:t>
            </a:r>
            <a:r>
              <a:rPr dirty="0" sz="1200" b="1">
                <a:latin typeface="DejaVu Sans"/>
                <a:cs typeface="DejaVu Sans"/>
              </a:rPr>
              <a:t>/</a:t>
            </a:r>
            <a:r>
              <a:rPr dirty="0" sz="1350" spc="-170">
                <a:latin typeface="SimSun"/>
                <a:cs typeface="SimSun"/>
              </a:rPr>
              <a:t>撮</a:t>
            </a:r>
            <a:r>
              <a:rPr dirty="0" sz="1350" spc="-50">
                <a:latin typeface="SimSun"/>
                <a:cs typeface="SimSun"/>
              </a:rPr>
              <a:t>影</a:t>
            </a:r>
            <a:r>
              <a:rPr dirty="0" sz="1350">
                <a:latin typeface="SimSun"/>
                <a:cs typeface="SimSun"/>
              </a:rPr>
              <a:t>	</a:t>
            </a:r>
            <a:r>
              <a:rPr dirty="0" sz="1200" spc="-10" b="1">
                <a:latin typeface="DejaVu Sans"/>
                <a:cs typeface="DejaVu Sans"/>
              </a:rPr>
              <a:t>AI-OCR</a:t>
            </a:r>
            <a:r>
              <a:rPr dirty="0" sz="1350" spc="-170">
                <a:latin typeface="SimSun"/>
                <a:cs typeface="SimSun"/>
              </a:rPr>
              <a:t>解</a:t>
            </a:r>
            <a:r>
              <a:rPr dirty="0" sz="1350" spc="-50">
                <a:latin typeface="SimSun"/>
                <a:cs typeface="SimSun"/>
              </a:rPr>
              <a:t>析</a:t>
            </a:r>
            <a:r>
              <a:rPr dirty="0" sz="1350">
                <a:latin typeface="SimSun"/>
                <a:cs typeface="SimSun"/>
              </a:rPr>
              <a:t>	</a:t>
            </a:r>
            <a:r>
              <a:rPr dirty="0" sz="1350" spc="-170">
                <a:latin typeface="SimSun"/>
                <a:cs typeface="SimSun"/>
              </a:rPr>
              <a:t>クラウド帳簿管</a:t>
            </a:r>
            <a:r>
              <a:rPr dirty="0" sz="1350" spc="-50">
                <a:latin typeface="SimSun"/>
                <a:cs typeface="SimSun"/>
              </a:rPr>
              <a:t>理</a:t>
            </a:r>
            <a:endParaRPr sz="135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200">
              <a:latin typeface="SimSun"/>
              <a:cs typeface="SimSun"/>
            </a:endParaRPr>
          </a:p>
          <a:p>
            <a:pPr marL="59690">
              <a:lnSpc>
                <a:spcPct val="100000"/>
              </a:lnSpc>
            </a:pPr>
            <a:r>
              <a:rPr dirty="0" sz="1500" spc="-10" b="1">
                <a:latin typeface="DejaVu Sans"/>
                <a:cs typeface="DejaVu Sans"/>
              </a:rPr>
              <a:t>AI-</a:t>
            </a:r>
            <a:r>
              <a:rPr dirty="0" sz="1500" spc="-20" b="1">
                <a:latin typeface="DejaVu Sans"/>
                <a:cs typeface="DejaVu Sans"/>
              </a:rPr>
              <a:t>OCR</a:t>
            </a:r>
            <a:r>
              <a:rPr dirty="0" sz="1700" spc="-225">
                <a:latin typeface="SimSun"/>
                <a:cs typeface="SimSun"/>
              </a:rPr>
              <a:t>による計量伝票の</a:t>
            </a:r>
            <a:r>
              <a:rPr dirty="0" sz="1700" spc="-210">
                <a:latin typeface="Meiryo"/>
                <a:cs typeface="Meiryo"/>
              </a:rPr>
              <a:t>⾃</a:t>
            </a:r>
            <a:r>
              <a:rPr dirty="0" sz="1700" spc="-175">
                <a:latin typeface="SimSun"/>
                <a:cs typeface="SimSun"/>
              </a:rPr>
              <a:t>動読取り</a:t>
            </a:r>
            <a:endParaRPr sz="1700">
              <a:latin typeface="SimSun"/>
              <a:cs typeface="SimSun"/>
            </a:endParaRPr>
          </a:p>
          <a:p>
            <a:pPr marL="59690">
              <a:lnSpc>
                <a:spcPct val="100000"/>
              </a:lnSpc>
              <a:spcBef>
                <a:spcPts val="409"/>
              </a:spcBef>
            </a:pPr>
            <a:r>
              <a:rPr dirty="0" sz="1350" spc="-180">
                <a:latin typeface="PMingLiU"/>
                <a:cs typeface="PMingLiU"/>
              </a:rPr>
              <a:t>スマホ</a:t>
            </a:r>
            <a:r>
              <a:rPr dirty="0" sz="1350" spc="-165">
                <a:latin typeface="SimSun"/>
                <a:cs typeface="SimSun"/>
              </a:rPr>
              <a:t>や</a:t>
            </a:r>
            <a:r>
              <a:rPr dirty="0" sz="1350" spc="-165">
                <a:latin typeface="PMingLiU"/>
                <a:cs typeface="PMingLiU"/>
              </a:rPr>
              <a:t>スキャナ</a:t>
            </a:r>
            <a:r>
              <a:rPr dirty="0" sz="1350" spc="-165">
                <a:latin typeface="SimSun"/>
                <a:cs typeface="SimSun"/>
              </a:rPr>
              <a:t>で撮影した</a:t>
            </a:r>
            <a:r>
              <a:rPr dirty="0" sz="1350" spc="-165">
                <a:latin typeface="Meiryo"/>
                <a:cs typeface="Meiryo"/>
              </a:rPr>
              <a:t>計</a:t>
            </a:r>
            <a:r>
              <a:rPr dirty="0" sz="1350" spc="-165">
                <a:latin typeface="SimSun"/>
                <a:cs typeface="SimSun"/>
              </a:rPr>
              <a:t>量伝票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200">
                <a:latin typeface="DejaVu Sans"/>
                <a:cs typeface="DejaVu Sans"/>
              </a:rPr>
              <a:t>AI-</a:t>
            </a:r>
            <a:r>
              <a:rPr dirty="0" sz="1200" spc="-10">
                <a:latin typeface="DejaVu Sans"/>
                <a:cs typeface="DejaVu Sans"/>
              </a:rPr>
              <a:t>OCR</a:t>
            </a:r>
            <a:r>
              <a:rPr dirty="0" sz="1350" spc="-165">
                <a:latin typeface="SimSun"/>
                <a:cs typeface="SimSun"/>
              </a:rPr>
              <a:t>が</a:t>
            </a:r>
            <a:r>
              <a:rPr dirty="0" sz="1350" spc="-165">
                <a:latin typeface="Meiryo"/>
                <a:cs typeface="Meiryo"/>
              </a:rPr>
              <a:t>⾃動</a:t>
            </a:r>
            <a:r>
              <a:rPr dirty="0" sz="1350" spc="-165">
                <a:latin typeface="SimSun"/>
                <a:cs typeface="SimSun"/>
              </a:rPr>
              <a:t>認識。品</a:t>
            </a:r>
            <a:r>
              <a:rPr dirty="0" sz="1350" spc="-165">
                <a:latin typeface="Meiryo"/>
                <a:cs typeface="Meiryo"/>
              </a:rPr>
              <a:t>⽬</a:t>
            </a:r>
            <a:r>
              <a:rPr dirty="0" sz="1350" spc="-165">
                <a:latin typeface="SimSun"/>
                <a:cs typeface="SimSun"/>
              </a:rPr>
              <a:t>名や重量、</a:t>
            </a:r>
            <a:r>
              <a:rPr dirty="0" sz="1350" spc="-165">
                <a:latin typeface="Meiryo"/>
                <a:cs typeface="Meiryo"/>
              </a:rPr>
              <a:t>⾞</a:t>
            </a:r>
            <a:r>
              <a:rPr dirty="0" sz="1350" spc="-165">
                <a:latin typeface="SimSun"/>
                <a:cs typeface="SimSun"/>
              </a:rPr>
              <a:t>両</a:t>
            </a:r>
            <a:r>
              <a:rPr dirty="0" sz="1350" spc="-165">
                <a:latin typeface="Meiryo"/>
                <a:cs typeface="Meiryo"/>
              </a:rPr>
              <a:t>番</a:t>
            </a:r>
            <a:r>
              <a:rPr dirty="0" sz="1350" spc="-165">
                <a:latin typeface="SimSun"/>
                <a:cs typeface="SimSun"/>
              </a:rPr>
              <a:t>号など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瞬時に</a:t>
            </a:r>
            <a:r>
              <a:rPr dirty="0" sz="1350" spc="-175">
                <a:latin typeface="PMingLiU"/>
                <a:cs typeface="PMingLiU"/>
              </a:rPr>
              <a:t>デジタルデータ</a:t>
            </a:r>
            <a:r>
              <a:rPr dirty="0" sz="1350" spc="-190">
                <a:latin typeface="SimSun"/>
                <a:cs typeface="SimSun"/>
              </a:rPr>
              <a:t>化します。</a:t>
            </a:r>
            <a:r>
              <a:rPr dirty="0" sz="1350" spc="-165">
                <a:latin typeface="Meiryo"/>
                <a:cs typeface="Meiryo"/>
              </a:rPr>
              <a:t>⼤</a:t>
            </a:r>
            <a:r>
              <a:rPr dirty="0" sz="1350" spc="-165">
                <a:latin typeface="SimSun"/>
                <a:cs typeface="SimSun"/>
              </a:rPr>
              <a:t>規模</a:t>
            </a:r>
            <a:r>
              <a:rPr dirty="0" sz="1350" spc="-165">
                <a:latin typeface="Meiryo"/>
                <a:cs typeface="Meiryo"/>
              </a:rPr>
              <a:t>⾔</a:t>
            </a:r>
            <a:r>
              <a:rPr dirty="0" sz="1350" spc="-165">
                <a:latin typeface="SimSun"/>
                <a:cs typeface="SimSun"/>
              </a:rPr>
              <a:t>語</a:t>
            </a:r>
            <a:r>
              <a:rPr dirty="0" sz="1350" spc="-165">
                <a:latin typeface="PMingLiU"/>
                <a:cs typeface="PMingLiU"/>
              </a:rPr>
              <a:t>モデル</a:t>
            </a:r>
            <a:r>
              <a:rPr dirty="0" sz="1350" spc="-65">
                <a:latin typeface="SimSun"/>
                <a:cs typeface="SimSun"/>
              </a:rPr>
              <a:t>（</a:t>
            </a:r>
            <a:r>
              <a:rPr dirty="0" sz="1200" spc="-65">
                <a:latin typeface="DejaVu Sans"/>
                <a:cs typeface="DejaVu Sans"/>
              </a:rPr>
              <a:t>LLM</a:t>
            </a:r>
            <a:r>
              <a:rPr dirty="0" sz="1350" spc="-65">
                <a:latin typeface="SimSun"/>
                <a:cs typeface="SimSun"/>
              </a:rPr>
              <a:t>）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活</a:t>
            </a:r>
            <a:endParaRPr sz="1350">
              <a:latin typeface="SimSun"/>
              <a:cs typeface="SimSun"/>
            </a:endParaRPr>
          </a:p>
          <a:p>
            <a:pPr marL="59690">
              <a:lnSpc>
                <a:spcPct val="100000"/>
              </a:lnSpc>
              <a:spcBef>
                <a:spcPts val="180"/>
              </a:spcBef>
            </a:pPr>
            <a:r>
              <a:rPr dirty="0" sz="1350" spc="-170">
                <a:latin typeface="Meiryo"/>
                <a:cs typeface="Meiryo"/>
              </a:rPr>
              <a:t>⽤</a:t>
            </a:r>
            <a:r>
              <a:rPr dirty="0" sz="1350" spc="-170">
                <a:latin typeface="SimSun"/>
                <a:cs typeface="SimSun"/>
              </a:rPr>
              <a:t>し「</a:t>
            </a:r>
            <a:r>
              <a:rPr dirty="0" sz="1350" spc="-170">
                <a:latin typeface="Meiryo"/>
                <a:cs typeface="Meiryo"/>
              </a:rPr>
              <a:t>⽣</a:t>
            </a:r>
            <a:r>
              <a:rPr dirty="0" sz="1350" spc="-45">
                <a:latin typeface="PMingLiU"/>
                <a:cs typeface="PMingLiU"/>
              </a:rPr>
              <a:t>コン </a:t>
            </a:r>
            <a:r>
              <a:rPr dirty="0" sz="1200" spc="-10">
                <a:latin typeface="DejaVu Sans"/>
                <a:cs typeface="DejaVu Sans"/>
              </a:rPr>
              <a:t>25-8-2.0</a:t>
            </a:r>
            <a:r>
              <a:rPr dirty="0" sz="1350" spc="-170">
                <a:latin typeface="SimSun"/>
                <a:cs typeface="SimSun"/>
              </a:rPr>
              <a:t>」</a:t>
            </a:r>
            <a:r>
              <a:rPr dirty="0" sz="1350" spc="-170">
                <a:latin typeface="PMingLiU"/>
                <a:cs typeface="PMingLiU"/>
              </a:rPr>
              <a:t>を</a:t>
            </a:r>
            <a:r>
              <a:rPr dirty="0" sz="1350" spc="-170">
                <a:latin typeface="SimSun"/>
                <a:cs typeface="SimSun"/>
              </a:rPr>
              <a:t>「</a:t>
            </a:r>
            <a:r>
              <a:rPr dirty="0" sz="1350" spc="-170">
                <a:latin typeface="Meiryo"/>
                <a:cs typeface="Meiryo"/>
              </a:rPr>
              <a:t>⽣</a:t>
            </a:r>
            <a:r>
              <a:rPr dirty="0" sz="1350" spc="-45">
                <a:latin typeface="PMingLiU"/>
                <a:cs typeface="PMingLiU"/>
              </a:rPr>
              <a:t>コン </a:t>
            </a:r>
            <a:r>
              <a:rPr dirty="0" sz="1200" spc="-10">
                <a:latin typeface="DejaVu Sans"/>
                <a:cs typeface="DejaVu Sans"/>
              </a:rPr>
              <a:t>25-8-20</a:t>
            </a:r>
            <a:r>
              <a:rPr dirty="0" sz="1350" spc="-170">
                <a:latin typeface="SimSun"/>
                <a:cs typeface="SimSun"/>
              </a:rPr>
              <a:t>」に修正す</a:t>
            </a:r>
            <a:r>
              <a:rPr dirty="0" sz="1350" spc="-170">
                <a:latin typeface="PMingLiU"/>
                <a:cs typeface="PMingLiU"/>
              </a:rPr>
              <a:t>る</a:t>
            </a:r>
            <a:r>
              <a:rPr dirty="0" sz="1350" spc="-190">
                <a:latin typeface="SimSun"/>
                <a:cs typeface="SimSun"/>
              </a:rPr>
              <a:t>など、専</a:t>
            </a:r>
            <a:r>
              <a:rPr dirty="0" sz="1350" spc="-170">
                <a:latin typeface="Meiryo"/>
                <a:cs typeface="Meiryo"/>
              </a:rPr>
              <a:t>⾨⽤</a:t>
            </a:r>
            <a:r>
              <a:rPr dirty="0" sz="1350" spc="-170">
                <a:latin typeface="SimSun"/>
                <a:cs typeface="SimSun"/>
              </a:rPr>
              <a:t>語や表</a:t>
            </a:r>
            <a:r>
              <a:rPr dirty="0" sz="1350" spc="-170">
                <a:latin typeface="Meiryo"/>
                <a:cs typeface="Meiryo"/>
              </a:rPr>
              <a:t>記</a:t>
            </a:r>
            <a:r>
              <a:rPr dirty="0" sz="1350" spc="-170">
                <a:latin typeface="SimSun"/>
                <a:cs typeface="SimSun"/>
              </a:rPr>
              <a:t>ゆ</a:t>
            </a:r>
            <a:r>
              <a:rPr dirty="0" sz="1350" spc="-170">
                <a:latin typeface="PMingLiU"/>
                <a:cs typeface="PMingLiU"/>
              </a:rPr>
              <a:t>れ</a:t>
            </a:r>
            <a:r>
              <a:rPr dirty="0" sz="1350" spc="-170">
                <a:latin typeface="SimSun"/>
                <a:cs typeface="SimSun"/>
              </a:rPr>
              <a:t>も</a:t>
            </a:r>
            <a:r>
              <a:rPr dirty="0" sz="1350" spc="-170">
                <a:latin typeface="Meiryo"/>
                <a:cs typeface="Meiryo"/>
              </a:rPr>
              <a:t>⾃動</a:t>
            </a:r>
            <a:r>
              <a:rPr dirty="0" sz="1350" spc="-175">
                <a:latin typeface="SimSun"/>
                <a:cs typeface="SimSun"/>
              </a:rPr>
              <a:t>補正します。</a:t>
            </a:r>
            <a:endParaRPr sz="1350">
              <a:latin typeface="SimSun"/>
              <a:cs typeface="SimSun"/>
            </a:endParaRPr>
          </a:p>
          <a:p>
            <a:pPr marL="59690">
              <a:lnSpc>
                <a:spcPct val="100000"/>
              </a:lnSpc>
              <a:spcBef>
                <a:spcPts val="1480"/>
              </a:spcBef>
            </a:pPr>
            <a:r>
              <a:rPr dirty="0" sz="1700" spc="-220">
                <a:latin typeface="SimSun"/>
                <a:cs typeface="SimSun"/>
              </a:rPr>
              <a:t>クラウドによる</a:t>
            </a:r>
            <a:r>
              <a:rPr dirty="0" sz="1700" spc="-210">
                <a:latin typeface="Meiryo"/>
                <a:cs typeface="Meiryo"/>
              </a:rPr>
              <a:t>⼀</a:t>
            </a:r>
            <a:r>
              <a:rPr dirty="0" sz="1700" spc="-210">
                <a:latin typeface="SimSun"/>
                <a:cs typeface="SimSun"/>
              </a:rPr>
              <a:t>元管理とリアルタイム共有</a:t>
            </a:r>
            <a:endParaRPr sz="1700">
              <a:latin typeface="SimSun"/>
              <a:cs typeface="SimSun"/>
            </a:endParaRPr>
          </a:p>
          <a:p>
            <a:pPr marL="59690" marR="22225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Meiryo"/>
                <a:cs typeface="Meiryo"/>
              </a:rPr>
              <a:t>抽</a:t>
            </a:r>
            <a:r>
              <a:rPr dirty="0" sz="1350" spc="-165">
                <a:latin typeface="SimSun"/>
                <a:cs typeface="SimSun"/>
              </a:rPr>
              <a:t>出さ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た</a:t>
            </a:r>
            <a:r>
              <a:rPr dirty="0" sz="1350" spc="-165">
                <a:latin typeface="PMingLiU"/>
                <a:cs typeface="PMingLiU"/>
              </a:rPr>
              <a:t>データ</a:t>
            </a:r>
            <a:r>
              <a:rPr dirty="0" sz="1350" spc="-165">
                <a:latin typeface="SimSun"/>
                <a:cs typeface="SimSun"/>
              </a:rPr>
              <a:t>は</a:t>
            </a:r>
            <a:r>
              <a:rPr dirty="0" sz="1350" spc="-165">
                <a:latin typeface="PMingLiU"/>
                <a:cs typeface="PMingLiU"/>
              </a:rPr>
              <a:t>クラウド</a:t>
            </a:r>
            <a:r>
              <a:rPr dirty="0" sz="1350" spc="-165">
                <a:latin typeface="SimSun"/>
                <a:cs typeface="SimSun"/>
              </a:rPr>
              <a:t>上に</a:t>
            </a:r>
            <a:r>
              <a:rPr dirty="0" sz="1350" spc="-165">
                <a:latin typeface="Meiryo"/>
                <a:cs typeface="Meiryo"/>
              </a:rPr>
              <a:t>⾃動</a:t>
            </a:r>
            <a:r>
              <a:rPr dirty="0" sz="1350" spc="-165">
                <a:latin typeface="SimSun"/>
                <a:cs typeface="SimSun"/>
              </a:rPr>
              <a:t>保存さ</a:t>
            </a:r>
            <a:r>
              <a:rPr dirty="0" sz="1350" spc="-15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、</a:t>
            </a:r>
            <a:r>
              <a:rPr dirty="0" sz="1350" spc="-165">
                <a:latin typeface="Meiryo"/>
                <a:cs typeface="Meiryo"/>
              </a:rPr>
              <a:t>全</a:t>
            </a:r>
            <a:r>
              <a:rPr dirty="0" sz="1350" spc="-165">
                <a:latin typeface="SimSun"/>
                <a:cs typeface="SimSun"/>
              </a:rPr>
              <a:t>社で即時</a:t>
            </a:r>
            <a:r>
              <a:rPr dirty="0" sz="1350" spc="-165">
                <a:latin typeface="Meiryo"/>
                <a:cs typeface="Meiryo"/>
              </a:rPr>
              <a:t>共</a:t>
            </a:r>
            <a:r>
              <a:rPr dirty="0" sz="1350" spc="-370">
                <a:latin typeface="SimSun"/>
                <a:cs typeface="SimSun"/>
              </a:rPr>
              <a:t>有。「</a:t>
            </a:r>
            <a:r>
              <a:rPr dirty="0" sz="1350" spc="-165">
                <a:latin typeface="PMingLiU"/>
                <a:cs typeface="PMingLiU"/>
              </a:rPr>
              <a:t>エクセル</a:t>
            </a:r>
            <a:r>
              <a:rPr dirty="0" sz="1350" spc="-165">
                <a:latin typeface="SimSun"/>
                <a:cs typeface="SimSun"/>
              </a:rPr>
              <a:t>が</a:t>
            </a:r>
            <a:r>
              <a:rPr dirty="0" sz="1350" spc="-165">
                <a:latin typeface="Meiryo"/>
                <a:cs typeface="Meiryo"/>
              </a:rPr>
              <a:t>開</a:t>
            </a:r>
            <a:r>
              <a:rPr dirty="0" sz="1350" spc="-235">
                <a:latin typeface="SimSun"/>
                <a:cs typeface="SimSun"/>
              </a:rPr>
              <a:t>けない」「最新版はど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？」といった問題が</a:t>
            </a:r>
            <a:r>
              <a:rPr dirty="0" sz="1350" spc="-165">
                <a:latin typeface="Meiryo"/>
                <a:cs typeface="Meiryo"/>
              </a:rPr>
              <a:t>解</a:t>
            </a:r>
            <a:r>
              <a:rPr dirty="0" sz="1350" spc="-165">
                <a:latin typeface="SimSun"/>
                <a:cs typeface="SimSun"/>
              </a:rPr>
              <a:t>消。</a:t>
            </a:r>
            <a:r>
              <a:rPr dirty="0" sz="1350" spc="-170">
                <a:latin typeface="PMingLiU"/>
                <a:cs typeface="PMingLiU"/>
              </a:rPr>
              <a:t>スマホ‧タブレット‧</a:t>
            </a:r>
            <a:r>
              <a:rPr dirty="0" sz="1200" spc="-60">
                <a:latin typeface="DejaVu Sans"/>
                <a:cs typeface="DejaVu Sans"/>
              </a:rPr>
              <a:t>PC</a:t>
            </a:r>
            <a:r>
              <a:rPr dirty="0" sz="1350" spc="-180">
                <a:latin typeface="SimSun"/>
                <a:cs typeface="SimSun"/>
              </a:rPr>
              <a:t>のどこか</a:t>
            </a:r>
            <a:r>
              <a:rPr dirty="0" sz="1350" spc="-204">
                <a:latin typeface="PMingLiU"/>
                <a:cs typeface="PMingLiU"/>
              </a:rPr>
              <a:t>ら</a:t>
            </a:r>
            <a:r>
              <a:rPr dirty="0" sz="1350" spc="-165">
                <a:latin typeface="SimSun"/>
                <a:cs typeface="SimSun"/>
              </a:rPr>
              <a:t>でも</a:t>
            </a:r>
            <a:r>
              <a:rPr dirty="0" sz="1350" spc="-180">
                <a:latin typeface="PMingLiU"/>
                <a:cs typeface="PMingLiU"/>
              </a:rPr>
              <a:t>アクセス</a:t>
            </a:r>
            <a:r>
              <a:rPr dirty="0" sz="1350" spc="-180">
                <a:latin typeface="SimSun"/>
                <a:cs typeface="SimSun"/>
              </a:rPr>
              <a:t>可能で、現場と事</a:t>
            </a:r>
            <a:r>
              <a:rPr dirty="0" sz="1350" spc="-165">
                <a:latin typeface="Meiryo"/>
                <a:cs typeface="Meiryo"/>
              </a:rPr>
              <a:t>務</a:t>
            </a:r>
            <a:r>
              <a:rPr dirty="0" sz="1350" spc="-165">
                <a:latin typeface="SimSun"/>
                <a:cs typeface="SimSun"/>
              </a:rPr>
              <a:t>所</a:t>
            </a:r>
            <a:r>
              <a:rPr dirty="0" sz="1350" spc="-165">
                <a:latin typeface="Meiryo"/>
                <a:cs typeface="Meiryo"/>
              </a:rPr>
              <a:t>間</a:t>
            </a:r>
            <a:r>
              <a:rPr dirty="0" sz="1350" spc="-165">
                <a:latin typeface="SimSun"/>
                <a:cs typeface="SimSun"/>
              </a:rPr>
              <a:t>の</a:t>
            </a:r>
            <a:r>
              <a:rPr dirty="0" sz="1350" spc="-185">
                <a:latin typeface="PMingLiU"/>
                <a:cs typeface="PMingLiU"/>
              </a:rPr>
              <a:t>タイムラグ</a:t>
            </a:r>
            <a:r>
              <a:rPr dirty="0" sz="1350" spc="-165">
                <a:latin typeface="SimSun"/>
                <a:cs typeface="SimSun"/>
              </a:rPr>
              <a:t>がなくな</a:t>
            </a:r>
            <a:r>
              <a:rPr dirty="0" sz="1350" spc="-165">
                <a:latin typeface="PMingLiU"/>
                <a:cs typeface="PMingLiU"/>
              </a:rPr>
              <a:t>り</a:t>
            </a:r>
            <a:r>
              <a:rPr dirty="0" sz="1350" spc="-204">
                <a:latin typeface="SimSun"/>
                <a:cs typeface="SimSun"/>
              </a:rPr>
              <a:t>ます。</a:t>
            </a:r>
            <a:endParaRPr sz="13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z="1700" spc="-210">
                <a:latin typeface="Meiryo"/>
                <a:cs typeface="Meiryo"/>
              </a:rPr>
              <a:t>⾃</a:t>
            </a:r>
            <a:r>
              <a:rPr dirty="0" sz="1700" spc="-225">
                <a:latin typeface="SimSun"/>
                <a:cs typeface="SimSun"/>
              </a:rPr>
              <a:t>動化による業務フロー</a:t>
            </a:r>
            <a:r>
              <a:rPr dirty="0" sz="1700" spc="-210">
                <a:latin typeface="Meiryo"/>
                <a:cs typeface="Meiryo"/>
              </a:rPr>
              <a:t>⾰</a:t>
            </a:r>
            <a:r>
              <a:rPr dirty="0" sz="1700" spc="-50">
                <a:latin typeface="SimSun"/>
                <a:cs typeface="SimSun"/>
              </a:rPr>
              <a:t>新</a:t>
            </a:r>
            <a:endParaRPr sz="1700">
              <a:latin typeface="SimSun"/>
              <a:cs typeface="SimSun"/>
            </a:endParaRP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Meiryo"/>
                <a:cs typeface="Meiryo"/>
              </a:rPr>
              <a:t>⼿⼊⼒</a:t>
            </a:r>
            <a:r>
              <a:rPr dirty="0" sz="1350" spc="-165">
                <a:latin typeface="SimSun"/>
                <a:cs typeface="SimSun"/>
              </a:rPr>
              <a:t>作業が不要にな</a:t>
            </a:r>
            <a:r>
              <a:rPr dirty="0" sz="1350" spc="-165">
                <a:latin typeface="PMingLiU"/>
                <a:cs typeface="PMingLiU"/>
              </a:rPr>
              <a:t>り</a:t>
            </a:r>
            <a:r>
              <a:rPr dirty="0" sz="1350" spc="-165">
                <a:latin typeface="Meiryo"/>
                <a:cs typeface="Meiryo"/>
              </a:rPr>
              <a:t>転記</a:t>
            </a:r>
            <a:r>
              <a:rPr dirty="0" sz="1350" spc="-165">
                <a:latin typeface="PMingLiU"/>
                <a:cs typeface="PMingLiU"/>
              </a:rPr>
              <a:t>ミス</a:t>
            </a:r>
            <a:r>
              <a:rPr dirty="0" sz="1350" spc="-165">
                <a:latin typeface="SimSun"/>
                <a:cs typeface="SimSun"/>
              </a:rPr>
              <a:t>が</a:t>
            </a:r>
            <a:r>
              <a:rPr dirty="0" sz="1350" spc="-165">
                <a:latin typeface="PMingLiU"/>
                <a:cs typeface="PMingLiU"/>
              </a:rPr>
              <a:t>ゼロ</a:t>
            </a:r>
            <a:r>
              <a:rPr dirty="0" sz="1350" spc="-165">
                <a:latin typeface="SimSun"/>
                <a:cs typeface="SimSun"/>
              </a:rPr>
              <a:t>に。紙原本も</a:t>
            </a:r>
            <a:r>
              <a:rPr dirty="0" sz="1350" spc="-165">
                <a:latin typeface="PMingLiU"/>
                <a:cs typeface="PMingLiU"/>
              </a:rPr>
              <a:t>データ</a:t>
            </a:r>
            <a:r>
              <a:rPr dirty="0" sz="1350" spc="-180">
                <a:latin typeface="SimSun"/>
                <a:cs typeface="SimSun"/>
              </a:rPr>
              <a:t>として保存さ</a:t>
            </a:r>
            <a:r>
              <a:rPr dirty="0" sz="1350" spc="-165">
                <a:latin typeface="PMingLiU"/>
                <a:cs typeface="PMingLiU"/>
              </a:rPr>
              <a:t>れる</a:t>
            </a:r>
            <a:r>
              <a:rPr dirty="0" sz="1350" spc="-165">
                <a:latin typeface="SimSun"/>
                <a:cs typeface="SimSun"/>
              </a:rPr>
              <a:t>ため、物理的な保管</a:t>
            </a:r>
            <a:r>
              <a:rPr dirty="0" sz="1350" spc="-204">
                <a:latin typeface="PMingLiU"/>
                <a:cs typeface="PMingLiU"/>
              </a:rPr>
              <a:t>スペース</a:t>
            </a:r>
            <a:r>
              <a:rPr dirty="0" sz="1350" spc="-190">
                <a:latin typeface="SimSun"/>
                <a:cs typeface="SimSun"/>
              </a:rPr>
              <a:t>も不要です。基幹</a:t>
            </a:r>
            <a:r>
              <a:rPr dirty="0" sz="1350" spc="-180">
                <a:latin typeface="PMingLiU"/>
                <a:cs typeface="PMingLiU"/>
              </a:rPr>
              <a:t>システム</a:t>
            </a:r>
            <a:r>
              <a:rPr dirty="0" sz="1350" spc="-165">
                <a:latin typeface="SimSun"/>
                <a:cs typeface="SimSun"/>
              </a:rPr>
              <a:t>や会</a:t>
            </a:r>
            <a:r>
              <a:rPr dirty="0" sz="1350" spc="-165">
                <a:latin typeface="Meiryo"/>
                <a:cs typeface="Meiryo"/>
              </a:rPr>
              <a:t>計</a:t>
            </a:r>
            <a:r>
              <a:rPr dirty="0" sz="1350" spc="-165">
                <a:latin typeface="PMingLiU"/>
                <a:cs typeface="PMingLiU"/>
              </a:rPr>
              <a:t>ソフト</a:t>
            </a:r>
            <a:r>
              <a:rPr dirty="0" sz="1350" spc="-175">
                <a:latin typeface="SimSun"/>
                <a:cs typeface="SimSun"/>
              </a:rPr>
              <a:t>との連携も</a:t>
            </a:r>
            <a:r>
              <a:rPr dirty="0" sz="1350" spc="-180">
                <a:latin typeface="SimSun"/>
                <a:cs typeface="SimSun"/>
              </a:rPr>
              <a:t>可能で、</a:t>
            </a:r>
            <a:r>
              <a:rPr dirty="0" sz="1350" spc="-165">
                <a:latin typeface="Meiryo"/>
                <a:cs typeface="Meiryo"/>
              </a:rPr>
              <a:t>産</a:t>
            </a:r>
            <a:r>
              <a:rPr dirty="0" sz="1350" spc="-165">
                <a:latin typeface="SimSun"/>
                <a:cs typeface="SimSun"/>
              </a:rPr>
              <a:t>業廃棄物帳簿か</a:t>
            </a:r>
            <a:r>
              <a:rPr dirty="0" sz="1350" spc="-165">
                <a:latin typeface="PMingLiU"/>
                <a:cs typeface="PMingLiU"/>
              </a:rPr>
              <a:t>ら</a:t>
            </a:r>
            <a:r>
              <a:rPr dirty="0" sz="1350" spc="-165">
                <a:latin typeface="SimSun"/>
                <a:cs typeface="SimSun"/>
              </a:rPr>
              <a:t>後続業</a:t>
            </a:r>
            <a:r>
              <a:rPr dirty="0" sz="1350" spc="-165">
                <a:latin typeface="Meiryo"/>
                <a:cs typeface="Meiryo"/>
              </a:rPr>
              <a:t>務</a:t>
            </a:r>
            <a:r>
              <a:rPr dirty="0" sz="1350" spc="-165">
                <a:latin typeface="SimSun"/>
                <a:cs typeface="SimSun"/>
              </a:rPr>
              <a:t>まで</a:t>
            </a:r>
            <a:r>
              <a:rPr dirty="0" sz="1350" spc="-180">
                <a:latin typeface="PMingLiU"/>
                <a:cs typeface="PMingLiU"/>
              </a:rPr>
              <a:t>シームレス</a:t>
            </a:r>
            <a:r>
              <a:rPr dirty="0" sz="1350" spc="-165">
                <a:latin typeface="SimSun"/>
                <a:cs typeface="SimSun"/>
              </a:rPr>
              <a:t>に</a:t>
            </a:r>
            <a:r>
              <a:rPr dirty="0" sz="1350" spc="-165">
                <a:latin typeface="Meiryo"/>
                <a:cs typeface="Meiryo"/>
              </a:rPr>
              <a:t>⾃動</a:t>
            </a:r>
            <a:r>
              <a:rPr dirty="0" sz="1350" spc="-190">
                <a:latin typeface="SimSun"/>
                <a:cs typeface="SimSun"/>
              </a:rPr>
              <a:t>化できます。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6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6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6" name="object 1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6</a:t>
            </a:fld>
          </a:p>
        </p:txBody>
      </p:sp>
      <p:sp>
        <p:nvSpPr>
          <p:cNvPr id="14" name="object 14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4020185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30"/>
              <a:t>デジタル化で実現するメリット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631156"/>
            <a:ext cx="190499" cy="166687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1506" y="2533649"/>
            <a:ext cx="166687" cy="19049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599" y="3465433"/>
            <a:ext cx="194667" cy="155733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5553" y="4362450"/>
            <a:ext cx="178593" cy="190202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11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 spc="-210"/>
              <a:t>業務効率と</a:t>
            </a:r>
            <a:r>
              <a:rPr dirty="0" spc="-210">
                <a:latin typeface="Meiryo"/>
                <a:cs typeface="Meiryo"/>
              </a:rPr>
              <a:t>⽣産</a:t>
            </a:r>
            <a:r>
              <a:rPr dirty="0" spc="-210"/>
              <a:t>性の</a:t>
            </a:r>
            <a:r>
              <a:rPr dirty="0" spc="-210">
                <a:latin typeface="Meiryo"/>
                <a:cs typeface="Meiryo"/>
              </a:rPr>
              <a:t>⾶</a:t>
            </a:r>
            <a:r>
              <a:rPr dirty="0" spc="-175"/>
              <a:t>躍的向上</a:t>
            </a:r>
          </a:p>
          <a:p>
            <a:pPr marL="12700" marR="15240">
              <a:lnSpc>
                <a:spcPts val="1800"/>
              </a:lnSpc>
              <a:spcBef>
                <a:spcPts val="20"/>
              </a:spcBef>
            </a:pPr>
            <a:r>
              <a:rPr dirty="0" sz="1350" spc="-165">
                <a:solidFill>
                  <a:srgbClr val="374050"/>
                </a:solidFill>
              </a:rPr>
              <a:t>転記作業の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⾃動</a:t>
            </a:r>
            <a:r>
              <a:rPr dirty="0" sz="1350" spc="-165">
                <a:solidFill>
                  <a:srgbClr val="374050"/>
                </a:solidFill>
              </a:rPr>
              <a:t>化で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⽉間</a:t>
            </a:r>
            <a:r>
              <a:rPr dirty="0" sz="1350" spc="-165">
                <a:solidFill>
                  <a:srgbClr val="374050"/>
                </a:solidFill>
              </a:rPr>
              <a:t>数百時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間</a:t>
            </a:r>
            <a:r>
              <a:rPr dirty="0" sz="1350" spc="-165">
                <a:solidFill>
                  <a:srgbClr val="374050"/>
                </a:solidFill>
              </a:rPr>
              <a:t>の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⼯</a:t>
            </a:r>
            <a:r>
              <a:rPr dirty="0" sz="1350" spc="-165">
                <a:solidFill>
                  <a:srgbClr val="374050"/>
                </a:solidFill>
              </a:rPr>
              <a:t>数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削</a:t>
            </a:r>
            <a:r>
              <a:rPr dirty="0" sz="1350" spc="-165">
                <a:solidFill>
                  <a:srgbClr val="374050"/>
                </a:solidFill>
              </a:rPr>
              <a:t>減。残業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削</a:t>
            </a:r>
            <a:r>
              <a:rPr dirty="0" sz="1350" spc="-165">
                <a:solidFill>
                  <a:srgbClr val="374050"/>
                </a:solidFill>
              </a:rPr>
              <a:t>減とコア業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務</a:t>
            </a:r>
            <a:r>
              <a:rPr dirty="0" sz="1350" spc="-165">
                <a:solidFill>
                  <a:srgbClr val="374050"/>
                </a:solidFill>
              </a:rPr>
              <a:t>への集中が可能に。紙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伝</a:t>
            </a:r>
            <a:r>
              <a:rPr dirty="0" sz="1350" spc="-165">
                <a:solidFill>
                  <a:srgbClr val="374050"/>
                </a:solidFill>
              </a:rPr>
              <a:t>票を</a:t>
            </a:r>
            <a:r>
              <a:rPr dirty="0" sz="1200">
                <a:solidFill>
                  <a:srgbClr val="374050"/>
                </a:solidFill>
                <a:latin typeface="DejaVu Sans"/>
                <a:cs typeface="DejaVu Sans"/>
              </a:rPr>
              <a:t>AI-</a:t>
            </a:r>
            <a:r>
              <a:rPr dirty="0" sz="1200" spc="-10">
                <a:solidFill>
                  <a:srgbClr val="374050"/>
                </a:solidFill>
                <a:latin typeface="DejaVu Sans"/>
                <a:cs typeface="DejaVu Sans"/>
              </a:rPr>
              <a:t>OCR</a:t>
            </a:r>
            <a:r>
              <a:rPr dirty="0" sz="1350" spc="-180">
                <a:solidFill>
                  <a:srgbClr val="374050"/>
                </a:solidFill>
              </a:rPr>
              <a:t>で処理することで、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⼿⼊⼒</a:t>
            </a:r>
            <a:r>
              <a:rPr dirty="0" sz="1350" spc="-175">
                <a:solidFill>
                  <a:srgbClr val="374050"/>
                </a:solidFill>
              </a:rPr>
              <a:t>作業が不要になり、業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務</a:t>
            </a:r>
            <a:r>
              <a:rPr dirty="0" sz="1350" spc="-165">
                <a:solidFill>
                  <a:srgbClr val="374050"/>
                </a:solidFill>
              </a:rPr>
              <a:t>フローが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⼤</a:t>
            </a:r>
            <a:r>
              <a:rPr dirty="0" sz="1350" spc="-185">
                <a:solidFill>
                  <a:srgbClr val="374050"/>
                </a:solidFill>
              </a:rPr>
              <a:t>きく改善します。</a:t>
            </a:r>
            <a:endParaRPr sz="1350">
              <a:latin typeface="Meiryo"/>
              <a:cs typeface="Meiryo"/>
            </a:endParaRPr>
          </a:p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dirty="0" spc="-200"/>
              <a:t>データ品質向上と意思決定の迅速化</a:t>
            </a:r>
          </a:p>
          <a:p>
            <a:pPr marL="12700" marR="31115">
              <a:lnSpc>
                <a:spcPts val="1800"/>
              </a:lnSpc>
              <a:spcBef>
                <a:spcPts val="20"/>
              </a:spcBef>
            </a:pPr>
            <a:r>
              <a:rPr dirty="0" sz="1350" spc="-180">
                <a:solidFill>
                  <a:srgbClr val="374050"/>
                </a:solidFill>
              </a:rPr>
              <a:t>リアルタイム更新で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常</a:t>
            </a:r>
            <a:r>
              <a:rPr dirty="0" sz="1350" spc="-165">
                <a:solidFill>
                  <a:srgbClr val="374050"/>
                </a:solidFill>
              </a:rPr>
              <a:t>に正確な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最</a:t>
            </a:r>
            <a:r>
              <a:rPr dirty="0" sz="1350" spc="-165">
                <a:solidFill>
                  <a:srgbClr val="374050"/>
                </a:solidFill>
              </a:rPr>
              <a:t>新情報に基づく判断が可能。部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⾨間</a:t>
            </a:r>
            <a:r>
              <a:rPr dirty="0" sz="1350" spc="-165">
                <a:solidFill>
                  <a:srgbClr val="374050"/>
                </a:solidFill>
              </a:rPr>
              <a:t>の情報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共有</a:t>
            </a:r>
            <a:r>
              <a:rPr dirty="0" sz="1350" spc="-165">
                <a:solidFill>
                  <a:srgbClr val="374050"/>
                </a:solidFill>
              </a:rPr>
              <a:t>も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円</a:t>
            </a:r>
            <a:r>
              <a:rPr dirty="0" sz="1350" spc="-245">
                <a:solidFill>
                  <a:srgbClr val="374050"/>
                </a:solidFill>
              </a:rPr>
              <a:t>滑になり、「どれが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最</a:t>
            </a:r>
            <a:r>
              <a:rPr dirty="0" sz="1350" spc="-175">
                <a:solidFill>
                  <a:srgbClr val="374050"/>
                </a:solidFill>
              </a:rPr>
              <a:t>新版か分からない」問題が解消されます。これにより意思決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定</a:t>
            </a:r>
            <a:r>
              <a:rPr dirty="0" sz="1350" spc="-180">
                <a:solidFill>
                  <a:srgbClr val="374050"/>
                </a:solidFill>
              </a:rPr>
              <a:t>のスピードが向上します。</a:t>
            </a:r>
            <a:endParaRPr sz="1350">
              <a:latin typeface="Meiryo"/>
              <a:cs typeface="Meiryo"/>
            </a:endParaRPr>
          </a:p>
          <a:p>
            <a:pPr marL="16510">
              <a:lnSpc>
                <a:spcPct val="100000"/>
              </a:lnSpc>
              <a:spcBef>
                <a:spcPts val="1540"/>
              </a:spcBef>
            </a:pPr>
            <a:r>
              <a:rPr dirty="0" spc="-210"/>
              <a:t>属</a:t>
            </a:r>
            <a:r>
              <a:rPr dirty="0" spc="-210">
                <a:latin typeface="Meiryo"/>
                <a:cs typeface="Meiryo"/>
              </a:rPr>
              <a:t>⼈</a:t>
            </a:r>
            <a:r>
              <a:rPr dirty="0" spc="-200"/>
              <a:t>化の解消とナレッジ継承</a:t>
            </a:r>
          </a:p>
          <a:p>
            <a:pPr marL="16510" marR="120014">
              <a:lnSpc>
                <a:spcPts val="1800"/>
              </a:lnSpc>
              <a:spcBef>
                <a:spcPts val="20"/>
              </a:spcBef>
            </a:pPr>
            <a:r>
              <a:rPr dirty="0" sz="1350" spc="-165">
                <a:solidFill>
                  <a:srgbClr val="374050"/>
                </a:solidFill>
              </a:rPr>
              <a:t>「あの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⼈</a:t>
            </a:r>
            <a:r>
              <a:rPr dirty="0" sz="1350" spc="-165">
                <a:solidFill>
                  <a:srgbClr val="374050"/>
                </a:solidFill>
              </a:rPr>
              <a:t>しか知らないエクセル」から脱却し、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担</a:t>
            </a:r>
            <a:r>
              <a:rPr dirty="0" sz="1350" spc="-165">
                <a:solidFill>
                  <a:srgbClr val="374050"/>
                </a:solidFill>
              </a:rPr>
              <a:t>当者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交代</a:t>
            </a:r>
            <a:r>
              <a:rPr dirty="0" sz="1350" spc="-165">
                <a:solidFill>
                  <a:srgbClr val="374050"/>
                </a:solidFill>
              </a:rPr>
              <a:t>でも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安定</a:t>
            </a:r>
            <a:r>
              <a:rPr dirty="0" sz="1350" spc="-165">
                <a:solidFill>
                  <a:srgbClr val="374050"/>
                </a:solidFill>
              </a:rPr>
              <a:t>運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⽤</a:t>
            </a:r>
            <a:r>
              <a:rPr dirty="0" sz="1350" spc="-180">
                <a:solidFill>
                  <a:srgbClr val="374050"/>
                </a:solidFill>
              </a:rPr>
              <a:t>が可能になります。業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務</a:t>
            </a:r>
            <a:r>
              <a:rPr dirty="0" sz="1350" spc="-195">
                <a:solidFill>
                  <a:srgbClr val="374050"/>
                </a:solidFill>
              </a:rPr>
              <a:t>の標準化によって、誰もがシステムを活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⽤</a:t>
            </a:r>
            <a:r>
              <a:rPr dirty="0" sz="1350" spc="-175">
                <a:solidFill>
                  <a:srgbClr val="374050"/>
                </a:solidFill>
              </a:rPr>
              <a:t>できるようにな</a:t>
            </a:r>
            <a:r>
              <a:rPr dirty="0" sz="1350" spc="-190">
                <a:solidFill>
                  <a:srgbClr val="374050"/>
                </a:solidFill>
              </a:rPr>
              <a:t>り、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⼈材</a:t>
            </a:r>
            <a:r>
              <a:rPr dirty="0" sz="1350" spc="-165">
                <a:solidFill>
                  <a:srgbClr val="374050"/>
                </a:solidFill>
              </a:rPr>
              <a:t>の流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動</a:t>
            </a:r>
            <a:r>
              <a:rPr dirty="0" sz="1350" spc="-180">
                <a:solidFill>
                  <a:srgbClr val="374050"/>
                </a:solidFill>
              </a:rPr>
              <a:t>性にも対応できます。</a:t>
            </a:r>
            <a:endParaRPr sz="1350">
              <a:latin typeface="Meiryo"/>
              <a:cs typeface="Meiryo"/>
            </a:endParaRPr>
          </a:p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dirty="0" spc="-229"/>
              <a:t>コンプライアンス強化と将来対応</a:t>
            </a:r>
          </a:p>
          <a:p>
            <a:pPr marL="12700" marR="5080">
              <a:lnSpc>
                <a:spcPts val="1800"/>
              </a:lnSpc>
              <a:spcBef>
                <a:spcPts val="20"/>
              </a:spcBef>
            </a:pPr>
            <a:r>
              <a:rPr dirty="0" sz="1350" spc="-165">
                <a:solidFill>
                  <a:srgbClr val="374050"/>
                </a:solidFill>
              </a:rPr>
              <a:t>法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令</a:t>
            </a:r>
            <a:r>
              <a:rPr dirty="0" sz="1350" spc="-165">
                <a:solidFill>
                  <a:srgbClr val="374050"/>
                </a:solidFill>
              </a:rPr>
              <a:t>順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守</a:t>
            </a:r>
            <a:r>
              <a:rPr dirty="0" sz="1350" spc="-165">
                <a:solidFill>
                  <a:srgbClr val="374050"/>
                </a:solidFill>
              </a:rPr>
              <a:t>の確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実</a:t>
            </a:r>
            <a:r>
              <a:rPr dirty="0" sz="1350" spc="-165">
                <a:solidFill>
                  <a:srgbClr val="374050"/>
                </a:solidFill>
              </a:rPr>
              <a:t>な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実⾏</a:t>
            </a:r>
            <a:r>
              <a:rPr dirty="0" sz="1350" spc="-190">
                <a:solidFill>
                  <a:srgbClr val="374050"/>
                </a:solidFill>
              </a:rPr>
              <a:t>と、</a:t>
            </a:r>
            <a:r>
              <a:rPr dirty="0" sz="1200">
                <a:solidFill>
                  <a:srgbClr val="374050"/>
                </a:solidFill>
                <a:latin typeface="DejaVu Sans"/>
                <a:cs typeface="DejaVu Sans"/>
              </a:rPr>
              <a:t>2027</a:t>
            </a:r>
            <a:r>
              <a:rPr dirty="0" sz="1350" spc="-165">
                <a:solidFill>
                  <a:srgbClr val="374050"/>
                </a:solidFill>
              </a:rPr>
              <a:t>年の電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⼦</a:t>
            </a:r>
            <a:r>
              <a:rPr dirty="0" sz="1350" spc="-165">
                <a:solidFill>
                  <a:srgbClr val="374050"/>
                </a:solidFill>
              </a:rPr>
              <a:t>マニフェスト義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務</a:t>
            </a:r>
            <a:r>
              <a:rPr dirty="0" sz="1350" spc="-165">
                <a:solidFill>
                  <a:srgbClr val="374050"/>
                </a:solidFill>
              </a:rPr>
              <a:t>化など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未来</a:t>
            </a:r>
            <a:r>
              <a:rPr dirty="0" sz="1350" spc="-165">
                <a:solidFill>
                  <a:srgbClr val="374050"/>
                </a:solidFill>
              </a:rPr>
              <a:t>の変化にも対応可能。データがクラウドで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安全</a:t>
            </a:r>
            <a:r>
              <a:rPr dirty="0" sz="1350" spc="-165">
                <a:solidFill>
                  <a:srgbClr val="374050"/>
                </a:solidFill>
              </a:rPr>
              <a:t>に保管されるため、監査対応や法的要</a:t>
            </a:r>
            <a:r>
              <a:rPr dirty="0" sz="1350" spc="-165">
                <a:solidFill>
                  <a:srgbClr val="374050"/>
                </a:solidFill>
                <a:latin typeface="Meiryo"/>
                <a:cs typeface="Meiryo"/>
              </a:rPr>
              <a:t>件</a:t>
            </a:r>
            <a:r>
              <a:rPr dirty="0" sz="1350" spc="-180">
                <a:solidFill>
                  <a:srgbClr val="374050"/>
                </a:solidFill>
              </a:rPr>
              <a:t>にも迅速に対応できます。</a:t>
            </a:r>
            <a:endParaRPr sz="1350">
              <a:latin typeface="Meiryo"/>
              <a:cs typeface="Meiryo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6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6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6</a:t>
            </a:fld>
          </a:p>
        </p:txBody>
      </p:sp>
      <p:sp>
        <p:nvSpPr>
          <p:cNvPr id="8" name="object 8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09599" y="2819399"/>
            <a:ext cx="10972800" cy="1562100"/>
            <a:chOff x="609599" y="2819399"/>
            <a:chExt cx="10972800" cy="1562100"/>
          </a:xfrm>
        </p:grpSpPr>
        <p:sp>
          <p:nvSpPr>
            <p:cNvPr id="3" name="object 3" descr=""/>
            <p:cNvSpPr/>
            <p:nvPr/>
          </p:nvSpPr>
          <p:spPr>
            <a:xfrm>
              <a:off x="628649" y="2819399"/>
              <a:ext cx="10953750" cy="1562100"/>
            </a:xfrm>
            <a:custGeom>
              <a:avLst/>
              <a:gdLst/>
              <a:ahLst/>
              <a:cxnLst/>
              <a:rect l="l" t="t" r="r" b="b"/>
              <a:pathLst>
                <a:path w="10953750" h="1562100">
                  <a:moveTo>
                    <a:pt x="10882552" y="1562099"/>
                  </a:moveTo>
                  <a:lnTo>
                    <a:pt x="53397" y="1562099"/>
                  </a:lnTo>
                  <a:lnTo>
                    <a:pt x="49680" y="1561611"/>
                  </a:lnTo>
                  <a:lnTo>
                    <a:pt x="14085" y="1536243"/>
                  </a:lnTo>
                  <a:lnTo>
                    <a:pt x="366" y="1495858"/>
                  </a:lnTo>
                  <a:lnTo>
                    <a:pt x="0" y="1490903"/>
                  </a:lnTo>
                  <a:lnTo>
                    <a:pt x="0" y="1485899"/>
                  </a:lnTo>
                  <a:lnTo>
                    <a:pt x="0" y="71196"/>
                  </a:lnTo>
                  <a:lnTo>
                    <a:pt x="11716" y="29705"/>
                  </a:lnTo>
                  <a:lnTo>
                    <a:pt x="42320" y="2440"/>
                  </a:lnTo>
                  <a:lnTo>
                    <a:pt x="53397" y="0"/>
                  </a:lnTo>
                  <a:lnTo>
                    <a:pt x="10882552" y="0"/>
                  </a:lnTo>
                  <a:lnTo>
                    <a:pt x="10924041" y="15621"/>
                  </a:lnTo>
                  <a:lnTo>
                    <a:pt x="10949861" y="51661"/>
                  </a:lnTo>
                  <a:lnTo>
                    <a:pt x="10953747" y="71196"/>
                  </a:lnTo>
                  <a:lnTo>
                    <a:pt x="10953747" y="1490903"/>
                  </a:lnTo>
                  <a:lnTo>
                    <a:pt x="10938125" y="1532393"/>
                  </a:lnTo>
                  <a:lnTo>
                    <a:pt x="10902086" y="1558213"/>
                  </a:lnTo>
                  <a:lnTo>
                    <a:pt x="10887506" y="1561611"/>
                  </a:lnTo>
                  <a:lnTo>
                    <a:pt x="10882552" y="15620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09599" y="2819677"/>
              <a:ext cx="70485" cy="1562100"/>
            </a:xfrm>
            <a:custGeom>
              <a:avLst/>
              <a:gdLst/>
              <a:ahLst/>
              <a:cxnLst/>
              <a:rect l="l" t="t" r="r" b="b"/>
              <a:pathLst>
                <a:path w="70484" h="1562100">
                  <a:moveTo>
                    <a:pt x="70450" y="1561544"/>
                  </a:moveTo>
                  <a:lnTo>
                    <a:pt x="33857" y="1548991"/>
                  </a:lnTo>
                  <a:lnTo>
                    <a:pt x="5800" y="1514782"/>
                  </a:lnTo>
                  <a:lnTo>
                    <a:pt x="0" y="1485622"/>
                  </a:lnTo>
                  <a:lnTo>
                    <a:pt x="0" y="75922"/>
                  </a:lnTo>
                  <a:lnTo>
                    <a:pt x="12830" y="33579"/>
                  </a:lnTo>
                  <a:lnTo>
                    <a:pt x="47039" y="5522"/>
                  </a:lnTo>
                  <a:lnTo>
                    <a:pt x="70449" y="0"/>
                  </a:lnTo>
                  <a:lnTo>
                    <a:pt x="66287" y="1655"/>
                  </a:lnTo>
                  <a:lnTo>
                    <a:pt x="56951" y="9389"/>
                  </a:lnTo>
                  <a:lnTo>
                    <a:pt x="41000" y="46761"/>
                  </a:lnTo>
                  <a:lnTo>
                    <a:pt x="38100" y="75922"/>
                  </a:lnTo>
                  <a:lnTo>
                    <a:pt x="38100" y="1485622"/>
                  </a:lnTo>
                  <a:lnTo>
                    <a:pt x="44514" y="1527964"/>
                  </a:lnTo>
                  <a:lnTo>
                    <a:pt x="66287" y="1559888"/>
                  </a:lnTo>
                  <a:lnTo>
                    <a:pt x="70450" y="1561544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609599" y="4914899"/>
            <a:ext cx="10972800" cy="9525"/>
          </a:xfrm>
          <a:custGeom>
            <a:avLst/>
            <a:gdLst/>
            <a:ahLst/>
            <a:cxnLst/>
            <a:rect l="l" t="t" r="r" b="b"/>
            <a:pathLst>
              <a:path w="10972800" h="9525">
                <a:moveTo>
                  <a:pt x="10972799" y="9524"/>
                </a:moveTo>
                <a:lnTo>
                  <a:pt x="0" y="9524"/>
                </a:lnTo>
                <a:lnTo>
                  <a:pt x="0" y="0"/>
                </a:lnTo>
                <a:lnTo>
                  <a:pt x="10972799" y="0"/>
                </a:lnTo>
                <a:lnTo>
                  <a:pt x="10972799" y="9524"/>
                </a:lnTo>
                <a:close/>
              </a:path>
            </a:pathLst>
          </a:custGeom>
          <a:solidFill>
            <a:srgbClr val="E4E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0955">
              <a:lnSpc>
                <a:spcPct val="100000"/>
              </a:lnSpc>
              <a:spcBef>
                <a:spcPts val="125"/>
              </a:spcBef>
            </a:pPr>
            <a:r>
              <a:rPr dirty="0" spc="-385"/>
              <a:t>書類管理のことなら 、私たちにご相談ください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596899" y="1550047"/>
            <a:ext cx="7702550" cy="863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95"/>
              </a:spcBef>
            </a:pPr>
            <a:r>
              <a:rPr dirty="0" sz="1500" spc="-150">
                <a:latin typeface="SimSun"/>
                <a:cs typeface="SimSun"/>
              </a:rPr>
              <a:t>私たちは</a:t>
            </a:r>
            <a:r>
              <a:rPr dirty="0" sz="1350" spc="-10">
                <a:latin typeface="DejaVu Sans"/>
                <a:cs typeface="DejaVu Sans"/>
              </a:rPr>
              <a:t>AI</a:t>
            </a:r>
            <a:r>
              <a:rPr dirty="0" sz="1500" spc="-150">
                <a:latin typeface="SimSun"/>
                <a:cs typeface="SimSun"/>
              </a:rPr>
              <a:t>が</a:t>
            </a:r>
            <a:r>
              <a:rPr dirty="0" sz="1350">
                <a:latin typeface="DejaVu Sans"/>
                <a:cs typeface="DejaVu Sans"/>
              </a:rPr>
              <a:t>PDF</a:t>
            </a:r>
            <a:r>
              <a:rPr dirty="0" sz="1500" spc="-150">
                <a:latin typeface="SimSun"/>
                <a:cs typeface="SimSun"/>
              </a:rPr>
              <a:t>書類の分類</a:t>
            </a:r>
            <a:r>
              <a:rPr dirty="0" sz="1500" spc="-150">
                <a:latin typeface="PMingLiU"/>
                <a:cs typeface="PMingLiU"/>
              </a:rPr>
              <a:t>‧</a:t>
            </a:r>
            <a:r>
              <a:rPr dirty="0" sz="1500" spc="-150">
                <a:latin typeface="Meiryo"/>
                <a:cs typeface="Meiryo"/>
              </a:rPr>
              <a:t>整</a:t>
            </a:r>
            <a:r>
              <a:rPr dirty="0" sz="1500" spc="-150">
                <a:latin typeface="SimSun"/>
                <a:cs typeface="SimSun"/>
              </a:rPr>
              <a:t>理</a:t>
            </a:r>
            <a:r>
              <a:rPr dirty="0" sz="1500" spc="-150">
                <a:latin typeface="PMingLiU"/>
                <a:cs typeface="PMingLiU"/>
              </a:rPr>
              <a:t>‧</a:t>
            </a:r>
            <a:r>
              <a:rPr dirty="0" sz="1500" spc="-150">
                <a:latin typeface="Meiryo"/>
                <a:cs typeface="Meiryo"/>
              </a:rPr>
              <a:t>要</a:t>
            </a:r>
            <a:r>
              <a:rPr dirty="0" sz="1500" spc="-150">
                <a:latin typeface="SimSun"/>
                <a:cs typeface="SimSun"/>
              </a:rPr>
              <a:t>約</a:t>
            </a:r>
            <a:r>
              <a:rPr dirty="0" sz="1500" spc="-150">
                <a:latin typeface="PMingLiU"/>
                <a:cs typeface="PMingLiU"/>
              </a:rPr>
              <a:t>を</a:t>
            </a:r>
            <a:r>
              <a:rPr dirty="0" sz="1500" spc="-150">
                <a:latin typeface="Meiryo"/>
                <a:cs typeface="Meiryo"/>
              </a:rPr>
              <a:t>⾃</a:t>
            </a:r>
            <a:r>
              <a:rPr dirty="0" sz="1500" spc="-150">
                <a:latin typeface="SimSun"/>
                <a:cs typeface="SimSun"/>
              </a:rPr>
              <a:t>動化す</a:t>
            </a:r>
            <a:r>
              <a:rPr dirty="0" sz="1500" spc="-150">
                <a:latin typeface="PMingLiU"/>
                <a:cs typeface="PMingLiU"/>
              </a:rPr>
              <a:t>る</a:t>
            </a:r>
            <a:r>
              <a:rPr dirty="0" sz="1500" spc="-150">
                <a:latin typeface="SimSun"/>
                <a:cs typeface="SimSun"/>
              </a:rPr>
              <a:t>「</a:t>
            </a:r>
            <a:r>
              <a:rPr dirty="0" sz="1500" spc="-150">
                <a:latin typeface="PMingLiU"/>
                <a:cs typeface="PMingLiU"/>
              </a:rPr>
              <a:t>クロジカ</a:t>
            </a:r>
            <a:r>
              <a:rPr dirty="0" sz="1350" spc="-10">
                <a:latin typeface="DejaVu Sans"/>
                <a:cs typeface="DejaVu Sans"/>
              </a:rPr>
              <a:t>AI</a:t>
            </a:r>
            <a:r>
              <a:rPr dirty="0" sz="1500" spc="-150">
                <a:latin typeface="SimSun"/>
                <a:cs typeface="SimSun"/>
              </a:rPr>
              <a:t>書類管理」</a:t>
            </a:r>
            <a:r>
              <a:rPr dirty="0" sz="1500" spc="-150">
                <a:latin typeface="PMingLiU"/>
                <a:cs typeface="PMingLiU"/>
              </a:rPr>
              <a:t>を</a:t>
            </a:r>
            <a:r>
              <a:rPr dirty="0" sz="1500" spc="-185">
                <a:latin typeface="SimSun"/>
                <a:cs typeface="SimSun"/>
              </a:rPr>
              <a:t>提供しています。</a:t>
            </a:r>
            <a:r>
              <a:rPr dirty="0" sz="1500" spc="-150">
                <a:latin typeface="SimSun"/>
                <a:cs typeface="SimSun"/>
              </a:rPr>
              <a:t>豊富な知</a:t>
            </a:r>
            <a:r>
              <a:rPr dirty="0" sz="1500" spc="-150">
                <a:latin typeface="Meiryo"/>
                <a:cs typeface="Meiryo"/>
              </a:rPr>
              <a:t>⾒</a:t>
            </a:r>
            <a:r>
              <a:rPr dirty="0" sz="1500" spc="-150">
                <a:latin typeface="PMingLiU"/>
                <a:cs typeface="PMingLiU"/>
              </a:rPr>
              <a:t>を</a:t>
            </a:r>
            <a:r>
              <a:rPr dirty="0" sz="1500" spc="-150">
                <a:latin typeface="SimSun"/>
                <a:cs typeface="SimSun"/>
              </a:rPr>
              <a:t>活かし、お客様の業務</a:t>
            </a:r>
            <a:r>
              <a:rPr dirty="0" sz="1500" spc="-150">
                <a:latin typeface="PMingLiU"/>
                <a:cs typeface="PMingLiU"/>
              </a:rPr>
              <a:t>フロー</a:t>
            </a:r>
            <a:r>
              <a:rPr dirty="0" sz="1500" spc="-150">
                <a:latin typeface="SimSun"/>
                <a:cs typeface="SimSun"/>
              </a:rPr>
              <a:t>に合った</a:t>
            </a:r>
            <a:r>
              <a:rPr dirty="0" sz="1350" spc="-10">
                <a:latin typeface="DejaVu Sans"/>
                <a:cs typeface="DejaVu Sans"/>
              </a:rPr>
              <a:t>AI</a:t>
            </a:r>
            <a:r>
              <a:rPr dirty="0" sz="1500" spc="-150">
                <a:latin typeface="SimSun"/>
                <a:cs typeface="SimSun"/>
              </a:rPr>
              <a:t>の連携</a:t>
            </a:r>
            <a:r>
              <a:rPr dirty="0" sz="1500" spc="-150">
                <a:latin typeface="Meiryo"/>
                <a:cs typeface="Meiryo"/>
              </a:rPr>
              <a:t>⽅</a:t>
            </a:r>
            <a:r>
              <a:rPr dirty="0" sz="1500" spc="-150">
                <a:latin typeface="SimSun"/>
                <a:cs typeface="SimSun"/>
              </a:rPr>
              <a:t>法</a:t>
            </a:r>
            <a:r>
              <a:rPr dirty="0" sz="1500" spc="-150">
                <a:latin typeface="PMingLiU"/>
                <a:cs typeface="PMingLiU"/>
              </a:rPr>
              <a:t>を</a:t>
            </a:r>
            <a:r>
              <a:rPr dirty="0" sz="1500" spc="-160">
                <a:latin typeface="SimSun"/>
                <a:cs typeface="SimSun"/>
              </a:rPr>
              <a:t>ご提案します。</a:t>
            </a:r>
            <a:endParaRPr sz="15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500" spc="-150">
                <a:latin typeface="SimSun"/>
                <a:cs typeface="SimSun"/>
              </a:rPr>
              <a:t>書類管理業務でお悩みの企業の</a:t>
            </a:r>
            <a:r>
              <a:rPr dirty="0" sz="1500" spc="-150">
                <a:latin typeface="Meiryo"/>
                <a:cs typeface="Meiryo"/>
              </a:rPr>
              <a:t>⽅</a:t>
            </a:r>
            <a:r>
              <a:rPr dirty="0" sz="1500" spc="-155">
                <a:latin typeface="SimSun"/>
                <a:cs typeface="SimSun"/>
              </a:rPr>
              <a:t>は、気軽にご相談ください。</a:t>
            </a:r>
            <a:endParaRPr sz="1500">
              <a:latin typeface="SimSun"/>
              <a:cs typeface="SimSu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6300" y="3086099"/>
            <a:ext cx="142874" cy="190499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120775" y="3017011"/>
            <a:ext cx="5243830" cy="2876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00" spc="-20" b="1">
                <a:latin typeface="DejaVu Sans"/>
                <a:cs typeface="DejaVu Sans"/>
              </a:rPr>
              <a:t>PDF</a:t>
            </a:r>
            <a:r>
              <a:rPr dirty="0" sz="1700" spc="-210">
                <a:latin typeface="SimSun"/>
                <a:cs typeface="SimSun"/>
              </a:rPr>
              <a:t>書類の分類や整理を</a:t>
            </a:r>
            <a:r>
              <a:rPr dirty="0" sz="1700" spc="-210">
                <a:latin typeface="Meiryo"/>
                <a:cs typeface="Meiryo"/>
              </a:rPr>
              <a:t>⾃</a:t>
            </a:r>
            <a:r>
              <a:rPr dirty="0" sz="1700" spc="-210">
                <a:latin typeface="SimSun"/>
                <a:cs typeface="SimSun"/>
              </a:rPr>
              <a:t>動化する「クロジカ</a:t>
            </a:r>
            <a:r>
              <a:rPr dirty="0" sz="1500" spc="-10" b="1">
                <a:latin typeface="DejaVu Sans"/>
                <a:cs typeface="DejaVu Sans"/>
              </a:rPr>
              <a:t>AI</a:t>
            </a:r>
            <a:r>
              <a:rPr dirty="0" sz="1700" spc="-180">
                <a:latin typeface="SimSun"/>
                <a:cs typeface="SimSun"/>
              </a:rPr>
              <a:t>書類管理」</a:t>
            </a:r>
            <a:endParaRPr sz="1700">
              <a:latin typeface="SimSun"/>
              <a:cs typeface="SimSun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5347" y="3523327"/>
            <a:ext cx="135225" cy="97125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5347" y="3751927"/>
            <a:ext cx="135225" cy="97125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5347" y="3980527"/>
            <a:ext cx="135225" cy="97125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1121593" y="3422167"/>
            <a:ext cx="2459355" cy="71120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350" spc="-170">
                <a:solidFill>
                  <a:srgbClr val="374050"/>
                </a:solidFill>
                <a:latin typeface="Meiryo"/>
                <a:cs typeface="Meiryo"/>
              </a:rPr>
              <a:t>⼿</a:t>
            </a:r>
            <a:r>
              <a:rPr dirty="0" sz="1350" spc="-170">
                <a:solidFill>
                  <a:srgbClr val="374050"/>
                </a:solidFill>
                <a:latin typeface="SimSun"/>
                <a:cs typeface="SimSun"/>
              </a:rPr>
              <a:t>書き</a:t>
            </a:r>
            <a:r>
              <a:rPr dirty="0" sz="1350" spc="-170">
                <a:solidFill>
                  <a:srgbClr val="374050"/>
                </a:solidFill>
                <a:latin typeface="Meiryo"/>
                <a:cs typeface="Meiryo"/>
              </a:rPr>
              <a:t>⽂</a:t>
            </a:r>
            <a:r>
              <a:rPr dirty="0" sz="1350" spc="-170">
                <a:solidFill>
                  <a:srgbClr val="374050"/>
                </a:solidFill>
                <a:latin typeface="SimSun"/>
                <a:cs typeface="SimSun"/>
              </a:rPr>
              <a:t>書も</a:t>
            </a:r>
            <a:r>
              <a:rPr dirty="0" sz="1350" spc="-170">
                <a:solidFill>
                  <a:srgbClr val="374050"/>
                </a:solidFill>
                <a:latin typeface="Meiryo"/>
                <a:cs typeface="Meiryo"/>
              </a:rPr>
              <a:t>⾼</a:t>
            </a:r>
            <a:r>
              <a:rPr dirty="0" sz="1350" spc="-140">
                <a:solidFill>
                  <a:srgbClr val="374050"/>
                </a:solidFill>
                <a:latin typeface="SimSun"/>
                <a:cs typeface="SimSun"/>
              </a:rPr>
              <a:t>精度読取</a:t>
            </a:r>
            <a:endParaRPr sz="1350">
              <a:latin typeface="SimSun"/>
              <a:cs typeface="SimSun"/>
            </a:endParaRPr>
          </a:p>
          <a:p>
            <a:pPr marL="12700" marR="5080">
              <a:lnSpc>
                <a:spcPct val="111100"/>
              </a:lnSpc>
            </a:pPr>
            <a:r>
              <a:rPr dirty="0" sz="1350" spc="-170">
                <a:solidFill>
                  <a:srgbClr val="374050"/>
                </a:solidFill>
                <a:latin typeface="SimSun"/>
                <a:cs typeface="SimSun"/>
              </a:rPr>
              <a:t>業務フローに合わせたカスタマイズ</a:t>
            </a:r>
            <a:r>
              <a:rPr dirty="0" sz="1350" spc="-185">
                <a:solidFill>
                  <a:srgbClr val="374050"/>
                </a:solidFill>
                <a:latin typeface="SimSun"/>
                <a:cs typeface="SimSun"/>
              </a:rPr>
              <a:t>基幹システムとのシームレスな連携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14" name="object 14" descr="">
            <a:hlinkClick r:id="rId4"/>
          </p:cNvPr>
          <p:cNvSpPr/>
          <p:nvPr/>
        </p:nvSpPr>
        <p:spPr>
          <a:xfrm>
            <a:off x="9229723" y="3571874"/>
            <a:ext cx="2114550" cy="476250"/>
          </a:xfrm>
          <a:custGeom>
            <a:avLst/>
            <a:gdLst/>
            <a:ahLst/>
            <a:cxnLst/>
            <a:rect l="l" t="t" r="r" b="b"/>
            <a:pathLst>
              <a:path w="2114550" h="476250">
                <a:moveTo>
                  <a:pt x="0" y="447674"/>
                </a:moveTo>
                <a:lnTo>
                  <a:pt x="0" y="28574"/>
                </a:lnTo>
                <a:lnTo>
                  <a:pt x="0" y="24785"/>
                </a:lnTo>
                <a:lnTo>
                  <a:pt x="724" y="21139"/>
                </a:lnTo>
                <a:lnTo>
                  <a:pt x="2174" y="17639"/>
                </a:lnTo>
                <a:lnTo>
                  <a:pt x="3624" y="14138"/>
                </a:lnTo>
                <a:lnTo>
                  <a:pt x="5689" y="11048"/>
                </a:lnTo>
                <a:lnTo>
                  <a:pt x="8369" y="8369"/>
                </a:lnTo>
                <a:lnTo>
                  <a:pt x="11048" y="5689"/>
                </a:lnTo>
                <a:lnTo>
                  <a:pt x="14138" y="3625"/>
                </a:lnTo>
                <a:lnTo>
                  <a:pt x="17639" y="2174"/>
                </a:lnTo>
                <a:lnTo>
                  <a:pt x="21139" y="724"/>
                </a:lnTo>
                <a:lnTo>
                  <a:pt x="24785" y="0"/>
                </a:lnTo>
                <a:lnTo>
                  <a:pt x="28575" y="0"/>
                </a:lnTo>
                <a:lnTo>
                  <a:pt x="2085975" y="0"/>
                </a:lnTo>
                <a:lnTo>
                  <a:pt x="2089763" y="0"/>
                </a:lnTo>
                <a:lnTo>
                  <a:pt x="2093408" y="724"/>
                </a:lnTo>
                <a:lnTo>
                  <a:pt x="2112373" y="17639"/>
                </a:lnTo>
                <a:lnTo>
                  <a:pt x="2113823" y="21139"/>
                </a:lnTo>
                <a:lnTo>
                  <a:pt x="2114549" y="24785"/>
                </a:lnTo>
                <a:lnTo>
                  <a:pt x="2114550" y="28574"/>
                </a:lnTo>
                <a:lnTo>
                  <a:pt x="2114550" y="447674"/>
                </a:lnTo>
                <a:lnTo>
                  <a:pt x="2114549" y="451464"/>
                </a:lnTo>
                <a:lnTo>
                  <a:pt x="2113823" y="455109"/>
                </a:lnTo>
                <a:lnTo>
                  <a:pt x="2112373" y="458609"/>
                </a:lnTo>
                <a:lnTo>
                  <a:pt x="2110923" y="462110"/>
                </a:lnTo>
                <a:lnTo>
                  <a:pt x="2085975" y="476249"/>
                </a:lnTo>
                <a:lnTo>
                  <a:pt x="28575" y="476249"/>
                </a:lnTo>
                <a:lnTo>
                  <a:pt x="8369" y="467880"/>
                </a:lnTo>
                <a:lnTo>
                  <a:pt x="5689" y="465200"/>
                </a:lnTo>
                <a:lnTo>
                  <a:pt x="3624" y="462110"/>
                </a:lnTo>
                <a:lnTo>
                  <a:pt x="2175" y="458609"/>
                </a:lnTo>
                <a:lnTo>
                  <a:pt x="724" y="455109"/>
                </a:lnTo>
                <a:lnTo>
                  <a:pt x="0" y="451464"/>
                </a:lnTo>
                <a:lnTo>
                  <a:pt x="0" y="447674"/>
                </a:lnTo>
                <a:close/>
              </a:path>
            </a:pathLst>
          </a:custGeom>
          <a:ln w="19049">
            <a:solidFill>
              <a:srgbClr val="0081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9459168" y="3670274"/>
            <a:ext cx="139700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60">
                <a:solidFill>
                  <a:srgbClr val="0081EC"/>
                </a:solidFill>
                <a:latin typeface="SimSun"/>
                <a:cs typeface="SimSun"/>
                <a:hlinkClick r:id="rId4"/>
              </a:rPr>
              <a:t>資料をダウンロード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16" name="object 16" descr="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972799" y="3742372"/>
            <a:ext cx="134272" cy="116204"/>
          </a:xfrm>
          <a:prstGeom prst="rect">
            <a:avLst/>
          </a:prstGeom>
        </p:spPr>
      </p:pic>
      <p:sp>
        <p:nvSpPr>
          <p:cNvPr id="17" name="object 17" descr=""/>
          <p:cNvSpPr txBox="1"/>
          <p:nvPr/>
        </p:nvSpPr>
        <p:spPr>
          <a:xfrm>
            <a:off x="596899" y="5103975"/>
            <a:ext cx="3462020" cy="74993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350" spc="-20" b="1">
                <a:latin typeface="DejaVu Sans"/>
                <a:cs typeface="DejaVu Sans"/>
              </a:rPr>
              <a:t>TOWN</a:t>
            </a:r>
            <a:r>
              <a:rPr dirty="0" sz="1550" spc="-204">
                <a:latin typeface="SimSun"/>
                <a:cs typeface="SimSun"/>
              </a:rPr>
              <a:t>株式会社 クロジカサポートセンター</a:t>
            </a:r>
            <a:endParaRPr sz="15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350" spc="-170">
                <a:solidFill>
                  <a:srgbClr val="374050"/>
                </a:solidFill>
                <a:latin typeface="SimSun"/>
                <a:cs typeface="SimSun"/>
              </a:rPr>
              <a:t>東京都中央区</a:t>
            </a:r>
            <a:r>
              <a:rPr dirty="0" sz="1350" spc="-170">
                <a:solidFill>
                  <a:srgbClr val="374050"/>
                </a:solidFill>
                <a:latin typeface="Meiryo"/>
                <a:cs typeface="Meiryo"/>
              </a:rPr>
              <a:t>新</a:t>
            </a:r>
            <a:r>
              <a:rPr dirty="0" sz="1350" spc="-170">
                <a:solidFill>
                  <a:srgbClr val="374050"/>
                </a:solidFill>
                <a:latin typeface="SimSun"/>
                <a:cs typeface="SimSun"/>
              </a:rPr>
              <a:t>富</a:t>
            </a:r>
            <a:r>
              <a:rPr dirty="0" sz="1200" spc="-10">
                <a:solidFill>
                  <a:srgbClr val="374050"/>
                </a:solidFill>
                <a:latin typeface="DejaVu Sans"/>
                <a:cs typeface="DejaVu Sans"/>
              </a:rPr>
              <a:t>1-8-</a:t>
            </a:r>
            <a:r>
              <a:rPr dirty="0" sz="1200">
                <a:solidFill>
                  <a:srgbClr val="374050"/>
                </a:solidFill>
                <a:latin typeface="DejaVu Sans"/>
                <a:cs typeface="DejaVu Sans"/>
              </a:rPr>
              <a:t>9</a:t>
            </a:r>
            <a:r>
              <a:rPr dirty="0" sz="1200" spc="-10">
                <a:solidFill>
                  <a:srgbClr val="374050"/>
                </a:solidFill>
                <a:latin typeface="DejaVu Sans"/>
                <a:cs typeface="DejaVu Sans"/>
              </a:rPr>
              <a:t> </a:t>
            </a:r>
            <a:r>
              <a:rPr dirty="0" sz="1200">
                <a:solidFill>
                  <a:srgbClr val="374050"/>
                </a:solidFill>
                <a:latin typeface="DejaVu Sans"/>
                <a:cs typeface="DejaVu Sans"/>
              </a:rPr>
              <a:t>+SHIFT</a:t>
            </a:r>
            <a:r>
              <a:rPr dirty="0" sz="1200" spc="-5">
                <a:solidFill>
                  <a:srgbClr val="374050"/>
                </a:solidFill>
                <a:latin typeface="DejaVu Sans"/>
                <a:cs typeface="DejaVu Sans"/>
              </a:rPr>
              <a:t> </a:t>
            </a:r>
            <a:r>
              <a:rPr dirty="0" sz="1200">
                <a:solidFill>
                  <a:srgbClr val="374050"/>
                </a:solidFill>
                <a:latin typeface="DejaVu Sans"/>
                <a:cs typeface="DejaVu Sans"/>
              </a:rPr>
              <a:t>GINZA</a:t>
            </a:r>
            <a:r>
              <a:rPr dirty="0" sz="1200" spc="-10">
                <a:solidFill>
                  <a:srgbClr val="374050"/>
                </a:solidFill>
                <a:latin typeface="DejaVu Sans"/>
                <a:cs typeface="DejaVu Sans"/>
              </a:rPr>
              <a:t> </a:t>
            </a:r>
            <a:r>
              <a:rPr dirty="0" sz="1200">
                <a:solidFill>
                  <a:srgbClr val="374050"/>
                </a:solidFill>
                <a:latin typeface="DejaVu Sans"/>
                <a:cs typeface="DejaVu Sans"/>
              </a:rPr>
              <a:t>EAST</a:t>
            </a:r>
            <a:r>
              <a:rPr dirty="0" sz="1200" spc="-5">
                <a:solidFill>
                  <a:srgbClr val="374050"/>
                </a:solidFill>
                <a:latin typeface="DejaVu Sans"/>
                <a:cs typeface="DejaVu Sans"/>
              </a:rPr>
              <a:t> </a:t>
            </a:r>
            <a:r>
              <a:rPr dirty="0" sz="1200" spc="-25">
                <a:solidFill>
                  <a:srgbClr val="374050"/>
                </a:solidFill>
                <a:latin typeface="DejaVu Sans"/>
                <a:cs typeface="DejaVu Sans"/>
              </a:rPr>
              <a:t>7F</a:t>
            </a:r>
            <a:endParaRPr sz="12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200" spc="-10">
                <a:solidFill>
                  <a:srgbClr val="0081EC"/>
                </a:solidFill>
                <a:latin typeface="DejaVu Sans"/>
                <a:cs typeface="DejaVu Sans"/>
                <a:hlinkClick r:id="rId6"/>
              </a:rPr>
              <a:t>https://kurojica.com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7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7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20" name="object 2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50"/>
              <a:t>6</a:t>
            </a:fld>
          </a:p>
        </p:txBody>
      </p:sp>
      <p:sp>
        <p:nvSpPr>
          <p:cNvPr id="18" name="object 18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2025-07-23T14:00:14Z</dcterms:created>
  <dcterms:modified xsi:type="dcterms:W3CDTF">2025-07-23T14:00:14Z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2025-07-23T00:00:00Z</vt:filetime>
  </property>
  <property fmtid="{D5CDD505-2E9C-101B-9397-08002B2CF9AE}" pid="3" name="Producer">
    <vt:lpwstr>pypdf</vt:lpwstr>
  </property>
  <property fmtid="{D5CDD505-2E9C-101B-9397-08002B2CF9AE}" pid="4" name="LastSaved">
    <vt:filetime>2025-07-23T00:00:00Z</vt:filetime>
  </property>
</Properties>
</file>