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x="12192000" cy="6857142"/>
  <p:notesSz cx="12192000" cy="6858000"/>
  <p:defaultTextStyle>
    <a:defPPr>
      <a:defRPr kern="0"/>
    </a:def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2550" b="0" i="0">
                <a:solidFill>
                  <a:srgbClr val="1F2937"/>
                </a:solidFill>
                <a:latin typeface="SimSun"/>
                <a:cs typeface="SimSun"/>
              </a:defRPr>
            </a:lvl1pPr>
          </a:lstStyle>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1500" b="0" i="0">
                <a:solidFill>
                  <a:srgbClr val="1F2937"/>
                </a:solidFill>
                <a:latin typeface="SimSun"/>
                <a:cs typeface="SimSun"/>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defRPr sz="1200" b="0" i="0">
                <a:solidFill>
                  <a:srgbClr val="64738B"/>
                </a:solidFill>
                <a:latin typeface="Liberation Sans"/>
                <a:cs typeface="Liberation Sans"/>
              </a:defRPr>
            </a:lvl1pPr>
          </a:lstStyle>
          <a:p>
            <a:pPr marL="12700">
              <a:lnSpc>
                <a:spcPts val="1425"/>
              </a:lnSpc>
            </a:pPr>
            <a:fld id="{81D60167-4931-47E6-BA6A-407CBD079E47}" type="slidenum">
              <a:rPr dirty="0" spc="-25"/>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50" b="0" i="0">
                <a:solidFill>
                  <a:srgbClr val="1F2937"/>
                </a:solidFill>
                <a:latin typeface="SimSun"/>
                <a:cs typeface="SimSun"/>
              </a:defRPr>
            </a:lvl1pPr>
          </a:lstStyle>
          <a:p/>
        </p:txBody>
      </p:sp>
      <p:sp>
        <p:nvSpPr>
          <p:cNvPr id="3" name="Holder 3"/>
          <p:cNvSpPr>
            <a:spLocks noGrp="1"/>
          </p:cNvSpPr>
          <p:nvPr>
            <p:ph type="body" idx="1"/>
          </p:nvPr>
        </p:nvSpPr>
        <p:spPr/>
        <p:txBody>
          <a:bodyPr lIns="0" tIns="0" rIns="0" bIns="0"/>
          <a:lstStyle>
            <a:lvl1pPr>
              <a:defRPr sz="1500" b="0" i="0">
                <a:solidFill>
                  <a:srgbClr val="1F2937"/>
                </a:solidFill>
                <a:latin typeface="SimSun"/>
                <a:cs typeface="SimSun"/>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defRPr sz="1200" b="0" i="0">
                <a:solidFill>
                  <a:srgbClr val="64738B"/>
                </a:solidFill>
                <a:latin typeface="Liberation Sans"/>
                <a:cs typeface="Liberation Sans"/>
              </a:defRPr>
            </a:lvl1pPr>
          </a:lstStyle>
          <a:p>
            <a:pPr marL="12700">
              <a:lnSpc>
                <a:spcPts val="1425"/>
              </a:lnSpc>
            </a:pPr>
            <a:fld id="{81D60167-4931-47E6-BA6A-407CBD079E47}" type="slidenum">
              <a:rPr dirty="0" spc="-25"/>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showMasterSp="0">
  <p:cSld name="Two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114299"/>
            <a:ext cx="12192000" cy="6743700"/>
          </a:xfrm>
          <a:custGeom>
            <a:avLst/>
            <a:gdLst/>
            <a:ahLst/>
            <a:cxnLst/>
            <a:rect l="l" t="t" r="r" b="b"/>
            <a:pathLst>
              <a:path w="12192000" h="6743700">
                <a:moveTo>
                  <a:pt x="0" y="6743699"/>
                </a:moveTo>
                <a:lnTo>
                  <a:pt x="12191999" y="6743699"/>
                </a:lnTo>
                <a:lnTo>
                  <a:pt x="12191999" y="0"/>
                </a:lnTo>
                <a:lnTo>
                  <a:pt x="0" y="0"/>
                </a:lnTo>
                <a:lnTo>
                  <a:pt x="0" y="6743699"/>
                </a:lnTo>
                <a:close/>
              </a:path>
            </a:pathLst>
          </a:custGeom>
          <a:solidFill>
            <a:srgbClr val="F7FAFB"/>
          </a:solidFill>
        </p:spPr>
        <p:txBody>
          <a:bodyPr wrap="square" lIns="0" tIns="0" rIns="0" bIns="0" rtlCol="0"/>
          <a:lstStyle/>
          <a:p/>
        </p:txBody>
      </p:sp>
      <p:sp>
        <p:nvSpPr>
          <p:cNvPr id="17" name="bg object 17"/>
          <p:cNvSpPr/>
          <p:nvPr/>
        </p:nvSpPr>
        <p:spPr>
          <a:xfrm>
            <a:off x="0" y="0"/>
            <a:ext cx="12192000" cy="114300"/>
          </a:xfrm>
          <a:custGeom>
            <a:avLst/>
            <a:gdLst/>
            <a:ahLst/>
            <a:cxnLst/>
            <a:rect l="l" t="t" r="r" b="b"/>
            <a:pathLst>
              <a:path w="12192000" h="114300">
                <a:moveTo>
                  <a:pt x="12191999" y="114299"/>
                </a:moveTo>
                <a:lnTo>
                  <a:pt x="0" y="114299"/>
                </a:lnTo>
                <a:lnTo>
                  <a:pt x="0" y="0"/>
                </a:lnTo>
                <a:lnTo>
                  <a:pt x="12191999" y="0"/>
                </a:lnTo>
                <a:lnTo>
                  <a:pt x="12191999" y="114299"/>
                </a:lnTo>
                <a:close/>
              </a:path>
            </a:pathLst>
          </a:custGeom>
          <a:solidFill>
            <a:srgbClr val="0081EC"/>
          </a:solidFill>
        </p:spPr>
        <p:txBody>
          <a:bodyPr wrap="square" lIns="0" tIns="0" rIns="0" bIns="0" rtlCol="0"/>
          <a:lstStyle/>
          <a:p/>
        </p:txBody>
      </p:sp>
      <p:sp>
        <p:nvSpPr>
          <p:cNvPr id="18" name="bg object 18"/>
          <p:cNvSpPr/>
          <p:nvPr/>
        </p:nvSpPr>
        <p:spPr>
          <a:xfrm>
            <a:off x="609599" y="1123949"/>
            <a:ext cx="762000" cy="47625"/>
          </a:xfrm>
          <a:custGeom>
            <a:avLst/>
            <a:gdLst/>
            <a:ahLst/>
            <a:cxnLst/>
            <a:rect l="l" t="t" r="r" b="b"/>
            <a:pathLst>
              <a:path w="762000" h="47625">
                <a:moveTo>
                  <a:pt x="761999" y="47624"/>
                </a:moveTo>
                <a:lnTo>
                  <a:pt x="0" y="47624"/>
                </a:lnTo>
                <a:lnTo>
                  <a:pt x="0" y="0"/>
                </a:lnTo>
                <a:lnTo>
                  <a:pt x="761999" y="0"/>
                </a:lnTo>
                <a:lnTo>
                  <a:pt x="761999" y="47624"/>
                </a:lnTo>
                <a:close/>
              </a:path>
            </a:pathLst>
          </a:custGeom>
          <a:solidFill>
            <a:srgbClr val="0081EC"/>
          </a:solidFill>
        </p:spPr>
        <p:txBody>
          <a:bodyPr wrap="square" lIns="0" tIns="0" rIns="0" bIns="0" rtlCol="0"/>
          <a:lstStyle/>
          <a:p/>
        </p:txBody>
      </p:sp>
      <p:sp>
        <p:nvSpPr>
          <p:cNvPr id="19" name="bg object 19"/>
          <p:cNvSpPr/>
          <p:nvPr/>
        </p:nvSpPr>
        <p:spPr>
          <a:xfrm>
            <a:off x="628649" y="4905374"/>
            <a:ext cx="10953750" cy="1104900"/>
          </a:xfrm>
          <a:custGeom>
            <a:avLst/>
            <a:gdLst/>
            <a:ahLst/>
            <a:cxnLst/>
            <a:rect l="l" t="t" r="r" b="b"/>
            <a:pathLst>
              <a:path w="10953750" h="1104900">
                <a:moveTo>
                  <a:pt x="10920701" y="1104899"/>
                </a:moveTo>
                <a:lnTo>
                  <a:pt x="16523" y="1104899"/>
                </a:lnTo>
                <a:lnTo>
                  <a:pt x="14093" y="1103932"/>
                </a:lnTo>
                <a:lnTo>
                  <a:pt x="0" y="1071851"/>
                </a:lnTo>
                <a:lnTo>
                  <a:pt x="0" y="1066799"/>
                </a:lnTo>
                <a:lnTo>
                  <a:pt x="0" y="33047"/>
                </a:lnTo>
                <a:lnTo>
                  <a:pt x="16523" y="0"/>
                </a:lnTo>
                <a:lnTo>
                  <a:pt x="10920701" y="0"/>
                </a:lnTo>
                <a:lnTo>
                  <a:pt x="10952780" y="28186"/>
                </a:lnTo>
                <a:lnTo>
                  <a:pt x="10953748" y="33047"/>
                </a:lnTo>
                <a:lnTo>
                  <a:pt x="10953748" y="1071851"/>
                </a:lnTo>
                <a:lnTo>
                  <a:pt x="10925560" y="1103932"/>
                </a:lnTo>
                <a:lnTo>
                  <a:pt x="10920701" y="1104899"/>
                </a:lnTo>
                <a:close/>
              </a:path>
            </a:pathLst>
          </a:custGeom>
          <a:solidFill>
            <a:srgbClr val="F1F5F9"/>
          </a:solidFill>
        </p:spPr>
        <p:txBody>
          <a:bodyPr wrap="square" lIns="0" tIns="0" rIns="0" bIns="0" rtlCol="0"/>
          <a:lstStyle/>
          <a:p/>
        </p:txBody>
      </p:sp>
      <p:sp>
        <p:nvSpPr>
          <p:cNvPr id="20" name="bg object 20"/>
          <p:cNvSpPr/>
          <p:nvPr/>
        </p:nvSpPr>
        <p:spPr>
          <a:xfrm>
            <a:off x="609599" y="4905374"/>
            <a:ext cx="38100" cy="1104900"/>
          </a:xfrm>
          <a:custGeom>
            <a:avLst/>
            <a:gdLst/>
            <a:ahLst/>
            <a:cxnLst/>
            <a:rect l="l" t="t" r="r" b="b"/>
            <a:pathLst>
              <a:path w="38100" h="1104900">
                <a:moveTo>
                  <a:pt x="38099" y="1104899"/>
                </a:moveTo>
                <a:lnTo>
                  <a:pt x="2789" y="1081425"/>
                </a:lnTo>
                <a:lnTo>
                  <a:pt x="0" y="1066799"/>
                </a:lnTo>
                <a:lnTo>
                  <a:pt x="0" y="38099"/>
                </a:lnTo>
                <a:lnTo>
                  <a:pt x="23473" y="2789"/>
                </a:lnTo>
                <a:lnTo>
                  <a:pt x="38099" y="0"/>
                </a:lnTo>
                <a:lnTo>
                  <a:pt x="38099" y="1104899"/>
                </a:lnTo>
                <a:close/>
              </a:path>
            </a:pathLst>
          </a:custGeom>
          <a:solidFill>
            <a:srgbClr val="64738B"/>
          </a:solidFill>
        </p:spPr>
        <p:txBody>
          <a:bodyPr wrap="square" lIns="0" tIns="0" rIns="0" bIns="0" rtlCol="0"/>
          <a:lstStyle/>
          <a:p/>
        </p:txBody>
      </p:sp>
      <p:pic>
        <p:nvPicPr>
          <p:cNvPr id="21" name="bg object 21"/>
          <p:cNvPicPr/>
          <p:nvPr/>
        </p:nvPicPr>
        <p:blipFill>
          <a:blip r:embed="rId2" cstate="print"/>
          <a:stretch>
            <a:fillRect/>
          </a:stretch>
        </p:blipFill>
        <p:spPr>
          <a:xfrm>
            <a:off x="742949" y="5029199"/>
            <a:ext cx="171449" cy="171449"/>
          </a:xfrm>
          <a:prstGeom prst="rect">
            <a:avLst/>
          </a:prstGeom>
        </p:spPr>
      </p:pic>
      <p:sp>
        <p:nvSpPr>
          <p:cNvPr id="22" name="bg object 22"/>
          <p:cNvSpPr/>
          <p:nvPr/>
        </p:nvSpPr>
        <p:spPr>
          <a:xfrm>
            <a:off x="828662" y="5353049"/>
            <a:ext cx="38100" cy="495300"/>
          </a:xfrm>
          <a:custGeom>
            <a:avLst/>
            <a:gdLst/>
            <a:ahLst/>
            <a:cxnLst/>
            <a:rect l="l" t="t" r="r" b="b"/>
            <a:pathLst>
              <a:path w="38100" h="495300">
                <a:moveTo>
                  <a:pt x="38100" y="473735"/>
                </a:moveTo>
                <a:lnTo>
                  <a:pt x="21577" y="457200"/>
                </a:lnTo>
                <a:lnTo>
                  <a:pt x="16535" y="457200"/>
                </a:lnTo>
                <a:lnTo>
                  <a:pt x="0" y="473735"/>
                </a:lnTo>
                <a:lnTo>
                  <a:pt x="0" y="478777"/>
                </a:lnTo>
                <a:lnTo>
                  <a:pt x="16535" y="495300"/>
                </a:lnTo>
                <a:lnTo>
                  <a:pt x="21577" y="495300"/>
                </a:lnTo>
                <a:lnTo>
                  <a:pt x="38100" y="478777"/>
                </a:lnTo>
                <a:lnTo>
                  <a:pt x="38100" y="476250"/>
                </a:lnTo>
                <a:lnTo>
                  <a:pt x="38100" y="473735"/>
                </a:lnTo>
                <a:close/>
              </a:path>
              <a:path w="38100" h="495300">
                <a:moveTo>
                  <a:pt x="38100" y="245135"/>
                </a:moveTo>
                <a:lnTo>
                  <a:pt x="21577" y="228600"/>
                </a:lnTo>
                <a:lnTo>
                  <a:pt x="16535" y="228600"/>
                </a:lnTo>
                <a:lnTo>
                  <a:pt x="0" y="245135"/>
                </a:lnTo>
                <a:lnTo>
                  <a:pt x="0" y="250177"/>
                </a:lnTo>
                <a:lnTo>
                  <a:pt x="16535" y="266700"/>
                </a:lnTo>
                <a:lnTo>
                  <a:pt x="21577" y="266700"/>
                </a:lnTo>
                <a:lnTo>
                  <a:pt x="38100" y="250177"/>
                </a:lnTo>
                <a:lnTo>
                  <a:pt x="38100" y="247650"/>
                </a:lnTo>
                <a:lnTo>
                  <a:pt x="38100" y="245135"/>
                </a:lnTo>
                <a:close/>
              </a:path>
              <a:path w="38100" h="495300">
                <a:moveTo>
                  <a:pt x="38100" y="16535"/>
                </a:moveTo>
                <a:lnTo>
                  <a:pt x="21577" y="0"/>
                </a:lnTo>
                <a:lnTo>
                  <a:pt x="16535" y="0"/>
                </a:lnTo>
                <a:lnTo>
                  <a:pt x="0" y="16535"/>
                </a:lnTo>
                <a:lnTo>
                  <a:pt x="0" y="21577"/>
                </a:lnTo>
                <a:lnTo>
                  <a:pt x="16535" y="38100"/>
                </a:lnTo>
                <a:lnTo>
                  <a:pt x="21577" y="38100"/>
                </a:lnTo>
                <a:lnTo>
                  <a:pt x="38100" y="21577"/>
                </a:lnTo>
                <a:lnTo>
                  <a:pt x="38100" y="19050"/>
                </a:lnTo>
                <a:lnTo>
                  <a:pt x="38100" y="16535"/>
                </a:lnTo>
                <a:close/>
              </a:path>
            </a:pathLst>
          </a:custGeom>
          <a:solidFill>
            <a:srgbClr val="374050"/>
          </a:solidFill>
        </p:spPr>
        <p:txBody>
          <a:bodyPr wrap="square" lIns="0" tIns="0" rIns="0" bIns="0" rtlCol="0"/>
          <a:lstStyle/>
          <a:p/>
        </p:txBody>
      </p:sp>
      <p:sp>
        <p:nvSpPr>
          <p:cNvPr id="2" name="Holder 2"/>
          <p:cNvSpPr>
            <a:spLocks noGrp="1"/>
          </p:cNvSpPr>
          <p:nvPr>
            <p:ph type="title"/>
          </p:nvPr>
        </p:nvSpPr>
        <p:spPr/>
        <p:txBody>
          <a:bodyPr lIns="0" tIns="0" rIns="0" bIns="0"/>
          <a:lstStyle>
            <a:lvl1pPr>
              <a:defRPr sz="2550" b="0" i="0">
                <a:solidFill>
                  <a:srgbClr val="1F2937"/>
                </a:solidFill>
                <a:latin typeface="SimSun"/>
                <a:cs typeface="SimSun"/>
              </a:defRPr>
            </a:lvl1pPr>
          </a:lstStyle>
          <a:p/>
        </p:txBody>
      </p:sp>
      <p:sp>
        <p:nvSpPr>
          <p:cNvPr id="3" name="Holder 3"/>
          <p:cNvSpPr>
            <a:spLocks noGrp="1"/>
          </p:cNvSpPr>
          <p:nvPr>
            <p:ph idx="2" sz="half"/>
          </p:nvPr>
        </p:nvSpPr>
        <p:spPr>
          <a:xfrm>
            <a:off x="882650" y="1308998"/>
            <a:ext cx="4494530" cy="4601845"/>
          </a:xfrm>
          <a:prstGeom prst="rect">
            <a:avLst/>
          </a:prstGeom>
        </p:spPr>
        <p:txBody>
          <a:bodyPr wrap="square" lIns="0" tIns="0" rIns="0" bIns="0">
            <a:spAutoFit/>
          </a:bodyPr>
          <a:lstStyle>
            <a:lvl1pPr>
              <a:defRPr sz="1350" b="1" i="0">
                <a:solidFill>
                  <a:srgbClr val="0081EC"/>
                </a:solidFill>
                <a:latin typeface="Liberation Sans"/>
                <a:cs typeface="Liberation Sans"/>
              </a:defRPr>
            </a:lvl1pPr>
          </a:lstStyle>
          <a:p/>
        </p:txBody>
      </p:sp>
      <p:sp>
        <p:nvSpPr>
          <p:cNvPr id="4" name="Holder 4"/>
          <p:cNvSpPr>
            <a:spLocks noGrp="1"/>
          </p:cNvSpPr>
          <p:nvPr>
            <p:ph idx="3" sz="half"/>
          </p:nvPr>
        </p:nvSpPr>
        <p:spPr>
          <a:xfrm>
            <a:off x="6278880" y="1577340"/>
            <a:ext cx="5303520" cy="4526280"/>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defRPr sz="1200" b="0" i="0">
                <a:solidFill>
                  <a:srgbClr val="64738B"/>
                </a:solidFill>
                <a:latin typeface="Liberation Sans"/>
                <a:cs typeface="Liberation Sans"/>
              </a:defRPr>
            </a:lvl1pPr>
          </a:lstStyle>
          <a:p>
            <a:pPr marL="12700">
              <a:lnSpc>
                <a:spcPts val="1425"/>
              </a:lnSpc>
            </a:pPr>
            <a:fld id="{81D60167-4931-47E6-BA6A-407CBD079E47}" type="slidenum">
              <a:rPr dirty="0" spc="-25"/>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50" b="0" i="0">
                <a:solidFill>
                  <a:srgbClr val="1F2937"/>
                </a:solidFill>
                <a:latin typeface="SimSun"/>
                <a:cs typeface="SimSun"/>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defRPr sz="1200" b="0" i="0">
                <a:solidFill>
                  <a:srgbClr val="64738B"/>
                </a:solidFill>
                <a:latin typeface="Liberation Sans"/>
                <a:cs typeface="Liberation Sans"/>
              </a:defRPr>
            </a:lvl1pPr>
          </a:lstStyle>
          <a:p>
            <a:pPr marL="12700">
              <a:lnSpc>
                <a:spcPts val="1425"/>
              </a:lnSpc>
            </a:pPr>
            <a:fld id="{81D60167-4931-47E6-BA6A-407CBD079E47}" type="slidenum">
              <a:rPr dirty="0" spc="-25"/>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defRPr sz="1200" b="0" i="0">
                <a:solidFill>
                  <a:srgbClr val="64738B"/>
                </a:solidFill>
                <a:latin typeface="Liberation Sans"/>
                <a:cs typeface="Liberation Sans"/>
              </a:defRPr>
            </a:lvl1pPr>
          </a:lstStyle>
          <a:p>
            <a:pPr marL="12700">
              <a:lnSpc>
                <a:spcPts val="1425"/>
              </a:lnSpc>
            </a:pPr>
            <a:fld id="{81D60167-4931-47E6-BA6A-407CBD079E47}" type="slidenum">
              <a:rPr dirty="0" spc="-25"/>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114299"/>
            <a:ext cx="12192000" cy="6743700"/>
          </a:xfrm>
          <a:custGeom>
            <a:avLst/>
            <a:gdLst/>
            <a:ahLst/>
            <a:cxnLst/>
            <a:rect l="l" t="t" r="r" b="b"/>
            <a:pathLst>
              <a:path w="12192000" h="6743700">
                <a:moveTo>
                  <a:pt x="0" y="6743699"/>
                </a:moveTo>
                <a:lnTo>
                  <a:pt x="12191999" y="6743699"/>
                </a:lnTo>
                <a:lnTo>
                  <a:pt x="12191999" y="0"/>
                </a:lnTo>
                <a:lnTo>
                  <a:pt x="0" y="0"/>
                </a:lnTo>
                <a:lnTo>
                  <a:pt x="0" y="6743699"/>
                </a:lnTo>
                <a:close/>
              </a:path>
            </a:pathLst>
          </a:custGeom>
          <a:solidFill>
            <a:srgbClr val="F7FAFB"/>
          </a:solidFill>
        </p:spPr>
        <p:txBody>
          <a:bodyPr wrap="square" lIns="0" tIns="0" rIns="0" bIns="0" rtlCol="0"/>
          <a:lstStyle/>
          <a:p/>
        </p:txBody>
      </p:sp>
      <p:sp>
        <p:nvSpPr>
          <p:cNvPr id="17" name="bg object 17"/>
          <p:cNvSpPr/>
          <p:nvPr/>
        </p:nvSpPr>
        <p:spPr>
          <a:xfrm>
            <a:off x="0" y="0"/>
            <a:ext cx="12192000" cy="114300"/>
          </a:xfrm>
          <a:custGeom>
            <a:avLst/>
            <a:gdLst/>
            <a:ahLst/>
            <a:cxnLst/>
            <a:rect l="l" t="t" r="r" b="b"/>
            <a:pathLst>
              <a:path w="12192000" h="114300">
                <a:moveTo>
                  <a:pt x="12191999" y="114299"/>
                </a:moveTo>
                <a:lnTo>
                  <a:pt x="0" y="114299"/>
                </a:lnTo>
                <a:lnTo>
                  <a:pt x="0" y="0"/>
                </a:lnTo>
                <a:lnTo>
                  <a:pt x="12191999" y="0"/>
                </a:lnTo>
                <a:lnTo>
                  <a:pt x="12191999" y="114299"/>
                </a:lnTo>
                <a:close/>
              </a:path>
            </a:pathLst>
          </a:custGeom>
          <a:solidFill>
            <a:srgbClr val="0081EC"/>
          </a:solidFill>
        </p:spPr>
        <p:txBody>
          <a:bodyPr wrap="square" lIns="0" tIns="0" rIns="0" bIns="0" rtlCol="0"/>
          <a:lstStyle/>
          <a:p/>
        </p:txBody>
      </p:sp>
      <p:sp>
        <p:nvSpPr>
          <p:cNvPr id="18" name="bg object 18"/>
          <p:cNvSpPr/>
          <p:nvPr/>
        </p:nvSpPr>
        <p:spPr>
          <a:xfrm>
            <a:off x="609599" y="1123949"/>
            <a:ext cx="762000" cy="47625"/>
          </a:xfrm>
          <a:custGeom>
            <a:avLst/>
            <a:gdLst/>
            <a:ahLst/>
            <a:cxnLst/>
            <a:rect l="l" t="t" r="r" b="b"/>
            <a:pathLst>
              <a:path w="762000" h="47625">
                <a:moveTo>
                  <a:pt x="761999" y="47624"/>
                </a:moveTo>
                <a:lnTo>
                  <a:pt x="0" y="47624"/>
                </a:lnTo>
                <a:lnTo>
                  <a:pt x="0" y="0"/>
                </a:lnTo>
                <a:lnTo>
                  <a:pt x="761999" y="0"/>
                </a:lnTo>
                <a:lnTo>
                  <a:pt x="761999" y="47624"/>
                </a:lnTo>
                <a:close/>
              </a:path>
            </a:pathLst>
          </a:custGeom>
          <a:solidFill>
            <a:srgbClr val="0081EC"/>
          </a:solidFill>
        </p:spPr>
        <p:txBody>
          <a:bodyPr wrap="square" lIns="0" tIns="0" rIns="0" bIns="0" rtlCol="0"/>
          <a:lstStyle/>
          <a:p/>
        </p:txBody>
      </p:sp>
      <p:sp>
        <p:nvSpPr>
          <p:cNvPr id="2" name="Holder 2"/>
          <p:cNvSpPr>
            <a:spLocks noGrp="1"/>
          </p:cNvSpPr>
          <p:nvPr>
            <p:ph type="title"/>
          </p:nvPr>
        </p:nvSpPr>
        <p:spPr>
          <a:xfrm>
            <a:off x="596899" y="612330"/>
            <a:ext cx="7732395" cy="418465"/>
          </a:xfrm>
          <a:prstGeom prst="rect">
            <a:avLst/>
          </a:prstGeom>
        </p:spPr>
        <p:txBody>
          <a:bodyPr wrap="square" lIns="0" tIns="0" rIns="0" bIns="0">
            <a:spAutoFit/>
          </a:bodyPr>
          <a:lstStyle>
            <a:lvl1pPr>
              <a:defRPr sz="2550" b="0" i="0">
                <a:solidFill>
                  <a:srgbClr val="1F2937"/>
                </a:solidFill>
                <a:latin typeface="SimSun"/>
                <a:cs typeface="SimSun"/>
              </a:defRPr>
            </a:lvl1pPr>
          </a:lstStyle>
          <a:p/>
        </p:txBody>
      </p:sp>
      <p:sp>
        <p:nvSpPr>
          <p:cNvPr id="3" name="Holder 3"/>
          <p:cNvSpPr>
            <a:spLocks noGrp="1"/>
          </p:cNvSpPr>
          <p:nvPr>
            <p:ph type="body" idx="1"/>
          </p:nvPr>
        </p:nvSpPr>
        <p:spPr>
          <a:xfrm>
            <a:off x="930275" y="1347486"/>
            <a:ext cx="10661015" cy="4486275"/>
          </a:xfrm>
          <a:prstGeom prst="rect">
            <a:avLst/>
          </a:prstGeom>
        </p:spPr>
        <p:txBody>
          <a:bodyPr wrap="square" lIns="0" tIns="0" rIns="0" bIns="0">
            <a:spAutoFit/>
          </a:bodyPr>
          <a:lstStyle>
            <a:lvl1pPr>
              <a:defRPr sz="1500" b="0" i="0">
                <a:solidFill>
                  <a:srgbClr val="1F2937"/>
                </a:solidFill>
                <a:latin typeface="SimSun"/>
                <a:cs typeface="SimSun"/>
              </a:defRPr>
            </a:lvl1pPr>
          </a:lstStyle>
          <a:p/>
        </p:txBody>
      </p:sp>
      <p:sp>
        <p:nvSpPr>
          <p:cNvPr id="4" name="Holder 4"/>
          <p:cNvSpPr>
            <a:spLocks noGrp="1"/>
          </p:cNvSpPr>
          <p:nvPr>
            <p:ph type="ftr" idx="5" sz="quarter"/>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11533533" y="6354910"/>
            <a:ext cx="233045" cy="196215"/>
          </a:xfrm>
          <a:prstGeom prst="rect">
            <a:avLst/>
          </a:prstGeom>
        </p:spPr>
        <p:txBody>
          <a:bodyPr wrap="square" lIns="0" tIns="0" rIns="0" bIns="0">
            <a:spAutoFit/>
          </a:bodyPr>
          <a:lstStyle>
            <a:lvl1pPr>
              <a:defRPr sz="1200" b="0" i="0">
                <a:solidFill>
                  <a:srgbClr val="64738B"/>
                </a:solidFill>
                <a:latin typeface="Liberation Sans"/>
                <a:cs typeface="Liberation Sans"/>
              </a:defRPr>
            </a:lvl1pPr>
          </a:lstStyle>
          <a:p>
            <a:pPr marL="12700">
              <a:lnSpc>
                <a:spcPts val="1425"/>
              </a:lnSpc>
            </a:pPr>
            <a:fld id="{81D60167-4931-47E6-BA6A-407CBD079E47}" type="slidenum">
              <a:rPr dirty="0" spc="-25"/>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kurojica.com/ai-documen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26.png"/><Relationship Id="rId4" Type="http://schemas.openxmlformats.org/officeDocument/2006/relationships/image" Target="../media/image27.png"/><Relationship Id="rId5" Type="http://schemas.openxmlformats.org/officeDocument/2006/relationships/image" Target="../media/image28.png"/><Relationship Id="rId6" Type="http://schemas.openxmlformats.org/officeDocument/2006/relationships/image" Target="../media/image29.png"/><Relationship Id="rId7" Type="http://schemas.openxmlformats.org/officeDocument/2006/relationships/image" Target="../media/image30.png"/><Relationship Id="rId8" Type="http://schemas.openxmlformats.org/officeDocument/2006/relationships/image" Target="../media/image31.png"/><Relationship Id="rId9" Type="http://schemas.openxmlformats.org/officeDocument/2006/relationships/image" Target="../media/image32.png"/><Relationship Id="rId10" Type="http://schemas.openxmlformats.org/officeDocument/2006/relationships/image" Target="../media/image33.png"/><Relationship Id="rId11" Type="http://schemas.openxmlformats.org/officeDocument/2006/relationships/hyperlink" Target="https://kurojica.com/ai-document/"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34.png"/><Relationship Id="rId4" Type="http://schemas.openxmlformats.org/officeDocument/2006/relationships/image" Target="../media/image35.png"/><Relationship Id="rId5" Type="http://schemas.openxmlformats.org/officeDocument/2006/relationships/image" Target="../media/image36.png"/><Relationship Id="rId6" Type="http://schemas.openxmlformats.org/officeDocument/2006/relationships/image" Target="../media/image37.png"/><Relationship Id="rId7" Type="http://schemas.openxmlformats.org/officeDocument/2006/relationships/image" Target="../media/image38.png"/><Relationship Id="rId8" Type="http://schemas.openxmlformats.org/officeDocument/2006/relationships/hyperlink" Target="https://kurojica.com/ai-document/"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9.png"/><Relationship Id="rId3" Type="http://schemas.openxmlformats.org/officeDocument/2006/relationships/image" Target="../media/image40.png"/><Relationship Id="rId4" Type="http://schemas.openxmlformats.org/officeDocument/2006/relationships/image" Target="../media/image41.png"/><Relationship Id="rId5" Type="http://schemas.openxmlformats.org/officeDocument/2006/relationships/image" Target="../media/image42.png"/><Relationship Id="rId6" Type="http://schemas.openxmlformats.org/officeDocument/2006/relationships/hyperlink" Target="https://kurojica.com/ai-document/"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3.png"/><Relationship Id="rId3" Type="http://schemas.openxmlformats.org/officeDocument/2006/relationships/image" Target="../media/image44.png"/><Relationship Id="rId4" Type="http://schemas.openxmlformats.org/officeDocument/2006/relationships/image" Target="../media/image45.png"/><Relationship Id="rId5" Type="http://schemas.openxmlformats.org/officeDocument/2006/relationships/image" Target="../media/image46.png"/><Relationship Id="rId6" Type="http://schemas.openxmlformats.org/officeDocument/2006/relationships/hyperlink" Target="https://kurojica.com/ai-document" TargetMode="External"/><Relationship Id="rId7" Type="http://schemas.openxmlformats.org/officeDocument/2006/relationships/image" Target="../media/image47.png"/><Relationship Id="rId8" Type="http://schemas.openxmlformats.org/officeDocument/2006/relationships/hyperlink" Target="https://kurojica.com/" TargetMode="External"/><Relationship Id="rId9" Type="http://schemas.openxmlformats.org/officeDocument/2006/relationships/hyperlink" Target="https://kurojica.com/ai-documen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hyperlink" Target="https://kurojica.com/ai-documen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hyperlink" Target="https://kurojica.com/ai-documen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10.png"/><Relationship Id="rId6" Type="http://schemas.openxmlformats.org/officeDocument/2006/relationships/hyperlink" Target="https://kurojica.com/ai-documen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 Id="rId3" Type="http://schemas.openxmlformats.org/officeDocument/2006/relationships/image" Target="../media/image4.png"/><Relationship Id="rId4" Type="http://schemas.openxmlformats.org/officeDocument/2006/relationships/image" Target="../media/image12.png"/><Relationship Id="rId5" Type="http://schemas.openxmlformats.org/officeDocument/2006/relationships/image" Target="../media/image13.png"/><Relationship Id="rId6" Type="http://schemas.openxmlformats.org/officeDocument/2006/relationships/hyperlink" Target="https://kurojica.com/ai-documen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4.png"/><Relationship Id="rId3" Type="http://schemas.openxmlformats.org/officeDocument/2006/relationships/hyperlink" Target="https://kurojica.com/ai-documen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png"/><Relationship Id="rId3" Type="http://schemas.openxmlformats.org/officeDocument/2006/relationships/image" Target="../media/image16.png"/><Relationship Id="rId4" Type="http://schemas.openxmlformats.org/officeDocument/2006/relationships/image" Target="../media/image5.png"/><Relationship Id="rId5" Type="http://schemas.openxmlformats.org/officeDocument/2006/relationships/image" Target="../media/image17.png"/><Relationship Id="rId6" Type="http://schemas.openxmlformats.org/officeDocument/2006/relationships/hyperlink" Target="https://kurojica.com/ai-documen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18.png"/><Relationship Id="rId4" Type="http://schemas.openxmlformats.org/officeDocument/2006/relationships/image" Target="../media/image19.png"/><Relationship Id="rId5" Type="http://schemas.openxmlformats.org/officeDocument/2006/relationships/image" Target="../media/image10.png"/><Relationship Id="rId6" Type="http://schemas.openxmlformats.org/officeDocument/2006/relationships/image" Target="../media/image20.png"/><Relationship Id="rId7" Type="http://schemas.openxmlformats.org/officeDocument/2006/relationships/image" Target="../media/image21.png"/><Relationship Id="rId8" Type="http://schemas.openxmlformats.org/officeDocument/2006/relationships/image" Target="../media/image22.png"/><Relationship Id="rId9" Type="http://schemas.openxmlformats.org/officeDocument/2006/relationships/hyperlink" Target="https://kurojica.com/ai-documen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23.png"/><Relationship Id="rId4" Type="http://schemas.openxmlformats.org/officeDocument/2006/relationships/image" Target="../media/image24.png"/><Relationship Id="rId5" Type="http://schemas.openxmlformats.org/officeDocument/2006/relationships/image" Target="../media/image25.png"/><Relationship Id="rId6" Type="http://schemas.openxmlformats.org/officeDocument/2006/relationships/hyperlink" Target="https://kurojica.com/ai-document/"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descr=""/>
          <p:cNvGrpSpPr/>
          <p:nvPr/>
        </p:nvGrpSpPr>
        <p:grpSpPr>
          <a:xfrm>
            <a:off x="0" y="0"/>
            <a:ext cx="12192000" cy="6858000"/>
            <a:chOff x="0" y="0"/>
            <a:chExt cx="12192000" cy="6858000"/>
          </a:xfrm>
        </p:grpSpPr>
        <p:sp>
          <p:nvSpPr>
            <p:cNvPr id="3" name="object 3" descr=""/>
            <p:cNvSpPr/>
            <p:nvPr/>
          </p:nvSpPr>
          <p:spPr>
            <a:xfrm>
              <a:off x="0" y="114299"/>
              <a:ext cx="12192000" cy="6743700"/>
            </a:xfrm>
            <a:custGeom>
              <a:avLst/>
              <a:gdLst/>
              <a:ahLst/>
              <a:cxnLst/>
              <a:rect l="l" t="t" r="r" b="b"/>
              <a:pathLst>
                <a:path w="12192000" h="6743700">
                  <a:moveTo>
                    <a:pt x="0" y="6743699"/>
                  </a:moveTo>
                  <a:lnTo>
                    <a:pt x="12191999" y="6743699"/>
                  </a:lnTo>
                  <a:lnTo>
                    <a:pt x="12191999" y="0"/>
                  </a:lnTo>
                  <a:lnTo>
                    <a:pt x="0" y="0"/>
                  </a:lnTo>
                  <a:lnTo>
                    <a:pt x="0" y="6743699"/>
                  </a:lnTo>
                  <a:close/>
                </a:path>
              </a:pathLst>
            </a:custGeom>
            <a:solidFill>
              <a:srgbClr val="F7FAFB"/>
            </a:solidFill>
          </p:spPr>
          <p:txBody>
            <a:bodyPr wrap="square" lIns="0" tIns="0" rIns="0" bIns="0" rtlCol="0"/>
            <a:lstStyle/>
            <a:p/>
          </p:txBody>
        </p:sp>
        <p:sp>
          <p:nvSpPr>
            <p:cNvPr id="4" name="object 4" descr=""/>
            <p:cNvSpPr/>
            <p:nvPr/>
          </p:nvSpPr>
          <p:spPr>
            <a:xfrm>
              <a:off x="0" y="0"/>
              <a:ext cx="12192000" cy="114300"/>
            </a:xfrm>
            <a:custGeom>
              <a:avLst/>
              <a:gdLst/>
              <a:ahLst/>
              <a:cxnLst/>
              <a:rect l="l" t="t" r="r" b="b"/>
              <a:pathLst>
                <a:path w="12192000" h="114300">
                  <a:moveTo>
                    <a:pt x="12191999" y="114299"/>
                  </a:moveTo>
                  <a:lnTo>
                    <a:pt x="0" y="114299"/>
                  </a:lnTo>
                  <a:lnTo>
                    <a:pt x="0" y="0"/>
                  </a:lnTo>
                  <a:lnTo>
                    <a:pt x="12191999" y="0"/>
                  </a:lnTo>
                  <a:lnTo>
                    <a:pt x="12191999" y="114299"/>
                  </a:lnTo>
                  <a:close/>
                </a:path>
              </a:pathLst>
            </a:custGeom>
            <a:solidFill>
              <a:srgbClr val="0081EC"/>
            </a:solidFill>
          </p:spPr>
          <p:txBody>
            <a:bodyPr wrap="square" lIns="0" tIns="0" rIns="0" bIns="0" rtlCol="0"/>
            <a:lstStyle/>
            <a:p/>
          </p:txBody>
        </p:sp>
      </p:grpSp>
      <p:sp>
        <p:nvSpPr>
          <p:cNvPr id="5" name="object 5" descr=""/>
          <p:cNvSpPr/>
          <p:nvPr/>
        </p:nvSpPr>
        <p:spPr>
          <a:xfrm>
            <a:off x="5429249" y="2857499"/>
            <a:ext cx="1333500" cy="76200"/>
          </a:xfrm>
          <a:custGeom>
            <a:avLst/>
            <a:gdLst/>
            <a:ahLst/>
            <a:cxnLst/>
            <a:rect l="l" t="t" r="r" b="b"/>
            <a:pathLst>
              <a:path w="1333500" h="76200">
                <a:moveTo>
                  <a:pt x="1333499" y="76199"/>
                </a:moveTo>
                <a:lnTo>
                  <a:pt x="0" y="76199"/>
                </a:lnTo>
                <a:lnTo>
                  <a:pt x="0" y="0"/>
                </a:lnTo>
                <a:lnTo>
                  <a:pt x="1333499" y="0"/>
                </a:lnTo>
                <a:lnTo>
                  <a:pt x="1333499" y="76199"/>
                </a:lnTo>
                <a:close/>
              </a:path>
            </a:pathLst>
          </a:custGeom>
          <a:solidFill>
            <a:srgbClr val="0081EC"/>
          </a:solidFill>
        </p:spPr>
        <p:txBody>
          <a:bodyPr wrap="square" lIns="0" tIns="0" rIns="0" bIns="0" rtlCol="0"/>
          <a:lstStyle/>
          <a:p/>
        </p:txBody>
      </p:sp>
      <p:sp>
        <p:nvSpPr>
          <p:cNvPr id="6" name="object 6"/>
          <p:cNvSpPr txBox="1">
            <a:spLocks noGrp="1"/>
          </p:cNvSpPr>
          <p:nvPr>
            <p:ph type="title"/>
          </p:nvPr>
        </p:nvSpPr>
        <p:spPr>
          <a:xfrm>
            <a:off x="5600352" y="982624"/>
            <a:ext cx="991235" cy="340360"/>
          </a:xfrm>
          <a:prstGeom prst="rect"/>
        </p:spPr>
        <p:txBody>
          <a:bodyPr wrap="square" lIns="0" tIns="13970" rIns="0" bIns="0" rtlCol="0" vert="horz">
            <a:spAutoFit/>
          </a:bodyPr>
          <a:lstStyle/>
          <a:p>
            <a:pPr marL="12700">
              <a:lnSpc>
                <a:spcPct val="100000"/>
              </a:lnSpc>
              <a:spcBef>
                <a:spcPts val="110"/>
              </a:spcBef>
            </a:pPr>
            <a:r>
              <a:rPr dirty="0" sz="1800" b="1">
                <a:solidFill>
                  <a:srgbClr val="0081EC"/>
                </a:solidFill>
                <a:latin typeface="Liberation Sans"/>
                <a:cs typeface="Liberation Sans"/>
              </a:rPr>
              <a:t>2025</a:t>
            </a:r>
            <a:r>
              <a:rPr dirty="0" sz="2050" spc="-295">
                <a:solidFill>
                  <a:srgbClr val="0081EC"/>
                </a:solidFill>
              </a:rPr>
              <a:t>年版</a:t>
            </a:r>
            <a:endParaRPr sz="2050">
              <a:latin typeface="Liberation Sans"/>
              <a:cs typeface="Liberation Sans"/>
            </a:endParaRPr>
          </a:p>
        </p:txBody>
      </p:sp>
      <p:sp>
        <p:nvSpPr>
          <p:cNvPr id="7" name="object 7" descr=""/>
          <p:cNvSpPr txBox="1"/>
          <p:nvPr/>
        </p:nvSpPr>
        <p:spPr>
          <a:xfrm>
            <a:off x="4197201" y="1461236"/>
            <a:ext cx="3797300" cy="1259205"/>
          </a:xfrm>
          <a:prstGeom prst="rect">
            <a:avLst/>
          </a:prstGeom>
        </p:spPr>
        <p:txBody>
          <a:bodyPr wrap="square" lIns="0" tIns="12065" rIns="0" bIns="0" rtlCol="0" vert="horz">
            <a:spAutoFit/>
          </a:bodyPr>
          <a:lstStyle/>
          <a:p>
            <a:pPr algn="ctr">
              <a:lnSpc>
                <a:spcPts val="3360"/>
              </a:lnSpc>
              <a:spcBef>
                <a:spcPts val="95"/>
              </a:spcBef>
            </a:pPr>
            <a:r>
              <a:rPr dirty="0" sz="3100" spc="-415">
                <a:solidFill>
                  <a:srgbClr val="1F2937"/>
                </a:solidFill>
                <a:latin typeface="SimSun"/>
                <a:cs typeface="SimSun"/>
              </a:rPr>
              <a:t>建設業向け</a:t>
            </a:r>
            <a:endParaRPr sz="3100">
              <a:latin typeface="SimSun"/>
              <a:cs typeface="SimSun"/>
            </a:endParaRPr>
          </a:p>
          <a:p>
            <a:pPr algn="ctr" marL="12700" marR="5080">
              <a:lnSpc>
                <a:spcPts val="3000"/>
              </a:lnSpc>
              <a:spcBef>
                <a:spcPts val="340"/>
              </a:spcBef>
            </a:pPr>
            <a:r>
              <a:rPr dirty="0" sz="3100" spc="-409">
                <a:solidFill>
                  <a:srgbClr val="1F2937"/>
                </a:solidFill>
                <a:latin typeface="SimSun"/>
                <a:cs typeface="SimSun"/>
              </a:rPr>
              <a:t>廃棄物処理書類管理の</a:t>
            </a:r>
            <a:r>
              <a:rPr dirty="0" sz="3100" spc="-455">
                <a:solidFill>
                  <a:srgbClr val="1F2937"/>
                </a:solidFill>
                <a:latin typeface="SimSun"/>
                <a:cs typeface="SimSun"/>
              </a:rPr>
              <a:t> </a:t>
            </a:r>
            <a:r>
              <a:rPr dirty="0" sz="3100" spc="-409">
                <a:solidFill>
                  <a:srgbClr val="1F2937"/>
                </a:solidFill>
                <a:latin typeface="SimSun"/>
                <a:cs typeface="SimSun"/>
              </a:rPr>
              <a:t>法改正ポイントと対応策</a:t>
            </a:r>
            <a:endParaRPr sz="3100">
              <a:latin typeface="SimSun"/>
              <a:cs typeface="SimSun"/>
            </a:endParaRPr>
          </a:p>
        </p:txBody>
      </p:sp>
      <p:sp>
        <p:nvSpPr>
          <p:cNvPr id="8" name="object 8" descr=""/>
          <p:cNvSpPr txBox="1"/>
          <p:nvPr/>
        </p:nvSpPr>
        <p:spPr>
          <a:xfrm>
            <a:off x="4463901" y="3143885"/>
            <a:ext cx="3263900" cy="550545"/>
          </a:xfrm>
          <a:prstGeom prst="rect">
            <a:avLst/>
          </a:prstGeom>
        </p:spPr>
        <p:txBody>
          <a:bodyPr wrap="square" lIns="0" tIns="12065" rIns="0" bIns="0" rtlCol="0" vert="horz">
            <a:spAutoFit/>
          </a:bodyPr>
          <a:lstStyle/>
          <a:p>
            <a:pPr algn="ctr">
              <a:lnSpc>
                <a:spcPct val="100000"/>
              </a:lnSpc>
              <a:spcBef>
                <a:spcPts val="95"/>
              </a:spcBef>
            </a:pPr>
            <a:r>
              <a:rPr dirty="0" sz="1700" spc="-200">
                <a:solidFill>
                  <a:srgbClr val="4A5462"/>
                </a:solidFill>
                <a:latin typeface="SimSun"/>
                <a:cs typeface="SimSun"/>
              </a:rPr>
              <a:t>建設業界の最新法改正動向と</a:t>
            </a:r>
            <a:endParaRPr sz="1700">
              <a:latin typeface="SimSun"/>
              <a:cs typeface="SimSun"/>
            </a:endParaRPr>
          </a:p>
          <a:p>
            <a:pPr algn="ctr">
              <a:lnSpc>
                <a:spcPct val="100000"/>
              </a:lnSpc>
              <a:spcBef>
                <a:spcPts val="60"/>
              </a:spcBef>
            </a:pPr>
            <a:r>
              <a:rPr dirty="0" sz="1700" spc="-210">
                <a:solidFill>
                  <a:srgbClr val="4A5462"/>
                </a:solidFill>
                <a:latin typeface="SimSun"/>
                <a:cs typeface="SimSun"/>
              </a:rPr>
              <a:t>電</a:t>
            </a:r>
            <a:r>
              <a:rPr dirty="0" sz="1700" spc="-210">
                <a:solidFill>
                  <a:srgbClr val="4A5462"/>
                </a:solidFill>
                <a:latin typeface="Meiryo"/>
                <a:cs typeface="Meiryo"/>
              </a:rPr>
              <a:t>⼦</a:t>
            </a:r>
            <a:r>
              <a:rPr dirty="0" sz="1700" spc="-210">
                <a:solidFill>
                  <a:srgbClr val="4A5462"/>
                </a:solidFill>
                <a:latin typeface="SimSun"/>
                <a:cs typeface="SimSun"/>
              </a:rPr>
              <a:t>化対応の</a:t>
            </a:r>
            <a:r>
              <a:rPr dirty="0" sz="1700" spc="-210">
                <a:solidFill>
                  <a:srgbClr val="4A5462"/>
                </a:solidFill>
                <a:latin typeface="Meiryo"/>
                <a:cs typeface="Meiryo"/>
              </a:rPr>
              <a:t>実</a:t>
            </a:r>
            <a:r>
              <a:rPr dirty="0" sz="1700" spc="-195">
                <a:solidFill>
                  <a:srgbClr val="4A5462"/>
                </a:solidFill>
                <a:latin typeface="SimSun"/>
                <a:cs typeface="SimSun"/>
              </a:rPr>
              <a:t>務ポイントを徹底解説</a:t>
            </a:r>
            <a:endParaRPr sz="1700">
              <a:latin typeface="SimSun"/>
              <a:cs typeface="SimSun"/>
            </a:endParaRPr>
          </a:p>
        </p:txBody>
      </p:sp>
      <p:sp>
        <p:nvSpPr>
          <p:cNvPr id="9" name="object 9" descr=""/>
          <p:cNvSpPr/>
          <p:nvPr/>
        </p:nvSpPr>
        <p:spPr>
          <a:xfrm>
            <a:off x="5667374" y="4543425"/>
            <a:ext cx="214629" cy="285750"/>
          </a:xfrm>
          <a:custGeom>
            <a:avLst/>
            <a:gdLst/>
            <a:ahLst/>
            <a:cxnLst/>
            <a:rect l="l" t="t" r="r" b="b"/>
            <a:pathLst>
              <a:path w="214629" h="285750">
                <a:moveTo>
                  <a:pt x="178593" y="285750"/>
                </a:moveTo>
                <a:lnTo>
                  <a:pt x="35718" y="285750"/>
                </a:lnTo>
                <a:lnTo>
                  <a:pt x="21826" y="282939"/>
                </a:lnTo>
                <a:lnTo>
                  <a:pt x="10471" y="275278"/>
                </a:lnTo>
                <a:lnTo>
                  <a:pt x="2810" y="263923"/>
                </a:lnTo>
                <a:lnTo>
                  <a:pt x="0" y="250031"/>
                </a:lnTo>
                <a:lnTo>
                  <a:pt x="0" y="35718"/>
                </a:lnTo>
                <a:lnTo>
                  <a:pt x="2810" y="21826"/>
                </a:lnTo>
                <a:lnTo>
                  <a:pt x="10471" y="10471"/>
                </a:lnTo>
                <a:lnTo>
                  <a:pt x="21826" y="2810"/>
                </a:lnTo>
                <a:lnTo>
                  <a:pt x="35718" y="0"/>
                </a:lnTo>
                <a:lnTo>
                  <a:pt x="125015" y="0"/>
                </a:lnTo>
                <a:lnTo>
                  <a:pt x="125015" y="35718"/>
                </a:lnTo>
                <a:lnTo>
                  <a:pt x="39737" y="35718"/>
                </a:lnTo>
                <a:lnTo>
                  <a:pt x="35718" y="39737"/>
                </a:lnTo>
                <a:lnTo>
                  <a:pt x="35718" y="49559"/>
                </a:lnTo>
                <a:lnTo>
                  <a:pt x="39737" y="53578"/>
                </a:lnTo>
                <a:lnTo>
                  <a:pt x="125015" y="53578"/>
                </a:lnTo>
                <a:lnTo>
                  <a:pt x="125015" y="71437"/>
                </a:lnTo>
                <a:lnTo>
                  <a:pt x="39737" y="71437"/>
                </a:lnTo>
                <a:lnTo>
                  <a:pt x="35718" y="75455"/>
                </a:lnTo>
                <a:lnTo>
                  <a:pt x="35718" y="85278"/>
                </a:lnTo>
                <a:lnTo>
                  <a:pt x="39737" y="89296"/>
                </a:lnTo>
                <a:lnTo>
                  <a:pt x="214312" y="89296"/>
                </a:lnTo>
                <a:lnTo>
                  <a:pt x="214312" y="169664"/>
                </a:lnTo>
                <a:lnTo>
                  <a:pt x="73781" y="169664"/>
                </a:lnTo>
                <a:lnTo>
                  <a:pt x="68051" y="173961"/>
                </a:lnTo>
                <a:lnTo>
                  <a:pt x="61728" y="194778"/>
                </a:lnTo>
                <a:lnTo>
                  <a:pt x="57763" y="207950"/>
                </a:lnTo>
                <a:lnTo>
                  <a:pt x="56647" y="211745"/>
                </a:lnTo>
                <a:lnTo>
                  <a:pt x="53187" y="214312"/>
                </a:lnTo>
                <a:lnTo>
                  <a:pt x="39737" y="214312"/>
                </a:lnTo>
                <a:lnTo>
                  <a:pt x="35718" y="218330"/>
                </a:lnTo>
                <a:lnTo>
                  <a:pt x="35718" y="228153"/>
                </a:lnTo>
                <a:lnTo>
                  <a:pt x="39737" y="232171"/>
                </a:lnTo>
                <a:lnTo>
                  <a:pt x="97556" y="232171"/>
                </a:lnTo>
                <a:lnTo>
                  <a:pt x="101184" y="232506"/>
                </a:lnTo>
                <a:lnTo>
                  <a:pt x="214312" y="232506"/>
                </a:lnTo>
                <a:lnTo>
                  <a:pt x="214312" y="250031"/>
                </a:lnTo>
                <a:lnTo>
                  <a:pt x="211501" y="263923"/>
                </a:lnTo>
                <a:lnTo>
                  <a:pt x="203841" y="275278"/>
                </a:lnTo>
                <a:lnTo>
                  <a:pt x="192486" y="282939"/>
                </a:lnTo>
                <a:lnTo>
                  <a:pt x="178593" y="285750"/>
                </a:lnTo>
                <a:close/>
              </a:path>
              <a:path w="214629" h="285750">
                <a:moveTo>
                  <a:pt x="214312" y="71437"/>
                </a:moveTo>
                <a:lnTo>
                  <a:pt x="142875" y="71437"/>
                </a:lnTo>
                <a:lnTo>
                  <a:pt x="142875" y="0"/>
                </a:lnTo>
                <a:lnTo>
                  <a:pt x="214312" y="71437"/>
                </a:lnTo>
                <a:close/>
              </a:path>
              <a:path w="214629" h="285750">
                <a:moveTo>
                  <a:pt x="125015" y="53578"/>
                </a:moveTo>
                <a:lnTo>
                  <a:pt x="85278" y="53578"/>
                </a:lnTo>
                <a:lnTo>
                  <a:pt x="89296" y="49559"/>
                </a:lnTo>
                <a:lnTo>
                  <a:pt x="89296" y="39737"/>
                </a:lnTo>
                <a:lnTo>
                  <a:pt x="85278" y="35718"/>
                </a:lnTo>
                <a:lnTo>
                  <a:pt x="125015" y="35718"/>
                </a:lnTo>
                <a:lnTo>
                  <a:pt x="125015" y="53578"/>
                </a:lnTo>
                <a:close/>
              </a:path>
              <a:path w="214629" h="285750">
                <a:moveTo>
                  <a:pt x="132996" y="89296"/>
                </a:moveTo>
                <a:lnTo>
                  <a:pt x="85278" y="89296"/>
                </a:lnTo>
                <a:lnTo>
                  <a:pt x="89296" y="85278"/>
                </a:lnTo>
                <a:lnTo>
                  <a:pt x="89296" y="75455"/>
                </a:lnTo>
                <a:lnTo>
                  <a:pt x="85278" y="71437"/>
                </a:lnTo>
                <a:lnTo>
                  <a:pt x="125015" y="71437"/>
                </a:lnTo>
                <a:lnTo>
                  <a:pt x="125015" y="81315"/>
                </a:lnTo>
                <a:lnTo>
                  <a:pt x="132996" y="89296"/>
                </a:lnTo>
                <a:close/>
              </a:path>
              <a:path w="214629" h="285750">
                <a:moveTo>
                  <a:pt x="101128" y="201866"/>
                </a:moveTo>
                <a:lnTo>
                  <a:pt x="92757" y="173961"/>
                </a:lnTo>
                <a:lnTo>
                  <a:pt x="86952" y="169664"/>
                </a:lnTo>
                <a:lnTo>
                  <a:pt x="214312" y="169664"/>
                </a:lnTo>
                <a:lnTo>
                  <a:pt x="214312" y="196453"/>
                </a:lnTo>
                <a:lnTo>
                  <a:pt x="110504" y="196453"/>
                </a:lnTo>
                <a:lnTo>
                  <a:pt x="105258" y="198406"/>
                </a:lnTo>
                <a:lnTo>
                  <a:pt x="101128" y="201866"/>
                </a:lnTo>
                <a:close/>
              </a:path>
              <a:path w="214629" h="285750">
                <a:moveTo>
                  <a:pt x="97556" y="232171"/>
                </a:moveTo>
                <a:lnTo>
                  <a:pt x="49224" y="232171"/>
                </a:lnTo>
                <a:lnTo>
                  <a:pt x="57749" y="230782"/>
                </a:lnTo>
                <a:lnTo>
                  <a:pt x="65221" y="226876"/>
                </a:lnTo>
                <a:lnTo>
                  <a:pt x="71113" y="220846"/>
                </a:lnTo>
                <a:lnTo>
                  <a:pt x="74897" y="213084"/>
                </a:lnTo>
                <a:lnTo>
                  <a:pt x="80367" y="194778"/>
                </a:lnTo>
                <a:lnTo>
                  <a:pt x="89799" y="225865"/>
                </a:lnTo>
                <a:lnTo>
                  <a:pt x="90803" y="229325"/>
                </a:lnTo>
                <a:lnTo>
                  <a:pt x="93929" y="231837"/>
                </a:lnTo>
                <a:lnTo>
                  <a:pt x="97556" y="232171"/>
                </a:lnTo>
                <a:close/>
              </a:path>
              <a:path w="214629" h="285750">
                <a:moveTo>
                  <a:pt x="214312" y="232171"/>
                </a:moveTo>
                <a:lnTo>
                  <a:pt x="174575" y="232171"/>
                </a:lnTo>
                <a:lnTo>
                  <a:pt x="178593" y="228153"/>
                </a:lnTo>
                <a:lnTo>
                  <a:pt x="178593" y="218330"/>
                </a:lnTo>
                <a:lnTo>
                  <a:pt x="174575" y="214312"/>
                </a:lnTo>
                <a:lnTo>
                  <a:pt x="139470" y="214312"/>
                </a:lnTo>
                <a:lnTo>
                  <a:pt x="133052" y="201476"/>
                </a:lnTo>
                <a:lnTo>
                  <a:pt x="124959" y="196453"/>
                </a:lnTo>
                <a:lnTo>
                  <a:pt x="214312" y="196453"/>
                </a:lnTo>
                <a:lnTo>
                  <a:pt x="214312" y="232171"/>
                </a:lnTo>
                <a:close/>
              </a:path>
              <a:path w="214629" h="285750">
                <a:moveTo>
                  <a:pt x="214312" y="232506"/>
                </a:moveTo>
                <a:lnTo>
                  <a:pt x="101184" y="232506"/>
                </a:lnTo>
                <a:lnTo>
                  <a:pt x="104700" y="230553"/>
                </a:lnTo>
                <a:lnTo>
                  <a:pt x="111230" y="217382"/>
                </a:lnTo>
                <a:lnTo>
                  <a:pt x="112123" y="215484"/>
                </a:lnTo>
                <a:lnTo>
                  <a:pt x="114076" y="214312"/>
                </a:lnTo>
                <a:lnTo>
                  <a:pt x="118206" y="214312"/>
                </a:lnTo>
                <a:lnTo>
                  <a:pt x="120104" y="215484"/>
                </a:lnTo>
                <a:lnTo>
                  <a:pt x="127471" y="230274"/>
                </a:lnTo>
                <a:lnTo>
                  <a:pt x="130540" y="232171"/>
                </a:lnTo>
                <a:lnTo>
                  <a:pt x="214312" y="232171"/>
                </a:lnTo>
                <a:lnTo>
                  <a:pt x="214312" y="232506"/>
                </a:lnTo>
                <a:close/>
              </a:path>
            </a:pathLst>
          </a:custGeom>
          <a:solidFill>
            <a:srgbClr val="0081EC"/>
          </a:solidFill>
        </p:spPr>
        <p:txBody>
          <a:bodyPr wrap="square" lIns="0" tIns="0" rIns="0" bIns="0" rtlCol="0"/>
          <a:lstStyle/>
          <a:p/>
        </p:txBody>
      </p:sp>
      <p:sp>
        <p:nvSpPr>
          <p:cNvPr id="10" name="object 10" descr=""/>
          <p:cNvSpPr/>
          <p:nvPr/>
        </p:nvSpPr>
        <p:spPr>
          <a:xfrm>
            <a:off x="5953124" y="4543425"/>
            <a:ext cx="286385" cy="282575"/>
          </a:xfrm>
          <a:custGeom>
            <a:avLst/>
            <a:gdLst/>
            <a:ahLst/>
            <a:cxnLst/>
            <a:rect l="l" t="t" r="r" b="b"/>
            <a:pathLst>
              <a:path w="286385" h="282575">
                <a:moveTo>
                  <a:pt x="100317" y="67942"/>
                </a:moveTo>
                <a:lnTo>
                  <a:pt x="85274" y="48555"/>
                </a:lnTo>
                <a:lnTo>
                  <a:pt x="85229" y="47526"/>
                </a:lnTo>
                <a:lnTo>
                  <a:pt x="106121" y="14621"/>
                </a:lnTo>
                <a:lnTo>
                  <a:pt x="142875" y="0"/>
                </a:lnTo>
                <a:lnTo>
                  <a:pt x="156361" y="1727"/>
                </a:lnTo>
                <a:lnTo>
                  <a:pt x="168805" y="6704"/>
                </a:lnTo>
                <a:lnTo>
                  <a:pt x="179628" y="14621"/>
                </a:lnTo>
                <a:lnTo>
                  <a:pt x="188248" y="25170"/>
                </a:lnTo>
                <a:lnTo>
                  <a:pt x="194848" y="35718"/>
                </a:lnTo>
                <a:lnTo>
                  <a:pt x="136735" y="35718"/>
                </a:lnTo>
                <a:lnTo>
                  <a:pt x="131043" y="38899"/>
                </a:lnTo>
                <a:lnTo>
                  <a:pt x="118109" y="59605"/>
                </a:lnTo>
                <a:lnTo>
                  <a:pt x="117096" y="60721"/>
                </a:lnTo>
                <a:lnTo>
                  <a:pt x="113248" y="64823"/>
                </a:lnTo>
                <a:lnTo>
                  <a:pt x="107086" y="67628"/>
                </a:lnTo>
                <a:lnTo>
                  <a:pt x="100317" y="67942"/>
                </a:lnTo>
                <a:close/>
              </a:path>
              <a:path w="286385" h="282575">
                <a:moveTo>
                  <a:pt x="222181" y="126131"/>
                </a:moveTo>
                <a:lnTo>
                  <a:pt x="161013" y="109779"/>
                </a:lnTo>
                <a:lnTo>
                  <a:pt x="157162" y="105370"/>
                </a:lnTo>
                <a:lnTo>
                  <a:pt x="155794" y="95268"/>
                </a:lnTo>
                <a:lnTo>
                  <a:pt x="155711" y="94654"/>
                </a:lnTo>
                <a:lnTo>
                  <a:pt x="158334" y="89352"/>
                </a:lnTo>
                <a:lnTo>
                  <a:pt x="178872" y="77520"/>
                </a:lnTo>
                <a:lnTo>
                  <a:pt x="154706" y="38899"/>
                </a:lnTo>
                <a:lnTo>
                  <a:pt x="149014" y="35718"/>
                </a:lnTo>
                <a:lnTo>
                  <a:pt x="194848" y="35718"/>
                </a:lnTo>
                <a:lnTo>
                  <a:pt x="209791" y="59605"/>
                </a:lnTo>
                <a:lnTo>
                  <a:pt x="245521" y="59605"/>
                </a:lnTo>
                <a:lnTo>
                  <a:pt x="245901" y="60721"/>
                </a:lnTo>
                <a:lnTo>
                  <a:pt x="229548" y="121890"/>
                </a:lnTo>
                <a:lnTo>
                  <a:pt x="222181" y="126131"/>
                </a:lnTo>
                <a:close/>
              </a:path>
              <a:path w="286385" h="282575">
                <a:moveTo>
                  <a:pt x="245521" y="59605"/>
                </a:moveTo>
                <a:lnTo>
                  <a:pt x="209791" y="59605"/>
                </a:lnTo>
                <a:lnTo>
                  <a:pt x="229548" y="48164"/>
                </a:lnTo>
                <a:lnTo>
                  <a:pt x="235408" y="48555"/>
                </a:lnTo>
                <a:lnTo>
                  <a:pt x="244003" y="55140"/>
                </a:lnTo>
                <a:lnTo>
                  <a:pt x="245521" y="59605"/>
                </a:lnTo>
                <a:close/>
              </a:path>
              <a:path w="286385" h="282575">
                <a:moveTo>
                  <a:pt x="81315" y="250031"/>
                </a:moveTo>
                <a:lnTo>
                  <a:pt x="53466" y="250031"/>
                </a:lnTo>
                <a:lnTo>
                  <a:pt x="32586" y="245800"/>
                </a:lnTo>
                <a:lnTo>
                  <a:pt x="15557" y="234264"/>
                </a:lnTo>
                <a:lnTo>
                  <a:pt x="4116" y="217162"/>
                </a:lnTo>
                <a:lnTo>
                  <a:pt x="0" y="196229"/>
                </a:lnTo>
                <a:lnTo>
                  <a:pt x="383" y="191095"/>
                </a:lnTo>
                <a:lnTo>
                  <a:pt x="470" y="189923"/>
                </a:lnTo>
                <a:lnTo>
                  <a:pt x="551" y="188846"/>
                </a:lnTo>
                <a:lnTo>
                  <a:pt x="2020" y="182054"/>
                </a:lnTo>
                <a:lnTo>
                  <a:pt x="2106" y="181656"/>
                </a:lnTo>
                <a:lnTo>
                  <a:pt x="4646" y="174748"/>
                </a:lnTo>
                <a:lnTo>
                  <a:pt x="8148" y="168212"/>
                </a:lnTo>
                <a:lnTo>
                  <a:pt x="36221" y="123285"/>
                </a:lnTo>
                <a:lnTo>
                  <a:pt x="15403" y="111230"/>
                </a:lnTo>
                <a:lnTo>
                  <a:pt x="12780" y="105984"/>
                </a:lnTo>
                <a:lnTo>
                  <a:pt x="14231" y="95268"/>
                </a:lnTo>
                <a:lnTo>
                  <a:pt x="18082" y="90859"/>
                </a:lnTo>
                <a:lnTo>
                  <a:pt x="79250" y="74507"/>
                </a:lnTo>
                <a:lnTo>
                  <a:pt x="86617" y="78748"/>
                </a:lnTo>
                <a:lnTo>
                  <a:pt x="88515" y="85892"/>
                </a:lnTo>
                <a:lnTo>
                  <a:pt x="102970" y="139861"/>
                </a:lnTo>
                <a:lnTo>
                  <a:pt x="102529" y="141144"/>
                </a:lnTo>
                <a:lnTo>
                  <a:pt x="67140" y="141144"/>
                </a:lnTo>
                <a:lnTo>
                  <a:pt x="36667" y="189923"/>
                </a:lnTo>
                <a:lnTo>
                  <a:pt x="35718" y="193160"/>
                </a:lnTo>
                <a:lnTo>
                  <a:pt x="35662" y="206275"/>
                </a:lnTo>
                <a:lnTo>
                  <a:pt x="43643" y="214312"/>
                </a:lnTo>
                <a:lnTo>
                  <a:pt x="81315" y="214312"/>
                </a:lnTo>
                <a:lnTo>
                  <a:pt x="89296" y="222293"/>
                </a:lnTo>
                <a:lnTo>
                  <a:pt x="89296" y="242050"/>
                </a:lnTo>
                <a:lnTo>
                  <a:pt x="81315" y="250031"/>
                </a:lnTo>
                <a:close/>
              </a:path>
              <a:path w="286385" h="282575">
                <a:moveTo>
                  <a:pt x="282257" y="214312"/>
                </a:moveTo>
                <a:lnTo>
                  <a:pt x="242161" y="214312"/>
                </a:lnTo>
                <a:lnTo>
                  <a:pt x="250086" y="206275"/>
                </a:lnTo>
                <a:lnTo>
                  <a:pt x="250014" y="193160"/>
                </a:lnTo>
                <a:lnTo>
                  <a:pt x="249047" y="189923"/>
                </a:lnTo>
                <a:lnTo>
                  <a:pt x="233734" y="165366"/>
                </a:lnTo>
                <a:lnTo>
                  <a:pt x="231222" y="158637"/>
                </a:lnTo>
                <a:lnTo>
                  <a:pt x="246318" y="138221"/>
                </a:lnTo>
                <a:lnTo>
                  <a:pt x="253086" y="138535"/>
                </a:lnTo>
                <a:lnTo>
                  <a:pt x="277622" y="168212"/>
                </a:lnTo>
                <a:lnTo>
                  <a:pt x="285801" y="196229"/>
                </a:lnTo>
                <a:lnTo>
                  <a:pt x="282257" y="214312"/>
                </a:lnTo>
                <a:close/>
              </a:path>
              <a:path w="286385" h="282575">
                <a:moveTo>
                  <a:pt x="86617" y="152418"/>
                </a:moveTo>
                <a:lnTo>
                  <a:pt x="67140" y="141144"/>
                </a:lnTo>
                <a:lnTo>
                  <a:pt x="102529" y="141144"/>
                </a:lnTo>
                <a:lnTo>
                  <a:pt x="101072" y="145386"/>
                </a:lnTo>
                <a:lnTo>
                  <a:pt x="92478" y="152083"/>
                </a:lnTo>
                <a:lnTo>
                  <a:pt x="86617" y="152418"/>
                </a:lnTo>
                <a:close/>
              </a:path>
              <a:path w="286385" h="282575">
                <a:moveTo>
                  <a:pt x="165310" y="282345"/>
                </a:moveTo>
                <a:lnTo>
                  <a:pt x="159562" y="281229"/>
                </a:lnTo>
                <a:lnTo>
                  <a:pt x="114746" y="236413"/>
                </a:lnTo>
                <a:lnTo>
                  <a:pt x="114746" y="227930"/>
                </a:lnTo>
                <a:lnTo>
                  <a:pt x="119992" y="222739"/>
                </a:lnTo>
                <a:lnTo>
                  <a:pt x="159562" y="183170"/>
                </a:lnTo>
                <a:lnTo>
                  <a:pt x="165310" y="182054"/>
                </a:lnTo>
                <a:lnTo>
                  <a:pt x="175356" y="186183"/>
                </a:lnTo>
                <a:lnTo>
                  <a:pt x="178593" y="191095"/>
                </a:lnTo>
                <a:lnTo>
                  <a:pt x="178593" y="214312"/>
                </a:lnTo>
                <a:lnTo>
                  <a:pt x="282257" y="214312"/>
                </a:lnTo>
                <a:lnTo>
                  <a:pt x="281696" y="217162"/>
                </a:lnTo>
                <a:lnTo>
                  <a:pt x="270271" y="234264"/>
                </a:lnTo>
                <a:lnTo>
                  <a:pt x="253290" y="245800"/>
                </a:lnTo>
                <a:lnTo>
                  <a:pt x="253455" y="245800"/>
                </a:lnTo>
                <a:lnTo>
                  <a:pt x="232614" y="250031"/>
                </a:lnTo>
                <a:lnTo>
                  <a:pt x="178593" y="250031"/>
                </a:lnTo>
                <a:lnTo>
                  <a:pt x="178593" y="273304"/>
                </a:lnTo>
                <a:lnTo>
                  <a:pt x="175356" y="278215"/>
                </a:lnTo>
                <a:lnTo>
                  <a:pt x="165310" y="282345"/>
                </a:lnTo>
                <a:close/>
              </a:path>
            </a:pathLst>
          </a:custGeom>
          <a:solidFill>
            <a:srgbClr val="047857"/>
          </a:solidFill>
        </p:spPr>
        <p:txBody>
          <a:bodyPr wrap="square" lIns="0" tIns="0" rIns="0" bIns="0" rtlCol="0"/>
          <a:lstStyle/>
          <a:p/>
        </p:txBody>
      </p:sp>
      <p:sp>
        <p:nvSpPr>
          <p:cNvPr id="11" name="object 11" descr=""/>
          <p:cNvSpPr/>
          <p:nvPr/>
        </p:nvSpPr>
        <p:spPr>
          <a:xfrm>
            <a:off x="6315074" y="4543425"/>
            <a:ext cx="214629" cy="285750"/>
          </a:xfrm>
          <a:custGeom>
            <a:avLst/>
            <a:gdLst/>
            <a:ahLst/>
            <a:cxnLst/>
            <a:rect l="l" t="t" r="r" b="b"/>
            <a:pathLst>
              <a:path w="214629" h="285750">
                <a:moveTo>
                  <a:pt x="157664" y="35718"/>
                </a:moveTo>
                <a:lnTo>
                  <a:pt x="56647" y="35718"/>
                </a:lnTo>
                <a:lnTo>
                  <a:pt x="64343" y="21355"/>
                </a:lnTo>
                <a:lnTo>
                  <a:pt x="75895" y="10052"/>
                </a:lnTo>
                <a:lnTo>
                  <a:pt x="90450" y="2653"/>
                </a:lnTo>
                <a:lnTo>
                  <a:pt x="107156" y="0"/>
                </a:lnTo>
                <a:lnTo>
                  <a:pt x="123861" y="2653"/>
                </a:lnTo>
                <a:lnTo>
                  <a:pt x="138417" y="10052"/>
                </a:lnTo>
                <a:lnTo>
                  <a:pt x="149969" y="21355"/>
                </a:lnTo>
                <a:lnTo>
                  <a:pt x="157664" y="35718"/>
                </a:lnTo>
                <a:close/>
              </a:path>
              <a:path w="214629" h="285750">
                <a:moveTo>
                  <a:pt x="178593" y="285750"/>
                </a:moveTo>
                <a:lnTo>
                  <a:pt x="35718" y="285750"/>
                </a:lnTo>
                <a:lnTo>
                  <a:pt x="21826" y="282939"/>
                </a:lnTo>
                <a:lnTo>
                  <a:pt x="10471" y="275278"/>
                </a:lnTo>
                <a:lnTo>
                  <a:pt x="2810" y="263923"/>
                </a:lnTo>
                <a:lnTo>
                  <a:pt x="0" y="250031"/>
                </a:lnTo>
                <a:lnTo>
                  <a:pt x="91" y="70984"/>
                </a:lnTo>
                <a:lnTo>
                  <a:pt x="2810" y="57545"/>
                </a:lnTo>
                <a:lnTo>
                  <a:pt x="10471" y="46190"/>
                </a:lnTo>
                <a:lnTo>
                  <a:pt x="21826" y="38529"/>
                </a:lnTo>
                <a:lnTo>
                  <a:pt x="35718" y="35718"/>
                </a:lnTo>
                <a:lnTo>
                  <a:pt x="104787" y="35718"/>
                </a:lnTo>
                <a:lnTo>
                  <a:pt x="102509" y="36171"/>
                </a:lnTo>
                <a:lnTo>
                  <a:pt x="98133" y="37984"/>
                </a:lnTo>
                <a:lnTo>
                  <a:pt x="89296" y="51209"/>
                </a:lnTo>
                <a:lnTo>
                  <a:pt x="89296" y="55946"/>
                </a:lnTo>
                <a:lnTo>
                  <a:pt x="104787" y="71437"/>
                </a:lnTo>
                <a:lnTo>
                  <a:pt x="214312" y="71437"/>
                </a:lnTo>
                <a:lnTo>
                  <a:pt x="214312" y="128141"/>
                </a:lnTo>
                <a:lnTo>
                  <a:pt x="156492" y="128141"/>
                </a:lnTo>
                <a:lnTo>
                  <a:pt x="120718" y="163915"/>
                </a:lnTo>
                <a:lnTo>
                  <a:pt x="49392" y="163915"/>
                </a:lnTo>
                <a:lnTo>
                  <a:pt x="38844" y="174352"/>
                </a:lnTo>
                <a:lnTo>
                  <a:pt x="38844" y="182835"/>
                </a:lnTo>
                <a:lnTo>
                  <a:pt x="79864" y="223800"/>
                </a:lnTo>
                <a:lnTo>
                  <a:pt x="85055" y="229046"/>
                </a:lnTo>
                <a:lnTo>
                  <a:pt x="214312" y="229046"/>
                </a:lnTo>
                <a:lnTo>
                  <a:pt x="214312" y="250031"/>
                </a:lnTo>
                <a:lnTo>
                  <a:pt x="211501" y="263923"/>
                </a:lnTo>
                <a:lnTo>
                  <a:pt x="203841" y="275278"/>
                </a:lnTo>
                <a:lnTo>
                  <a:pt x="192486" y="282939"/>
                </a:lnTo>
                <a:lnTo>
                  <a:pt x="178593" y="285750"/>
                </a:lnTo>
                <a:close/>
              </a:path>
              <a:path w="214629" h="285750">
                <a:moveTo>
                  <a:pt x="214312" y="71437"/>
                </a:moveTo>
                <a:lnTo>
                  <a:pt x="109524" y="71437"/>
                </a:lnTo>
                <a:lnTo>
                  <a:pt x="111802" y="70984"/>
                </a:lnTo>
                <a:lnTo>
                  <a:pt x="116178" y="69171"/>
                </a:lnTo>
                <a:lnTo>
                  <a:pt x="125015" y="55946"/>
                </a:lnTo>
                <a:lnTo>
                  <a:pt x="125015" y="51209"/>
                </a:lnTo>
                <a:lnTo>
                  <a:pt x="109524" y="35718"/>
                </a:lnTo>
                <a:lnTo>
                  <a:pt x="178593" y="35718"/>
                </a:lnTo>
                <a:lnTo>
                  <a:pt x="192486" y="38529"/>
                </a:lnTo>
                <a:lnTo>
                  <a:pt x="203841" y="46190"/>
                </a:lnTo>
                <a:lnTo>
                  <a:pt x="211501" y="57545"/>
                </a:lnTo>
                <a:lnTo>
                  <a:pt x="214220" y="70984"/>
                </a:lnTo>
                <a:lnTo>
                  <a:pt x="214312" y="71437"/>
                </a:lnTo>
                <a:close/>
              </a:path>
              <a:path w="214629" h="285750">
                <a:moveTo>
                  <a:pt x="175412" y="147116"/>
                </a:moveTo>
                <a:lnTo>
                  <a:pt x="175356" y="138633"/>
                </a:lnTo>
                <a:lnTo>
                  <a:pt x="164975" y="128141"/>
                </a:lnTo>
                <a:lnTo>
                  <a:pt x="214312" y="128141"/>
                </a:lnTo>
                <a:lnTo>
                  <a:pt x="214312" y="141927"/>
                </a:lnTo>
                <a:lnTo>
                  <a:pt x="180657" y="141927"/>
                </a:lnTo>
                <a:lnTo>
                  <a:pt x="175412" y="147116"/>
                </a:lnTo>
                <a:close/>
              </a:path>
              <a:path w="214629" h="285750">
                <a:moveTo>
                  <a:pt x="214312" y="229046"/>
                </a:moveTo>
                <a:lnTo>
                  <a:pt x="93538" y="229046"/>
                </a:lnTo>
                <a:lnTo>
                  <a:pt x="180657" y="141927"/>
                </a:lnTo>
                <a:lnTo>
                  <a:pt x="214312" y="141927"/>
                </a:lnTo>
                <a:lnTo>
                  <a:pt x="214312" y="229046"/>
                </a:lnTo>
                <a:close/>
              </a:path>
              <a:path w="214629" h="285750">
                <a:moveTo>
                  <a:pt x="89241" y="195392"/>
                </a:moveTo>
                <a:lnTo>
                  <a:pt x="63010" y="169161"/>
                </a:lnTo>
                <a:lnTo>
                  <a:pt x="57819" y="163915"/>
                </a:lnTo>
                <a:lnTo>
                  <a:pt x="120718" y="163915"/>
                </a:lnTo>
                <a:lnTo>
                  <a:pt x="89241" y="195392"/>
                </a:lnTo>
                <a:close/>
              </a:path>
            </a:pathLst>
          </a:custGeom>
          <a:solidFill>
            <a:srgbClr val="0081EC"/>
          </a:solidFill>
        </p:spPr>
        <p:txBody>
          <a:bodyPr wrap="square" lIns="0" tIns="0" rIns="0" bIns="0" rtlCol="0"/>
          <a:lstStyle/>
          <a:p/>
        </p:txBody>
      </p:sp>
      <p:sp>
        <p:nvSpPr>
          <p:cNvPr id="12" name="object 12" descr=""/>
          <p:cNvSpPr txBox="1"/>
          <p:nvPr/>
        </p:nvSpPr>
        <p:spPr>
          <a:xfrm>
            <a:off x="10376842" y="550989"/>
            <a:ext cx="1218565" cy="206375"/>
          </a:xfrm>
          <a:prstGeom prst="rect">
            <a:avLst/>
          </a:prstGeom>
        </p:spPr>
        <p:txBody>
          <a:bodyPr wrap="square" lIns="0" tIns="17145" rIns="0" bIns="0" rtlCol="0" vert="horz">
            <a:spAutoFit/>
          </a:bodyPr>
          <a:lstStyle/>
          <a:p>
            <a:pPr marL="12700">
              <a:lnSpc>
                <a:spcPct val="100000"/>
              </a:lnSpc>
              <a:spcBef>
                <a:spcPts val="135"/>
              </a:spcBef>
            </a:pPr>
            <a:r>
              <a:rPr dirty="0" sz="1150" spc="-110">
                <a:solidFill>
                  <a:srgbClr val="64738B"/>
                </a:solidFill>
                <a:latin typeface="SimSun"/>
                <a:cs typeface="SimSun"/>
              </a:rPr>
              <a:t>クロジカ</a:t>
            </a:r>
            <a:r>
              <a:rPr dirty="0" sz="1050">
                <a:solidFill>
                  <a:srgbClr val="64738B"/>
                </a:solidFill>
                <a:latin typeface="Liberation Sans"/>
                <a:cs typeface="Liberation Sans"/>
              </a:rPr>
              <a:t>AI</a:t>
            </a:r>
            <a:r>
              <a:rPr dirty="0" sz="1150" spc="-100">
                <a:solidFill>
                  <a:srgbClr val="64738B"/>
                </a:solidFill>
                <a:latin typeface="SimSun"/>
                <a:cs typeface="SimSun"/>
              </a:rPr>
              <a:t>書類管理</a:t>
            </a:r>
            <a:endParaRPr sz="1150">
              <a:latin typeface="SimSun"/>
              <a:cs typeface="SimSun"/>
            </a:endParaRPr>
          </a:p>
        </p:txBody>
      </p:sp>
      <p:sp>
        <p:nvSpPr>
          <p:cNvPr id="13" name="object 13" descr=""/>
          <p:cNvSpPr txBox="1"/>
          <p:nvPr/>
        </p:nvSpPr>
        <p:spPr>
          <a:xfrm>
            <a:off x="463550" y="6369049"/>
            <a:ext cx="1544955" cy="185420"/>
          </a:xfrm>
          <a:prstGeom prst="rect">
            <a:avLst/>
          </a:prstGeom>
        </p:spPr>
        <p:txBody>
          <a:bodyPr wrap="square" lIns="0" tIns="12700" rIns="0" bIns="0" rtlCol="0" vert="horz">
            <a:spAutoFit/>
          </a:bodyPr>
          <a:lstStyle/>
          <a:p>
            <a:pPr marL="12700">
              <a:lnSpc>
                <a:spcPct val="100000"/>
              </a:lnSpc>
              <a:spcBef>
                <a:spcPts val="100"/>
              </a:spcBef>
            </a:pPr>
            <a:r>
              <a:rPr dirty="0" sz="1050" spc="-10">
                <a:solidFill>
                  <a:srgbClr val="64738B"/>
                </a:solidFill>
                <a:latin typeface="Liberation Sans"/>
                <a:cs typeface="Liberation Sans"/>
                <a:hlinkClick r:id="rId2"/>
              </a:rPr>
              <a:t>kurojica.com/ai-document</a:t>
            </a:r>
            <a:endParaRPr sz="1050">
              <a:latin typeface="Liberation Sans"/>
              <a:cs typeface="Liberation Sans"/>
            </a:endParaRPr>
          </a:p>
        </p:txBody>
      </p:sp>
      <p:sp>
        <p:nvSpPr>
          <p:cNvPr id="14" name="object 14" descr=""/>
          <p:cNvSpPr txBox="1"/>
          <p:nvPr/>
        </p:nvSpPr>
        <p:spPr>
          <a:xfrm>
            <a:off x="9930506" y="6225412"/>
            <a:ext cx="1703070" cy="232410"/>
          </a:xfrm>
          <a:prstGeom prst="rect">
            <a:avLst/>
          </a:prstGeom>
        </p:spPr>
        <p:txBody>
          <a:bodyPr wrap="square" lIns="0" tIns="13335" rIns="0" bIns="0" rtlCol="0" vert="horz">
            <a:spAutoFit/>
          </a:bodyPr>
          <a:lstStyle/>
          <a:p>
            <a:pPr marL="12700">
              <a:lnSpc>
                <a:spcPct val="100000"/>
              </a:lnSpc>
              <a:spcBef>
                <a:spcPts val="105"/>
              </a:spcBef>
            </a:pPr>
            <a:r>
              <a:rPr dirty="0" sz="1350" spc="-170">
                <a:solidFill>
                  <a:srgbClr val="64738B"/>
                </a:solidFill>
                <a:latin typeface="SimSun"/>
                <a:cs typeface="SimSun"/>
              </a:rPr>
              <a:t>最終更新</a:t>
            </a:r>
            <a:r>
              <a:rPr dirty="0" sz="1350" spc="-170">
                <a:solidFill>
                  <a:srgbClr val="64738B"/>
                </a:solidFill>
                <a:latin typeface="Meiryo"/>
                <a:cs typeface="Meiryo"/>
              </a:rPr>
              <a:t>⽇</a:t>
            </a:r>
            <a:r>
              <a:rPr dirty="0" sz="1350" spc="-10">
                <a:solidFill>
                  <a:srgbClr val="64738B"/>
                </a:solidFill>
                <a:latin typeface="SimSun"/>
                <a:cs typeface="SimSun"/>
              </a:rPr>
              <a:t>：</a:t>
            </a:r>
            <a:r>
              <a:rPr dirty="0" sz="1200" spc="-10">
                <a:solidFill>
                  <a:srgbClr val="64738B"/>
                </a:solidFill>
                <a:latin typeface="Liberation Sans"/>
                <a:cs typeface="Liberation Sans"/>
              </a:rPr>
              <a:t>2025/07/08</a:t>
            </a:r>
            <a:endParaRPr sz="1200">
              <a:latin typeface="Liberation Sans"/>
              <a:cs typeface="Liberation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descr=""/>
          <p:cNvGrpSpPr/>
          <p:nvPr/>
        </p:nvGrpSpPr>
        <p:grpSpPr>
          <a:xfrm>
            <a:off x="609599" y="5257799"/>
            <a:ext cx="10972800" cy="571500"/>
            <a:chOff x="609599" y="5257799"/>
            <a:chExt cx="10972800" cy="571500"/>
          </a:xfrm>
        </p:grpSpPr>
        <p:sp>
          <p:nvSpPr>
            <p:cNvPr id="3" name="object 3" descr=""/>
            <p:cNvSpPr/>
            <p:nvPr/>
          </p:nvSpPr>
          <p:spPr>
            <a:xfrm>
              <a:off x="633412" y="5257799"/>
              <a:ext cx="10949305" cy="571500"/>
            </a:xfrm>
            <a:custGeom>
              <a:avLst/>
              <a:gdLst/>
              <a:ahLst/>
              <a:cxnLst/>
              <a:rect l="l" t="t" r="r" b="b"/>
              <a:pathLst>
                <a:path w="10949305" h="571500">
                  <a:moveTo>
                    <a:pt x="10915938" y="571499"/>
                  </a:moveTo>
                  <a:lnTo>
                    <a:pt x="12392" y="571499"/>
                  </a:lnTo>
                  <a:lnTo>
                    <a:pt x="10570" y="570532"/>
                  </a:lnTo>
                  <a:lnTo>
                    <a:pt x="0" y="538452"/>
                  </a:lnTo>
                  <a:lnTo>
                    <a:pt x="0" y="533399"/>
                  </a:lnTo>
                  <a:lnTo>
                    <a:pt x="0" y="33047"/>
                  </a:lnTo>
                  <a:lnTo>
                    <a:pt x="12392" y="0"/>
                  </a:lnTo>
                  <a:lnTo>
                    <a:pt x="10915938" y="0"/>
                  </a:lnTo>
                  <a:lnTo>
                    <a:pt x="10948018" y="28186"/>
                  </a:lnTo>
                  <a:lnTo>
                    <a:pt x="10948985" y="33047"/>
                  </a:lnTo>
                  <a:lnTo>
                    <a:pt x="10948985" y="538452"/>
                  </a:lnTo>
                  <a:lnTo>
                    <a:pt x="10920797" y="570532"/>
                  </a:lnTo>
                  <a:lnTo>
                    <a:pt x="10915938" y="571499"/>
                  </a:lnTo>
                  <a:close/>
                </a:path>
              </a:pathLst>
            </a:custGeom>
            <a:solidFill>
              <a:srgbClr val="E7F0FD"/>
            </a:solidFill>
          </p:spPr>
          <p:txBody>
            <a:bodyPr wrap="square" lIns="0" tIns="0" rIns="0" bIns="0" rtlCol="0"/>
            <a:lstStyle/>
            <a:p/>
          </p:txBody>
        </p:sp>
        <p:sp>
          <p:nvSpPr>
            <p:cNvPr id="4" name="object 4" descr=""/>
            <p:cNvSpPr/>
            <p:nvPr/>
          </p:nvSpPr>
          <p:spPr>
            <a:xfrm>
              <a:off x="609599" y="5257799"/>
              <a:ext cx="47625" cy="571500"/>
            </a:xfrm>
            <a:custGeom>
              <a:avLst/>
              <a:gdLst/>
              <a:ahLst/>
              <a:cxnLst/>
              <a:rect l="l" t="t" r="r" b="b"/>
              <a:pathLst>
                <a:path w="47625" h="571500">
                  <a:moveTo>
                    <a:pt x="47624" y="571499"/>
                  </a:moveTo>
                  <a:lnTo>
                    <a:pt x="38099" y="571499"/>
                  </a:lnTo>
                  <a:lnTo>
                    <a:pt x="30498" y="570802"/>
                  </a:lnTo>
                  <a:lnTo>
                    <a:pt x="697" y="541001"/>
                  </a:lnTo>
                  <a:lnTo>
                    <a:pt x="0" y="533399"/>
                  </a:lnTo>
                  <a:lnTo>
                    <a:pt x="0" y="38099"/>
                  </a:lnTo>
                  <a:lnTo>
                    <a:pt x="23473" y="2789"/>
                  </a:lnTo>
                  <a:lnTo>
                    <a:pt x="38099" y="0"/>
                  </a:lnTo>
                  <a:lnTo>
                    <a:pt x="47624" y="0"/>
                  </a:lnTo>
                  <a:lnTo>
                    <a:pt x="47624" y="571499"/>
                  </a:lnTo>
                  <a:close/>
                </a:path>
              </a:pathLst>
            </a:custGeom>
            <a:solidFill>
              <a:srgbClr val="0081EC"/>
            </a:solidFill>
          </p:spPr>
          <p:txBody>
            <a:bodyPr wrap="square" lIns="0" tIns="0" rIns="0" bIns="0" rtlCol="0"/>
            <a:lstStyle/>
            <a:p/>
          </p:txBody>
        </p:sp>
        <p:pic>
          <p:nvPicPr>
            <p:cNvPr id="5" name="object 5" descr=""/>
            <p:cNvPicPr/>
            <p:nvPr/>
          </p:nvPicPr>
          <p:blipFill>
            <a:blip r:embed="rId2" cstate="print"/>
            <a:stretch>
              <a:fillRect/>
            </a:stretch>
          </p:blipFill>
          <p:spPr>
            <a:xfrm>
              <a:off x="804862" y="5353049"/>
              <a:ext cx="104768" cy="152399"/>
            </a:xfrm>
            <a:prstGeom prst="rect">
              <a:avLst/>
            </a:prstGeom>
          </p:spPr>
        </p:pic>
      </p:grpSp>
      <p:sp>
        <p:nvSpPr>
          <p:cNvPr id="6" name="object 6"/>
          <p:cNvSpPr txBox="1">
            <a:spLocks noGrp="1"/>
          </p:cNvSpPr>
          <p:nvPr>
            <p:ph type="title"/>
          </p:nvPr>
        </p:nvSpPr>
        <p:spPr>
          <a:xfrm>
            <a:off x="596899" y="612330"/>
            <a:ext cx="4185285" cy="418465"/>
          </a:xfrm>
          <a:prstGeom prst="rect"/>
        </p:spPr>
        <p:txBody>
          <a:bodyPr wrap="square" lIns="0" tIns="15875" rIns="0" bIns="0" rtlCol="0" vert="horz">
            <a:spAutoFit/>
          </a:bodyPr>
          <a:lstStyle/>
          <a:p>
            <a:pPr marL="12700">
              <a:lnSpc>
                <a:spcPct val="100000"/>
              </a:lnSpc>
              <a:spcBef>
                <a:spcPts val="125"/>
              </a:spcBef>
            </a:pPr>
            <a:r>
              <a:rPr dirty="0" spc="-310"/>
              <a:t>いますぐ始める</a:t>
            </a:r>
            <a:r>
              <a:rPr dirty="0" sz="2250" b="1">
                <a:latin typeface="Liberation Sans"/>
                <a:cs typeface="Liberation Sans"/>
              </a:rPr>
              <a:t>4</a:t>
            </a:r>
            <a:r>
              <a:rPr dirty="0" spc="-320"/>
              <a:t>ステップ対応策</a:t>
            </a:r>
            <a:endParaRPr sz="2250">
              <a:latin typeface="Liberation Sans"/>
              <a:cs typeface="Liberation Sans"/>
            </a:endParaRPr>
          </a:p>
        </p:txBody>
      </p:sp>
      <p:pic>
        <p:nvPicPr>
          <p:cNvPr id="7" name="object 7" descr=""/>
          <p:cNvPicPr/>
          <p:nvPr/>
        </p:nvPicPr>
        <p:blipFill>
          <a:blip r:embed="rId3" cstate="print"/>
          <a:stretch>
            <a:fillRect/>
          </a:stretch>
        </p:blipFill>
        <p:spPr>
          <a:xfrm>
            <a:off x="6028372" y="2056447"/>
            <a:ext cx="135254" cy="78075"/>
          </a:xfrm>
          <a:prstGeom prst="rect">
            <a:avLst/>
          </a:prstGeom>
        </p:spPr>
      </p:pic>
      <p:pic>
        <p:nvPicPr>
          <p:cNvPr id="8" name="object 8" descr=""/>
          <p:cNvPicPr/>
          <p:nvPr/>
        </p:nvPicPr>
        <p:blipFill>
          <a:blip r:embed="rId3" cstate="print"/>
          <a:stretch>
            <a:fillRect/>
          </a:stretch>
        </p:blipFill>
        <p:spPr>
          <a:xfrm>
            <a:off x="6028372" y="3104197"/>
            <a:ext cx="135254" cy="78075"/>
          </a:xfrm>
          <a:prstGeom prst="rect">
            <a:avLst/>
          </a:prstGeom>
        </p:spPr>
      </p:pic>
      <p:pic>
        <p:nvPicPr>
          <p:cNvPr id="9" name="object 9" descr=""/>
          <p:cNvPicPr/>
          <p:nvPr/>
        </p:nvPicPr>
        <p:blipFill>
          <a:blip r:embed="rId4" cstate="print"/>
          <a:stretch>
            <a:fillRect/>
          </a:stretch>
        </p:blipFill>
        <p:spPr>
          <a:xfrm>
            <a:off x="6028372" y="4161472"/>
            <a:ext cx="135254" cy="78075"/>
          </a:xfrm>
          <a:prstGeom prst="rect">
            <a:avLst/>
          </a:prstGeom>
        </p:spPr>
      </p:pic>
      <p:sp>
        <p:nvSpPr>
          <p:cNvPr id="10" name="object 10" descr=""/>
          <p:cNvSpPr txBox="1"/>
          <p:nvPr/>
        </p:nvSpPr>
        <p:spPr>
          <a:xfrm>
            <a:off x="10376842" y="550989"/>
            <a:ext cx="1218565" cy="206375"/>
          </a:xfrm>
          <a:prstGeom prst="rect">
            <a:avLst/>
          </a:prstGeom>
        </p:spPr>
        <p:txBody>
          <a:bodyPr wrap="square" lIns="0" tIns="17145" rIns="0" bIns="0" rtlCol="0" vert="horz">
            <a:spAutoFit/>
          </a:bodyPr>
          <a:lstStyle/>
          <a:p>
            <a:pPr marL="12700">
              <a:lnSpc>
                <a:spcPct val="100000"/>
              </a:lnSpc>
              <a:spcBef>
                <a:spcPts val="135"/>
              </a:spcBef>
            </a:pPr>
            <a:r>
              <a:rPr dirty="0" sz="1150" spc="-110">
                <a:solidFill>
                  <a:srgbClr val="64738B"/>
                </a:solidFill>
                <a:latin typeface="SimSun"/>
                <a:cs typeface="SimSun"/>
              </a:rPr>
              <a:t>クロジカ</a:t>
            </a:r>
            <a:r>
              <a:rPr dirty="0" sz="1050">
                <a:solidFill>
                  <a:srgbClr val="64738B"/>
                </a:solidFill>
                <a:latin typeface="Liberation Sans"/>
                <a:cs typeface="Liberation Sans"/>
              </a:rPr>
              <a:t>AI</a:t>
            </a:r>
            <a:r>
              <a:rPr dirty="0" sz="1150" spc="-100">
                <a:solidFill>
                  <a:srgbClr val="64738B"/>
                </a:solidFill>
                <a:latin typeface="SimSun"/>
                <a:cs typeface="SimSun"/>
              </a:rPr>
              <a:t>書類管理</a:t>
            </a:r>
            <a:endParaRPr sz="1150">
              <a:latin typeface="SimSun"/>
              <a:cs typeface="SimSun"/>
            </a:endParaRPr>
          </a:p>
        </p:txBody>
      </p:sp>
      <p:grpSp>
        <p:nvGrpSpPr>
          <p:cNvPr id="11" name="object 11" descr=""/>
          <p:cNvGrpSpPr/>
          <p:nvPr/>
        </p:nvGrpSpPr>
        <p:grpSpPr>
          <a:xfrm>
            <a:off x="609599" y="1219199"/>
            <a:ext cx="10972800" cy="742950"/>
            <a:chOff x="609599" y="1219199"/>
            <a:chExt cx="10972800" cy="742950"/>
          </a:xfrm>
        </p:grpSpPr>
        <p:sp>
          <p:nvSpPr>
            <p:cNvPr id="12" name="object 12" descr=""/>
            <p:cNvSpPr/>
            <p:nvPr/>
          </p:nvSpPr>
          <p:spPr>
            <a:xfrm>
              <a:off x="619124" y="1323974"/>
              <a:ext cx="10953750" cy="628650"/>
            </a:xfrm>
            <a:custGeom>
              <a:avLst/>
              <a:gdLst/>
              <a:ahLst/>
              <a:cxnLst/>
              <a:rect l="l" t="t" r="r" b="b"/>
              <a:pathLst>
                <a:path w="10953750" h="628650">
                  <a:moveTo>
                    <a:pt x="10891451" y="628649"/>
                  </a:moveTo>
                  <a:lnTo>
                    <a:pt x="62297" y="628649"/>
                  </a:lnTo>
                  <a:lnTo>
                    <a:pt x="57961" y="628222"/>
                  </a:lnTo>
                  <a:lnTo>
                    <a:pt x="22624" y="612216"/>
                  </a:lnTo>
                  <a:lnTo>
                    <a:pt x="2135" y="579276"/>
                  </a:lnTo>
                  <a:lnTo>
                    <a:pt x="0" y="566352"/>
                  </a:lnTo>
                  <a:lnTo>
                    <a:pt x="0" y="561974"/>
                  </a:lnTo>
                  <a:lnTo>
                    <a:pt x="0" y="62296"/>
                  </a:lnTo>
                  <a:lnTo>
                    <a:pt x="13669" y="25992"/>
                  </a:lnTo>
                  <a:lnTo>
                    <a:pt x="45204" y="3399"/>
                  </a:lnTo>
                  <a:lnTo>
                    <a:pt x="62297" y="0"/>
                  </a:lnTo>
                  <a:lnTo>
                    <a:pt x="10891451" y="0"/>
                  </a:lnTo>
                  <a:lnTo>
                    <a:pt x="10927756" y="13668"/>
                  </a:lnTo>
                  <a:lnTo>
                    <a:pt x="10950348" y="45204"/>
                  </a:lnTo>
                  <a:lnTo>
                    <a:pt x="10953749" y="62296"/>
                  </a:lnTo>
                  <a:lnTo>
                    <a:pt x="10953749" y="566352"/>
                  </a:lnTo>
                  <a:lnTo>
                    <a:pt x="10940080" y="602657"/>
                  </a:lnTo>
                  <a:lnTo>
                    <a:pt x="10908543" y="625249"/>
                  </a:lnTo>
                  <a:lnTo>
                    <a:pt x="10895787" y="628222"/>
                  </a:lnTo>
                  <a:lnTo>
                    <a:pt x="10891451" y="628649"/>
                  </a:lnTo>
                  <a:close/>
                </a:path>
              </a:pathLst>
            </a:custGeom>
            <a:solidFill>
              <a:srgbClr val="E7F0FD"/>
            </a:solidFill>
          </p:spPr>
          <p:txBody>
            <a:bodyPr wrap="square" lIns="0" tIns="0" rIns="0" bIns="0" rtlCol="0"/>
            <a:lstStyle/>
            <a:p/>
          </p:txBody>
        </p:sp>
        <p:sp>
          <p:nvSpPr>
            <p:cNvPr id="13" name="object 13" descr=""/>
            <p:cNvSpPr/>
            <p:nvPr/>
          </p:nvSpPr>
          <p:spPr>
            <a:xfrm>
              <a:off x="619124" y="1323974"/>
              <a:ext cx="10953750" cy="628650"/>
            </a:xfrm>
            <a:custGeom>
              <a:avLst/>
              <a:gdLst/>
              <a:ahLst/>
              <a:cxnLst/>
              <a:rect l="l" t="t" r="r" b="b"/>
              <a:pathLst>
                <a:path w="10953750" h="628650">
                  <a:moveTo>
                    <a:pt x="0" y="561974"/>
                  </a:moveTo>
                  <a:lnTo>
                    <a:pt x="0" y="66674"/>
                  </a:lnTo>
                  <a:lnTo>
                    <a:pt x="0" y="62296"/>
                  </a:lnTo>
                  <a:lnTo>
                    <a:pt x="427" y="57961"/>
                  </a:lnTo>
                  <a:lnTo>
                    <a:pt x="1281" y="53667"/>
                  </a:lnTo>
                  <a:lnTo>
                    <a:pt x="2135" y="49373"/>
                  </a:lnTo>
                  <a:lnTo>
                    <a:pt x="3399" y="45204"/>
                  </a:lnTo>
                  <a:lnTo>
                    <a:pt x="25992" y="13668"/>
                  </a:lnTo>
                  <a:lnTo>
                    <a:pt x="53667" y="1281"/>
                  </a:lnTo>
                  <a:lnTo>
                    <a:pt x="57961" y="427"/>
                  </a:lnTo>
                  <a:lnTo>
                    <a:pt x="62297" y="0"/>
                  </a:lnTo>
                  <a:lnTo>
                    <a:pt x="66675" y="0"/>
                  </a:lnTo>
                  <a:lnTo>
                    <a:pt x="10887074" y="0"/>
                  </a:lnTo>
                  <a:lnTo>
                    <a:pt x="10891451" y="0"/>
                  </a:lnTo>
                  <a:lnTo>
                    <a:pt x="10895787" y="427"/>
                  </a:lnTo>
                  <a:lnTo>
                    <a:pt x="10900081" y="1281"/>
                  </a:lnTo>
                  <a:lnTo>
                    <a:pt x="10904375" y="2135"/>
                  </a:lnTo>
                  <a:lnTo>
                    <a:pt x="10908543" y="3399"/>
                  </a:lnTo>
                  <a:lnTo>
                    <a:pt x="10912588" y="5075"/>
                  </a:lnTo>
                  <a:lnTo>
                    <a:pt x="10916633" y="6750"/>
                  </a:lnTo>
                  <a:lnTo>
                    <a:pt x="10944943" y="33272"/>
                  </a:lnTo>
                  <a:lnTo>
                    <a:pt x="10952467" y="53667"/>
                  </a:lnTo>
                  <a:lnTo>
                    <a:pt x="10953322" y="57961"/>
                  </a:lnTo>
                  <a:lnTo>
                    <a:pt x="10953749" y="62296"/>
                  </a:lnTo>
                  <a:lnTo>
                    <a:pt x="10953749" y="66674"/>
                  </a:lnTo>
                  <a:lnTo>
                    <a:pt x="10953749" y="561974"/>
                  </a:lnTo>
                  <a:lnTo>
                    <a:pt x="10953749" y="566352"/>
                  </a:lnTo>
                  <a:lnTo>
                    <a:pt x="10953322" y="570688"/>
                  </a:lnTo>
                  <a:lnTo>
                    <a:pt x="10952467" y="574982"/>
                  </a:lnTo>
                  <a:lnTo>
                    <a:pt x="10951613" y="579276"/>
                  </a:lnTo>
                  <a:lnTo>
                    <a:pt x="10950348" y="583445"/>
                  </a:lnTo>
                  <a:lnTo>
                    <a:pt x="10948672" y="587490"/>
                  </a:lnTo>
                  <a:lnTo>
                    <a:pt x="10946997" y="591534"/>
                  </a:lnTo>
                  <a:lnTo>
                    <a:pt x="10934220" y="609121"/>
                  </a:lnTo>
                  <a:lnTo>
                    <a:pt x="10931123" y="612216"/>
                  </a:lnTo>
                  <a:lnTo>
                    <a:pt x="10927756" y="614980"/>
                  </a:lnTo>
                  <a:lnTo>
                    <a:pt x="10924116" y="617413"/>
                  </a:lnTo>
                  <a:lnTo>
                    <a:pt x="10920475" y="619845"/>
                  </a:lnTo>
                  <a:lnTo>
                    <a:pt x="10916633" y="621899"/>
                  </a:lnTo>
                  <a:lnTo>
                    <a:pt x="10912588" y="623574"/>
                  </a:lnTo>
                  <a:lnTo>
                    <a:pt x="10908543" y="625249"/>
                  </a:lnTo>
                  <a:lnTo>
                    <a:pt x="10887074" y="628649"/>
                  </a:lnTo>
                  <a:lnTo>
                    <a:pt x="66675" y="628649"/>
                  </a:lnTo>
                  <a:lnTo>
                    <a:pt x="29632" y="617413"/>
                  </a:lnTo>
                  <a:lnTo>
                    <a:pt x="25992" y="614980"/>
                  </a:lnTo>
                  <a:lnTo>
                    <a:pt x="22624" y="612216"/>
                  </a:lnTo>
                  <a:lnTo>
                    <a:pt x="19528" y="609121"/>
                  </a:lnTo>
                  <a:lnTo>
                    <a:pt x="16433" y="606025"/>
                  </a:lnTo>
                  <a:lnTo>
                    <a:pt x="13669" y="602657"/>
                  </a:lnTo>
                  <a:lnTo>
                    <a:pt x="11236" y="599017"/>
                  </a:lnTo>
                  <a:lnTo>
                    <a:pt x="8804" y="595377"/>
                  </a:lnTo>
                  <a:lnTo>
                    <a:pt x="6750" y="591534"/>
                  </a:lnTo>
                  <a:lnTo>
                    <a:pt x="5075" y="587490"/>
                  </a:lnTo>
                  <a:lnTo>
                    <a:pt x="3399" y="583445"/>
                  </a:lnTo>
                  <a:lnTo>
                    <a:pt x="2135" y="579276"/>
                  </a:lnTo>
                  <a:lnTo>
                    <a:pt x="1281" y="574982"/>
                  </a:lnTo>
                  <a:lnTo>
                    <a:pt x="427" y="570688"/>
                  </a:lnTo>
                  <a:lnTo>
                    <a:pt x="0" y="566352"/>
                  </a:lnTo>
                  <a:lnTo>
                    <a:pt x="0" y="561974"/>
                  </a:lnTo>
                  <a:close/>
                </a:path>
              </a:pathLst>
            </a:custGeom>
            <a:ln w="19049">
              <a:solidFill>
                <a:srgbClr val="0081EC"/>
              </a:solidFill>
            </a:ln>
          </p:spPr>
          <p:txBody>
            <a:bodyPr wrap="square" lIns="0" tIns="0" rIns="0" bIns="0" rtlCol="0"/>
            <a:lstStyle/>
            <a:p/>
          </p:txBody>
        </p:sp>
        <p:pic>
          <p:nvPicPr>
            <p:cNvPr id="14" name="object 14" descr=""/>
            <p:cNvPicPr/>
            <p:nvPr/>
          </p:nvPicPr>
          <p:blipFill>
            <a:blip r:embed="rId5" cstate="print"/>
            <a:stretch>
              <a:fillRect/>
            </a:stretch>
          </p:blipFill>
          <p:spPr>
            <a:xfrm>
              <a:off x="771524" y="1714499"/>
              <a:ext cx="134157" cy="134183"/>
            </a:xfrm>
            <a:prstGeom prst="rect">
              <a:avLst/>
            </a:prstGeom>
          </p:spPr>
        </p:pic>
        <p:pic>
          <p:nvPicPr>
            <p:cNvPr id="15" name="object 15" descr=""/>
            <p:cNvPicPr/>
            <p:nvPr/>
          </p:nvPicPr>
          <p:blipFill>
            <a:blip r:embed="rId6" cstate="print"/>
            <a:stretch>
              <a:fillRect/>
            </a:stretch>
          </p:blipFill>
          <p:spPr>
            <a:xfrm>
              <a:off x="819149" y="1219199"/>
              <a:ext cx="228599" cy="228599"/>
            </a:xfrm>
            <a:prstGeom prst="rect">
              <a:avLst/>
            </a:prstGeom>
          </p:spPr>
        </p:pic>
      </p:grpSp>
      <p:sp>
        <p:nvSpPr>
          <p:cNvPr id="16" name="object 16" descr=""/>
          <p:cNvSpPr txBox="1"/>
          <p:nvPr/>
        </p:nvSpPr>
        <p:spPr>
          <a:xfrm>
            <a:off x="883542" y="1235075"/>
            <a:ext cx="3696335" cy="617855"/>
          </a:xfrm>
          <a:prstGeom prst="rect">
            <a:avLst/>
          </a:prstGeom>
        </p:spPr>
        <p:txBody>
          <a:bodyPr wrap="square" lIns="0" tIns="12700" rIns="0" bIns="0" rtlCol="0" vert="horz">
            <a:spAutoFit/>
          </a:bodyPr>
          <a:lstStyle/>
          <a:p>
            <a:pPr marL="12700">
              <a:lnSpc>
                <a:spcPct val="100000"/>
              </a:lnSpc>
              <a:spcBef>
                <a:spcPts val="100"/>
              </a:spcBef>
            </a:pPr>
            <a:r>
              <a:rPr dirty="0" sz="1050" spc="-50" b="1">
                <a:solidFill>
                  <a:srgbClr val="FFFFFF"/>
                </a:solidFill>
                <a:latin typeface="Liberation Sans"/>
                <a:cs typeface="Liberation Sans"/>
              </a:rPr>
              <a:t>1</a:t>
            </a:r>
            <a:endParaRPr sz="1050">
              <a:latin typeface="Liberation Sans"/>
              <a:cs typeface="Liberation Sans"/>
            </a:endParaRPr>
          </a:p>
          <a:p>
            <a:pPr marL="268605">
              <a:lnSpc>
                <a:spcPct val="100000"/>
              </a:lnSpc>
              <a:spcBef>
                <a:spcPts val="90"/>
              </a:spcBef>
            </a:pPr>
            <a:r>
              <a:rPr dirty="0" sz="1350" spc="-165">
                <a:solidFill>
                  <a:srgbClr val="0081EC"/>
                </a:solidFill>
                <a:latin typeface="SimSun"/>
                <a:cs typeface="SimSun"/>
              </a:rPr>
              <a:t>現状棚卸：管理状況の可視化</a:t>
            </a:r>
            <a:endParaRPr sz="1350">
              <a:latin typeface="SimSun"/>
              <a:cs typeface="SimSun"/>
            </a:endParaRPr>
          </a:p>
          <a:p>
            <a:pPr marL="97155">
              <a:lnSpc>
                <a:spcPct val="100000"/>
              </a:lnSpc>
              <a:spcBef>
                <a:spcPts val="305"/>
              </a:spcBef>
            </a:pPr>
            <a:r>
              <a:rPr dirty="0" sz="1150" spc="-110">
                <a:solidFill>
                  <a:srgbClr val="1F2937"/>
                </a:solidFill>
                <a:latin typeface="SimSun"/>
                <a:cs typeface="SimSun"/>
              </a:rPr>
              <a:t>紙</a:t>
            </a:r>
            <a:r>
              <a:rPr dirty="0" sz="1150" spc="-25">
                <a:solidFill>
                  <a:srgbClr val="1F2937"/>
                </a:solidFill>
                <a:latin typeface="PMingLiU"/>
                <a:cs typeface="PMingLiU"/>
              </a:rPr>
              <a:t>‧</a:t>
            </a:r>
            <a:r>
              <a:rPr dirty="0" sz="1050" spc="-25">
                <a:solidFill>
                  <a:srgbClr val="1F2937"/>
                </a:solidFill>
                <a:latin typeface="Liberation Sans"/>
                <a:cs typeface="Liberation Sans"/>
              </a:rPr>
              <a:t>Excel</a:t>
            </a:r>
            <a:r>
              <a:rPr dirty="0" sz="1150" spc="-25">
                <a:solidFill>
                  <a:srgbClr val="1F2937"/>
                </a:solidFill>
                <a:latin typeface="PMingLiU"/>
                <a:cs typeface="PMingLiU"/>
              </a:rPr>
              <a:t>‧</a:t>
            </a:r>
            <a:r>
              <a:rPr dirty="0" sz="1050" spc="-25">
                <a:solidFill>
                  <a:srgbClr val="1F2937"/>
                </a:solidFill>
                <a:latin typeface="Liberation Sans"/>
                <a:cs typeface="Liberation Sans"/>
              </a:rPr>
              <a:t>JWNET</a:t>
            </a:r>
            <a:r>
              <a:rPr dirty="0" sz="1150" spc="-110">
                <a:solidFill>
                  <a:srgbClr val="1F2937"/>
                </a:solidFill>
                <a:latin typeface="SimSun"/>
                <a:cs typeface="SimSun"/>
              </a:rPr>
              <a:t>の</a:t>
            </a:r>
            <a:r>
              <a:rPr dirty="0" sz="1150" spc="-110">
                <a:solidFill>
                  <a:srgbClr val="1F2937"/>
                </a:solidFill>
                <a:latin typeface="PMingLiU"/>
                <a:cs typeface="PMingLiU"/>
              </a:rPr>
              <a:t>データを</a:t>
            </a:r>
            <a:r>
              <a:rPr dirty="0" sz="1150" spc="-110">
                <a:solidFill>
                  <a:srgbClr val="1F2937"/>
                </a:solidFill>
                <a:latin typeface="Meiryo"/>
                <a:cs typeface="Meiryo"/>
              </a:rPr>
              <a:t>⼀</a:t>
            </a:r>
            <a:r>
              <a:rPr dirty="0" sz="1150" spc="-110">
                <a:solidFill>
                  <a:srgbClr val="1F2937"/>
                </a:solidFill>
                <a:latin typeface="SimSun"/>
                <a:cs typeface="SimSun"/>
              </a:rPr>
              <a:t>覧化し、漏</a:t>
            </a:r>
            <a:r>
              <a:rPr dirty="0" sz="1150" spc="-110">
                <a:solidFill>
                  <a:srgbClr val="1F2937"/>
                </a:solidFill>
                <a:latin typeface="PMingLiU"/>
                <a:cs typeface="PMingLiU"/>
              </a:rPr>
              <a:t>れ‧</a:t>
            </a:r>
            <a:r>
              <a:rPr dirty="0" sz="1150" spc="-110">
                <a:solidFill>
                  <a:srgbClr val="1F2937"/>
                </a:solidFill>
                <a:latin typeface="SimSun"/>
                <a:cs typeface="SimSun"/>
              </a:rPr>
              <a:t>重複</a:t>
            </a:r>
            <a:r>
              <a:rPr dirty="0" sz="1150" spc="-110">
                <a:solidFill>
                  <a:srgbClr val="1F2937"/>
                </a:solidFill>
                <a:latin typeface="PMingLiU"/>
                <a:cs typeface="PMingLiU"/>
              </a:rPr>
              <a:t>を</a:t>
            </a:r>
            <a:r>
              <a:rPr dirty="0" sz="1150" spc="-80">
                <a:solidFill>
                  <a:srgbClr val="1F2937"/>
                </a:solidFill>
                <a:latin typeface="SimSun"/>
                <a:cs typeface="SimSun"/>
              </a:rPr>
              <a:t>把握</a:t>
            </a:r>
            <a:endParaRPr sz="1150">
              <a:latin typeface="SimSun"/>
              <a:cs typeface="SimSun"/>
            </a:endParaRPr>
          </a:p>
        </p:txBody>
      </p:sp>
      <p:grpSp>
        <p:nvGrpSpPr>
          <p:cNvPr id="17" name="object 17" descr=""/>
          <p:cNvGrpSpPr/>
          <p:nvPr/>
        </p:nvGrpSpPr>
        <p:grpSpPr>
          <a:xfrm>
            <a:off x="609599" y="2266949"/>
            <a:ext cx="10972800" cy="742950"/>
            <a:chOff x="609599" y="2266949"/>
            <a:chExt cx="10972800" cy="742950"/>
          </a:xfrm>
        </p:grpSpPr>
        <p:sp>
          <p:nvSpPr>
            <p:cNvPr id="18" name="object 18" descr=""/>
            <p:cNvSpPr/>
            <p:nvPr/>
          </p:nvSpPr>
          <p:spPr>
            <a:xfrm>
              <a:off x="619124" y="2371724"/>
              <a:ext cx="10953750" cy="628650"/>
            </a:xfrm>
            <a:custGeom>
              <a:avLst/>
              <a:gdLst/>
              <a:ahLst/>
              <a:cxnLst/>
              <a:rect l="l" t="t" r="r" b="b"/>
              <a:pathLst>
                <a:path w="10953750" h="628650">
                  <a:moveTo>
                    <a:pt x="10891451" y="628649"/>
                  </a:moveTo>
                  <a:lnTo>
                    <a:pt x="62297" y="628649"/>
                  </a:lnTo>
                  <a:lnTo>
                    <a:pt x="57961" y="628222"/>
                  </a:lnTo>
                  <a:lnTo>
                    <a:pt x="22624" y="612216"/>
                  </a:lnTo>
                  <a:lnTo>
                    <a:pt x="2135" y="579275"/>
                  </a:lnTo>
                  <a:lnTo>
                    <a:pt x="0" y="566352"/>
                  </a:lnTo>
                  <a:lnTo>
                    <a:pt x="0" y="561974"/>
                  </a:lnTo>
                  <a:lnTo>
                    <a:pt x="0" y="62296"/>
                  </a:lnTo>
                  <a:lnTo>
                    <a:pt x="13669" y="25992"/>
                  </a:lnTo>
                  <a:lnTo>
                    <a:pt x="45204" y="3399"/>
                  </a:lnTo>
                  <a:lnTo>
                    <a:pt x="62297" y="0"/>
                  </a:lnTo>
                  <a:lnTo>
                    <a:pt x="10891451" y="0"/>
                  </a:lnTo>
                  <a:lnTo>
                    <a:pt x="10927756" y="13668"/>
                  </a:lnTo>
                  <a:lnTo>
                    <a:pt x="10950348" y="45204"/>
                  </a:lnTo>
                  <a:lnTo>
                    <a:pt x="10953749" y="62296"/>
                  </a:lnTo>
                  <a:lnTo>
                    <a:pt x="10953749" y="566352"/>
                  </a:lnTo>
                  <a:lnTo>
                    <a:pt x="10940080" y="602657"/>
                  </a:lnTo>
                  <a:lnTo>
                    <a:pt x="10908543" y="625250"/>
                  </a:lnTo>
                  <a:lnTo>
                    <a:pt x="10895787" y="628222"/>
                  </a:lnTo>
                  <a:lnTo>
                    <a:pt x="10891451" y="628649"/>
                  </a:lnTo>
                  <a:close/>
                </a:path>
              </a:pathLst>
            </a:custGeom>
            <a:solidFill>
              <a:srgbClr val="E7F0FD"/>
            </a:solidFill>
          </p:spPr>
          <p:txBody>
            <a:bodyPr wrap="square" lIns="0" tIns="0" rIns="0" bIns="0" rtlCol="0"/>
            <a:lstStyle/>
            <a:p/>
          </p:txBody>
        </p:sp>
        <p:sp>
          <p:nvSpPr>
            <p:cNvPr id="19" name="object 19" descr=""/>
            <p:cNvSpPr/>
            <p:nvPr/>
          </p:nvSpPr>
          <p:spPr>
            <a:xfrm>
              <a:off x="619124" y="2371724"/>
              <a:ext cx="10953750" cy="628650"/>
            </a:xfrm>
            <a:custGeom>
              <a:avLst/>
              <a:gdLst/>
              <a:ahLst/>
              <a:cxnLst/>
              <a:rect l="l" t="t" r="r" b="b"/>
              <a:pathLst>
                <a:path w="10953750" h="628650">
                  <a:moveTo>
                    <a:pt x="0" y="561974"/>
                  </a:moveTo>
                  <a:lnTo>
                    <a:pt x="0" y="66674"/>
                  </a:lnTo>
                  <a:lnTo>
                    <a:pt x="0" y="62296"/>
                  </a:lnTo>
                  <a:lnTo>
                    <a:pt x="427" y="57960"/>
                  </a:lnTo>
                  <a:lnTo>
                    <a:pt x="1281" y="53667"/>
                  </a:lnTo>
                  <a:lnTo>
                    <a:pt x="2135" y="49373"/>
                  </a:lnTo>
                  <a:lnTo>
                    <a:pt x="3399" y="45203"/>
                  </a:lnTo>
                  <a:lnTo>
                    <a:pt x="5075" y="41159"/>
                  </a:lnTo>
                  <a:lnTo>
                    <a:pt x="6750" y="37114"/>
                  </a:lnTo>
                  <a:lnTo>
                    <a:pt x="8804" y="33272"/>
                  </a:lnTo>
                  <a:lnTo>
                    <a:pt x="11236" y="29632"/>
                  </a:lnTo>
                  <a:lnTo>
                    <a:pt x="13669" y="25992"/>
                  </a:lnTo>
                  <a:lnTo>
                    <a:pt x="29632" y="11236"/>
                  </a:lnTo>
                  <a:lnTo>
                    <a:pt x="33272" y="8804"/>
                  </a:lnTo>
                  <a:lnTo>
                    <a:pt x="37114" y="6750"/>
                  </a:lnTo>
                  <a:lnTo>
                    <a:pt x="41159" y="5075"/>
                  </a:lnTo>
                  <a:lnTo>
                    <a:pt x="45204" y="3399"/>
                  </a:lnTo>
                  <a:lnTo>
                    <a:pt x="49373" y="2135"/>
                  </a:lnTo>
                  <a:lnTo>
                    <a:pt x="53667" y="1281"/>
                  </a:lnTo>
                  <a:lnTo>
                    <a:pt x="57961" y="427"/>
                  </a:lnTo>
                  <a:lnTo>
                    <a:pt x="62297" y="0"/>
                  </a:lnTo>
                  <a:lnTo>
                    <a:pt x="66675" y="0"/>
                  </a:lnTo>
                  <a:lnTo>
                    <a:pt x="10887074" y="0"/>
                  </a:lnTo>
                  <a:lnTo>
                    <a:pt x="10891451" y="0"/>
                  </a:lnTo>
                  <a:lnTo>
                    <a:pt x="10895787" y="427"/>
                  </a:lnTo>
                  <a:lnTo>
                    <a:pt x="10900081" y="1281"/>
                  </a:lnTo>
                  <a:lnTo>
                    <a:pt x="10904375" y="2135"/>
                  </a:lnTo>
                  <a:lnTo>
                    <a:pt x="10908543" y="3399"/>
                  </a:lnTo>
                  <a:lnTo>
                    <a:pt x="10912588" y="5075"/>
                  </a:lnTo>
                  <a:lnTo>
                    <a:pt x="10916633" y="6750"/>
                  </a:lnTo>
                  <a:lnTo>
                    <a:pt x="10920475" y="8804"/>
                  </a:lnTo>
                  <a:lnTo>
                    <a:pt x="10924116" y="11236"/>
                  </a:lnTo>
                  <a:lnTo>
                    <a:pt x="10927756" y="13668"/>
                  </a:lnTo>
                  <a:lnTo>
                    <a:pt x="10948672" y="41159"/>
                  </a:lnTo>
                  <a:lnTo>
                    <a:pt x="10950348" y="45204"/>
                  </a:lnTo>
                  <a:lnTo>
                    <a:pt x="10951613" y="49373"/>
                  </a:lnTo>
                  <a:lnTo>
                    <a:pt x="10952467" y="53667"/>
                  </a:lnTo>
                  <a:lnTo>
                    <a:pt x="10953322" y="57960"/>
                  </a:lnTo>
                  <a:lnTo>
                    <a:pt x="10953749" y="62296"/>
                  </a:lnTo>
                  <a:lnTo>
                    <a:pt x="10953749" y="66674"/>
                  </a:lnTo>
                  <a:lnTo>
                    <a:pt x="10953749" y="561974"/>
                  </a:lnTo>
                  <a:lnTo>
                    <a:pt x="10953749" y="566352"/>
                  </a:lnTo>
                  <a:lnTo>
                    <a:pt x="10953322" y="570688"/>
                  </a:lnTo>
                  <a:lnTo>
                    <a:pt x="10952467" y="574982"/>
                  </a:lnTo>
                  <a:lnTo>
                    <a:pt x="10951613" y="579275"/>
                  </a:lnTo>
                  <a:lnTo>
                    <a:pt x="10931123" y="612216"/>
                  </a:lnTo>
                  <a:lnTo>
                    <a:pt x="10912588" y="623574"/>
                  </a:lnTo>
                  <a:lnTo>
                    <a:pt x="10908543" y="625250"/>
                  </a:lnTo>
                  <a:lnTo>
                    <a:pt x="10904375" y="626514"/>
                  </a:lnTo>
                  <a:lnTo>
                    <a:pt x="10900081" y="627368"/>
                  </a:lnTo>
                  <a:lnTo>
                    <a:pt x="10895787" y="628222"/>
                  </a:lnTo>
                  <a:lnTo>
                    <a:pt x="10891451" y="628649"/>
                  </a:lnTo>
                  <a:lnTo>
                    <a:pt x="10887074" y="628649"/>
                  </a:lnTo>
                  <a:lnTo>
                    <a:pt x="66675" y="628649"/>
                  </a:lnTo>
                  <a:lnTo>
                    <a:pt x="62297" y="628649"/>
                  </a:lnTo>
                  <a:lnTo>
                    <a:pt x="57961" y="628222"/>
                  </a:lnTo>
                  <a:lnTo>
                    <a:pt x="53667" y="627368"/>
                  </a:lnTo>
                  <a:lnTo>
                    <a:pt x="49373" y="626514"/>
                  </a:lnTo>
                  <a:lnTo>
                    <a:pt x="45204" y="625250"/>
                  </a:lnTo>
                  <a:lnTo>
                    <a:pt x="41159" y="623574"/>
                  </a:lnTo>
                  <a:lnTo>
                    <a:pt x="37114" y="621898"/>
                  </a:lnTo>
                  <a:lnTo>
                    <a:pt x="8804" y="595376"/>
                  </a:lnTo>
                  <a:lnTo>
                    <a:pt x="1281" y="574982"/>
                  </a:lnTo>
                  <a:lnTo>
                    <a:pt x="427" y="570688"/>
                  </a:lnTo>
                  <a:lnTo>
                    <a:pt x="0" y="566352"/>
                  </a:lnTo>
                  <a:lnTo>
                    <a:pt x="0" y="561974"/>
                  </a:lnTo>
                  <a:close/>
                </a:path>
              </a:pathLst>
            </a:custGeom>
            <a:ln w="19049">
              <a:solidFill>
                <a:srgbClr val="0081EC"/>
              </a:solidFill>
            </a:ln>
          </p:spPr>
          <p:txBody>
            <a:bodyPr wrap="square" lIns="0" tIns="0" rIns="0" bIns="0" rtlCol="0"/>
            <a:lstStyle/>
            <a:p/>
          </p:txBody>
        </p:sp>
        <p:pic>
          <p:nvPicPr>
            <p:cNvPr id="20" name="object 20" descr=""/>
            <p:cNvPicPr/>
            <p:nvPr/>
          </p:nvPicPr>
          <p:blipFill>
            <a:blip r:embed="rId7" cstate="print"/>
            <a:stretch>
              <a:fillRect/>
            </a:stretch>
          </p:blipFill>
          <p:spPr>
            <a:xfrm>
              <a:off x="771524" y="2770584"/>
              <a:ext cx="166687" cy="116681"/>
            </a:xfrm>
            <a:prstGeom prst="rect">
              <a:avLst/>
            </a:prstGeom>
          </p:spPr>
        </p:pic>
        <p:pic>
          <p:nvPicPr>
            <p:cNvPr id="21" name="object 21" descr=""/>
            <p:cNvPicPr/>
            <p:nvPr/>
          </p:nvPicPr>
          <p:blipFill>
            <a:blip r:embed="rId8" cstate="print"/>
            <a:stretch>
              <a:fillRect/>
            </a:stretch>
          </p:blipFill>
          <p:spPr>
            <a:xfrm>
              <a:off x="819149" y="2266949"/>
              <a:ext cx="228599" cy="228599"/>
            </a:xfrm>
            <a:prstGeom prst="rect">
              <a:avLst/>
            </a:prstGeom>
          </p:spPr>
        </p:pic>
      </p:grpSp>
      <p:sp>
        <p:nvSpPr>
          <p:cNvPr id="22" name="object 22" descr=""/>
          <p:cNvSpPr txBox="1"/>
          <p:nvPr/>
        </p:nvSpPr>
        <p:spPr>
          <a:xfrm>
            <a:off x="883542" y="2282825"/>
            <a:ext cx="3403600" cy="617855"/>
          </a:xfrm>
          <a:prstGeom prst="rect">
            <a:avLst/>
          </a:prstGeom>
        </p:spPr>
        <p:txBody>
          <a:bodyPr wrap="square" lIns="0" tIns="12700" rIns="0" bIns="0" rtlCol="0" vert="horz">
            <a:spAutoFit/>
          </a:bodyPr>
          <a:lstStyle/>
          <a:p>
            <a:pPr marL="12700">
              <a:lnSpc>
                <a:spcPct val="100000"/>
              </a:lnSpc>
              <a:spcBef>
                <a:spcPts val="100"/>
              </a:spcBef>
            </a:pPr>
            <a:r>
              <a:rPr dirty="0" sz="1050" spc="-50" b="1">
                <a:solidFill>
                  <a:srgbClr val="FFFFFF"/>
                </a:solidFill>
                <a:latin typeface="Liberation Sans"/>
                <a:cs typeface="Liberation Sans"/>
              </a:rPr>
              <a:t>2</a:t>
            </a:r>
            <a:endParaRPr sz="1050">
              <a:latin typeface="Liberation Sans"/>
              <a:cs typeface="Liberation Sans"/>
            </a:endParaRPr>
          </a:p>
          <a:p>
            <a:pPr marL="268605">
              <a:lnSpc>
                <a:spcPct val="100000"/>
              </a:lnSpc>
              <a:spcBef>
                <a:spcPts val="90"/>
              </a:spcBef>
            </a:pPr>
            <a:r>
              <a:rPr dirty="0" sz="1200" spc="-50" b="1">
                <a:solidFill>
                  <a:srgbClr val="0081EC"/>
                </a:solidFill>
                <a:latin typeface="Liberation Sans"/>
                <a:cs typeface="Liberation Sans"/>
              </a:rPr>
              <a:t>100</a:t>
            </a:r>
            <a:r>
              <a:rPr dirty="0" sz="1350" spc="-110">
                <a:solidFill>
                  <a:srgbClr val="0081EC"/>
                </a:solidFill>
                <a:latin typeface="SimSun"/>
                <a:cs typeface="SimSun"/>
              </a:rPr>
              <a:t>％電</a:t>
            </a:r>
            <a:r>
              <a:rPr dirty="0" sz="1350" spc="-170">
                <a:solidFill>
                  <a:srgbClr val="0081EC"/>
                </a:solidFill>
                <a:latin typeface="Meiryo"/>
                <a:cs typeface="Meiryo"/>
              </a:rPr>
              <a:t>⼦</a:t>
            </a:r>
            <a:r>
              <a:rPr dirty="0" sz="1350" spc="-170">
                <a:solidFill>
                  <a:srgbClr val="0081EC"/>
                </a:solidFill>
                <a:latin typeface="SimSun"/>
                <a:cs typeface="SimSun"/>
              </a:rPr>
              <a:t>化推進：</a:t>
            </a:r>
            <a:r>
              <a:rPr dirty="0" sz="1350" spc="-170">
                <a:solidFill>
                  <a:srgbClr val="0081EC"/>
                </a:solidFill>
                <a:latin typeface="Meiryo"/>
                <a:cs typeface="Meiryo"/>
              </a:rPr>
              <a:t>全</a:t>
            </a:r>
            <a:r>
              <a:rPr dirty="0" sz="1350" spc="-170">
                <a:solidFill>
                  <a:srgbClr val="0081EC"/>
                </a:solidFill>
                <a:latin typeface="SimSun"/>
                <a:cs typeface="SimSun"/>
              </a:rPr>
              <a:t>現場</a:t>
            </a:r>
            <a:r>
              <a:rPr dirty="0" sz="1200" b="1">
                <a:solidFill>
                  <a:srgbClr val="0081EC"/>
                </a:solidFill>
                <a:latin typeface="Liberation Sans"/>
                <a:cs typeface="Liberation Sans"/>
              </a:rPr>
              <a:t>JWNET</a:t>
            </a:r>
            <a:r>
              <a:rPr dirty="0" sz="1350" spc="-170">
                <a:solidFill>
                  <a:srgbClr val="0081EC"/>
                </a:solidFill>
                <a:latin typeface="SimSun"/>
                <a:cs typeface="SimSun"/>
              </a:rPr>
              <a:t>統</a:t>
            </a:r>
            <a:r>
              <a:rPr dirty="0" sz="1350" spc="-50">
                <a:solidFill>
                  <a:srgbClr val="0081EC"/>
                </a:solidFill>
                <a:latin typeface="Meiryo"/>
                <a:cs typeface="Meiryo"/>
              </a:rPr>
              <a:t>⼀</a:t>
            </a:r>
            <a:endParaRPr sz="1350">
              <a:latin typeface="Meiryo"/>
              <a:cs typeface="Meiryo"/>
            </a:endParaRPr>
          </a:p>
          <a:p>
            <a:pPr marL="130810">
              <a:lnSpc>
                <a:spcPct val="100000"/>
              </a:lnSpc>
              <a:spcBef>
                <a:spcPts val="305"/>
              </a:spcBef>
            </a:pPr>
            <a:r>
              <a:rPr dirty="0" sz="1150" spc="-110">
                <a:solidFill>
                  <a:srgbClr val="1F2937"/>
                </a:solidFill>
                <a:latin typeface="Meiryo"/>
                <a:cs typeface="Meiryo"/>
              </a:rPr>
              <a:t>全</a:t>
            </a:r>
            <a:r>
              <a:rPr dirty="0" sz="1150" spc="-110">
                <a:solidFill>
                  <a:srgbClr val="1F2937"/>
                </a:solidFill>
                <a:latin typeface="SimSun"/>
                <a:cs typeface="SimSun"/>
              </a:rPr>
              <a:t>現場で</a:t>
            </a:r>
            <a:r>
              <a:rPr dirty="0" sz="1050">
                <a:solidFill>
                  <a:srgbClr val="1F2937"/>
                </a:solidFill>
                <a:latin typeface="Liberation Sans"/>
                <a:cs typeface="Liberation Sans"/>
              </a:rPr>
              <a:t>JWNET</a:t>
            </a:r>
            <a:r>
              <a:rPr dirty="0" sz="1150" spc="-110">
                <a:solidFill>
                  <a:srgbClr val="1F2937"/>
                </a:solidFill>
                <a:latin typeface="SimSun"/>
                <a:cs typeface="SimSun"/>
              </a:rPr>
              <a:t>導</a:t>
            </a:r>
            <a:r>
              <a:rPr dirty="0" sz="1150" spc="-110">
                <a:solidFill>
                  <a:srgbClr val="1F2937"/>
                </a:solidFill>
                <a:latin typeface="Meiryo"/>
                <a:cs typeface="Meiryo"/>
              </a:rPr>
              <a:t>⼊</a:t>
            </a:r>
            <a:r>
              <a:rPr dirty="0" sz="1150" spc="-110">
                <a:solidFill>
                  <a:srgbClr val="1F2937"/>
                </a:solidFill>
                <a:latin typeface="PMingLiU"/>
                <a:cs typeface="PMingLiU"/>
              </a:rPr>
              <a:t>‧</a:t>
            </a:r>
            <a:r>
              <a:rPr dirty="0" sz="1150" spc="-110">
                <a:solidFill>
                  <a:srgbClr val="1F2937"/>
                </a:solidFill>
                <a:latin typeface="Meiryo"/>
                <a:cs typeface="Meiryo"/>
              </a:rPr>
              <a:t>⼊⼒</a:t>
            </a:r>
            <a:r>
              <a:rPr dirty="0" sz="1150" spc="-110">
                <a:solidFill>
                  <a:srgbClr val="1F2937"/>
                </a:solidFill>
                <a:latin typeface="PMingLiU"/>
                <a:cs typeface="PMingLiU"/>
              </a:rPr>
              <a:t>フロー</a:t>
            </a:r>
            <a:r>
              <a:rPr dirty="0" sz="1150" spc="-110">
                <a:solidFill>
                  <a:srgbClr val="1F2937"/>
                </a:solidFill>
                <a:latin typeface="SimSun"/>
                <a:cs typeface="SimSun"/>
              </a:rPr>
              <a:t>統</a:t>
            </a:r>
            <a:r>
              <a:rPr dirty="0" sz="1150" spc="-110">
                <a:solidFill>
                  <a:srgbClr val="1F2937"/>
                </a:solidFill>
                <a:latin typeface="Meiryo"/>
                <a:cs typeface="Meiryo"/>
              </a:rPr>
              <a:t>⼀</a:t>
            </a:r>
            <a:r>
              <a:rPr dirty="0" sz="1150" spc="-110">
                <a:solidFill>
                  <a:srgbClr val="1F2937"/>
                </a:solidFill>
                <a:latin typeface="SimSun"/>
                <a:cs typeface="SimSun"/>
              </a:rPr>
              <a:t>、</a:t>
            </a:r>
            <a:r>
              <a:rPr dirty="0" sz="1150" spc="-110">
                <a:solidFill>
                  <a:srgbClr val="1F2937"/>
                </a:solidFill>
                <a:latin typeface="Meiryo"/>
                <a:cs typeface="Meiryo"/>
              </a:rPr>
              <a:t>⼆</a:t>
            </a:r>
            <a:r>
              <a:rPr dirty="0" sz="1150" spc="-110">
                <a:solidFill>
                  <a:srgbClr val="1F2937"/>
                </a:solidFill>
                <a:latin typeface="SimSun"/>
                <a:cs typeface="SimSun"/>
              </a:rPr>
              <a:t>重転記</a:t>
            </a:r>
            <a:r>
              <a:rPr dirty="0" sz="1150" spc="-110">
                <a:solidFill>
                  <a:srgbClr val="1F2937"/>
                </a:solidFill>
                <a:latin typeface="Meiryo"/>
                <a:cs typeface="Meiryo"/>
              </a:rPr>
              <a:t>削</a:t>
            </a:r>
            <a:r>
              <a:rPr dirty="0" sz="1150" spc="-50">
                <a:solidFill>
                  <a:srgbClr val="1F2937"/>
                </a:solidFill>
                <a:latin typeface="SimSun"/>
                <a:cs typeface="SimSun"/>
              </a:rPr>
              <a:t>減</a:t>
            </a:r>
            <a:endParaRPr sz="1150">
              <a:latin typeface="SimSun"/>
              <a:cs typeface="SimSun"/>
            </a:endParaRPr>
          </a:p>
        </p:txBody>
      </p:sp>
      <p:grpSp>
        <p:nvGrpSpPr>
          <p:cNvPr id="23" name="object 23" descr=""/>
          <p:cNvGrpSpPr/>
          <p:nvPr/>
        </p:nvGrpSpPr>
        <p:grpSpPr>
          <a:xfrm>
            <a:off x="609599" y="3314699"/>
            <a:ext cx="10972800" cy="752475"/>
            <a:chOff x="609599" y="3314699"/>
            <a:chExt cx="10972800" cy="752475"/>
          </a:xfrm>
        </p:grpSpPr>
        <p:sp>
          <p:nvSpPr>
            <p:cNvPr id="24" name="object 24" descr=""/>
            <p:cNvSpPr/>
            <p:nvPr/>
          </p:nvSpPr>
          <p:spPr>
            <a:xfrm>
              <a:off x="619124" y="3419474"/>
              <a:ext cx="10953750" cy="638175"/>
            </a:xfrm>
            <a:custGeom>
              <a:avLst/>
              <a:gdLst/>
              <a:ahLst/>
              <a:cxnLst/>
              <a:rect l="l" t="t" r="r" b="b"/>
              <a:pathLst>
                <a:path w="10953750" h="638175">
                  <a:moveTo>
                    <a:pt x="10891451" y="638174"/>
                  </a:moveTo>
                  <a:lnTo>
                    <a:pt x="62297" y="638174"/>
                  </a:lnTo>
                  <a:lnTo>
                    <a:pt x="57961" y="637747"/>
                  </a:lnTo>
                  <a:lnTo>
                    <a:pt x="22624" y="621741"/>
                  </a:lnTo>
                  <a:lnTo>
                    <a:pt x="2135" y="588801"/>
                  </a:lnTo>
                  <a:lnTo>
                    <a:pt x="0" y="575877"/>
                  </a:lnTo>
                  <a:lnTo>
                    <a:pt x="0" y="571499"/>
                  </a:lnTo>
                  <a:lnTo>
                    <a:pt x="0" y="62296"/>
                  </a:lnTo>
                  <a:lnTo>
                    <a:pt x="13669" y="25991"/>
                  </a:lnTo>
                  <a:lnTo>
                    <a:pt x="45204" y="3399"/>
                  </a:lnTo>
                  <a:lnTo>
                    <a:pt x="62297" y="0"/>
                  </a:lnTo>
                  <a:lnTo>
                    <a:pt x="10891451" y="0"/>
                  </a:lnTo>
                  <a:lnTo>
                    <a:pt x="10927756" y="13668"/>
                  </a:lnTo>
                  <a:lnTo>
                    <a:pt x="10950348" y="45203"/>
                  </a:lnTo>
                  <a:lnTo>
                    <a:pt x="10953749" y="62296"/>
                  </a:lnTo>
                  <a:lnTo>
                    <a:pt x="10953749" y="575877"/>
                  </a:lnTo>
                  <a:lnTo>
                    <a:pt x="10940080" y="612182"/>
                  </a:lnTo>
                  <a:lnTo>
                    <a:pt x="10908543" y="634774"/>
                  </a:lnTo>
                  <a:lnTo>
                    <a:pt x="10895787" y="637747"/>
                  </a:lnTo>
                  <a:lnTo>
                    <a:pt x="10891451" y="638174"/>
                  </a:lnTo>
                  <a:close/>
                </a:path>
              </a:pathLst>
            </a:custGeom>
            <a:solidFill>
              <a:srgbClr val="E7F0FD"/>
            </a:solidFill>
          </p:spPr>
          <p:txBody>
            <a:bodyPr wrap="square" lIns="0" tIns="0" rIns="0" bIns="0" rtlCol="0"/>
            <a:lstStyle/>
            <a:p/>
          </p:txBody>
        </p:sp>
        <p:sp>
          <p:nvSpPr>
            <p:cNvPr id="25" name="object 25" descr=""/>
            <p:cNvSpPr/>
            <p:nvPr/>
          </p:nvSpPr>
          <p:spPr>
            <a:xfrm>
              <a:off x="619124" y="3419474"/>
              <a:ext cx="10953750" cy="638175"/>
            </a:xfrm>
            <a:custGeom>
              <a:avLst/>
              <a:gdLst/>
              <a:ahLst/>
              <a:cxnLst/>
              <a:rect l="l" t="t" r="r" b="b"/>
              <a:pathLst>
                <a:path w="10953750" h="638175">
                  <a:moveTo>
                    <a:pt x="0" y="571499"/>
                  </a:moveTo>
                  <a:lnTo>
                    <a:pt x="0" y="66674"/>
                  </a:lnTo>
                  <a:lnTo>
                    <a:pt x="0" y="62296"/>
                  </a:lnTo>
                  <a:lnTo>
                    <a:pt x="427" y="57960"/>
                  </a:lnTo>
                  <a:lnTo>
                    <a:pt x="1281" y="53666"/>
                  </a:lnTo>
                  <a:lnTo>
                    <a:pt x="2135" y="49372"/>
                  </a:lnTo>
                  <a:lnTo>
                    <a:pt x="3399" y="45203"/>
                  </a:lnTo>
                  <a:lnTo>
                    <a:pt x="5075" y="41159"/>
                  </a:lnTo>
                  <a:lnTo>
                    <a:pt x="6750" y="37114"/>
                  </a:lnTo>
                  <a:lnTo>
                    <a:pt x="8804" y="33271"/>
                  </a:lnTo>
                  <a:lnTo>
                    <a:pt x="37114" y="6750"/>
                  </a:lnTo>
                  <a:lnTo>
                    <a:pt x="62297" y="0"/>
                  </a:lnTo>
                  <a:lnTo>
                    <a:pt x="66675" y="0"/>
                  </a:lnTo>
                  <a:lnTo>
                    <a:pt x="10887074" y="0"/>
                  </a:lnTo>
                  <a:lnTo>
                    <a:pt x="10891451" y="0"/>
                  </a:lnTo>
                  <a:lnTo>
                    <a:pt x="10895787" y="427"/>
                  </a:lnTo>
                  <a:lnTo>
                    <a:pt x="10931123" y="16433"/>
                  </a:lnTo>
                  <a:lnTo>
                    <a:pt x="10948672" y="41159"/>
                  </a:lnTo>
                  <a:lnTo>
                    <a:pt x="10950348" y="45203"/>
                  </a:lnTo>
                  <a:lnTo>
                    <a:pt x="10951613" y="49372"/>
                  </a:lnTo>
                  <a:lnTo>
                    <a:pt x="10952467" y="53667"/>
                  </a:lnTo>
                  <a:lnTo>
                    <a:pt x="10953322" y="57960"/>
                  </a:lnTo>
                  <a:lnTo>
                    <a:pt x="10953749" y="62296"/>
                  </a:lnTo>
                  <a:lnTo>
                    <a:pt x="10953749" y="66674"/>
                  </a:lnTo>
                  <a:lnTo>
                    <a:pt x="10953749" y="571499"/>
                  </a:lnTo>
                  <a:lnTo>
                    <a:pt x="10953749" y="575877"/>
                  </a:lnTo>
                  <a:lnTo>
                    <a:pt x="10953322" y="580213"/>
                  </a:lnTo>
                  <a:lnTo>
                    <a:pt x="10952467" y="584507"/>
                  </a:lnTo>
                  <a:lnTo>
                    <a:pt x="10951613" y="588801"/>
                  </a:lnTo>
                  <a:lnTo>
                    <a:pt x="10950348" y="592970"/>
                  </a:lnTo>
                  <a:lnTo>
                    <a:pt x="10948672" y="597014"/>
                  </a:lnTo>
                  <a:lnTo>
                    <a:pt x="10946997" y="601059"/>
                  </a:lnTo>
                  <a:lnTo>
                    <a:pt x="10920475" y="629369"/>
                  </a:lnTo>
                  <a:lnTo>
                    <a:pt x="10912588" y="633098"/>
                  </a:lnTo>
                  <a:lnTo>
                    <a:pt x="10908543" y="634774"/>
                  </a:lnTo>
                  <a:lnTo>
                    <a:pt x="10887074" y="638174"/>
                  </a:lnTo>
                  <a:lnTo>
                    <a:pt x="66675" y="638174"/>
                  </a:lnTo>
                  <a:lnTo>
                    <a:pt x="62297" y="638174"/>
                  </a:lnTo>
                  <a:lnTo>
                    <a:pt x="57961" y="637747"/>
                  </a:lnTo>
                  <a:lnTo>
                    <a:pt x="53667" y="636893"/>
                  </a:lnTo>
                  <a:lnTo>
                    <a:pt x="49373" y="636039"/>
                  </a:lnTo>
                  <a:lnTo>
                    <a:pt x="45204" y="634774"/>
                  </a:lnTo>
                  <a:lnTo>
                    <a:pt x="41159" y="633098"/>
                  </a:lnTo>
                  <a:lnTo>
                    <a:pt x="37114" y="631423"/>
                  </a:lnTo>
                  <a:lnTo>
                    <a:pt x="33272" y="629369"/>
                  </a:lnTo>
                  <a:lnTo>
                    <a:pt x="29632" y="626937"/>
                  </a:lnTo>
                  <a:lnTo>
                    <a:pt x="25992" y="624505"/>
                  </a:lnTo>
                  <a:lnTo>
                    <a:pt x="5075" y="597014"/>
                  </a:lnTo>
                  <a:lnTo>
                    <a:pt x="3399" y="592970"/>
                  </a:lnTo>
                  <a:lnTo>
                    <a:pt x="2135" y="588801"/>
                  </a:lnTo>
                  <a:lnTo>
                    <a:pt x="1281" y="584507"/>
                  </a:lnTo>
                  <a:lnTo>
                    <a:pt x="427" y="580213"/>
                  </a:lnTo>
                  <a:lnTo>
                    <a:pt x="0" y="575877"/>
                  </a:lnTo>
                  <a:lnTo>
                    <a:pt x="0" y="571499"/>
                  </a:lnTo>
                  <a:close/>
                </a:path>
              </a:pathLst>
            </a:custGeom>
            <a:ln w="19049">
              <a:solidFill>
                <a:srgbClr val="0081EC"/>
              </a:solidFill>
            </a:ln>
          </p:spPr>
          <p:txBody>
            <a:bodyPr wrap="square" lIns="0" tIns="0" rIns="0" bIns="0" rtlCol="0"/>
            <a:lstStyle/>
            <a:p/>
          </p:txBody>
        </p:sp>
        <p:pic>
          <p:nvPicPr>
            <p:cNvPr id="26" name="object 26" descr=""/>
            <p:cNvPicPr/>
            <p:nvPr/>
          </p:nvPicPr>
          <p:blipFill>
            <a:blip r:embed="rId9" cstate="print"/>
            <a:stretch>
              <a:fillRect/>
            </a:stretch>
          </p:blipFill>
          <p:spPr>
            <a:xfrm>
              <a:off x="771524" y="3818334"/>
              <a:ext cx="166687" cy="116681"/>
            </a:xfrm>
            <a:prstGeom prst="rect">
              <a:avLst/>
            </a:prstGeom>
          </p:spPr>
        </p:pic>
        <p:pic>
          <p:nvPicPr>
            <p:cNvPr id="27" name="object 27" descr=""/>
            <p:cNvPicPr/>
            <p:nvPr/>
          </p:nvPicPr>
          <p:blipFill>
            <a:blip r:embed="rId8" cstate="print"/>
            <a:stretch>
              <a:fillRect/>
            </a:stretch>
          </p:blipFill>
          <p:spPr>
            <a:xfrm>
              <a:off x="819149" y="3314699"/>
              <a:ext cx="228599" cy="228599"/>
            </a:xfrm>
            <a:prstGeom prst="rect">
              <a:avLst/>
            </a:prstGeom>
          </p:spPr>
        </p:pic>
      </p:grpSp>
      <p:sp>
        <p:nvSpPr>
          <p:cNvPr id="28" name="object 28" descr=""/>
          <p:cNvSpPr txBox="1"/>
          <p:nvPr/>
        </p:nvSpPr>
        <p:spPr>
          <a:xfrm>
            <a:off x="883542" y="3330575"/>
            <a:ext cx="3211195" cy="617855"/>
          </a:xfrm>
          <a:prstGeom prst="rect">
            <a:avLst/>
          </a:prstGeom>
        </p:spPr>
        <p:txBody>
          <a:bodyPr wrap="square" lIns="0" tIns="12700" rIns="0" bIns="0" rtlCol="0" vert="horz">
            <a:spAutoFit/>
          </a:bodyPr>
          <a:lstStyle/>
          <a:p>
            <a:pPr marL="12700">
              <a:lnSpc>
                <a:spcPct val="100000"/>
              </a:lnSpc>
              <a:spcBef>
                <a:spcPts val="100"/>
              </a:spcBef>
            </a:pPr>
            <a:r>
              <a:rPr dirty="0" sz="1050" spc="-50" b="1">
                <a:solidFill>
                  <a:srgbClr val="FFFFFF"/>
                </a:solidFill>
                <a:latin typeface="Liberation Sans"/>
                <a:cs typeface="Liberation Sans"/>
              </a:rPr>
              <a:t>3</a:t>
            </a:r>
            <a:endParaRPr sz="1050">
              <a:latin typeface="Liberation Sans"/>
              <a:cs typeface="Liberation Sans"/>
            </a:endParaRPr>
          </a:p>
          <a:p>
            <a:pPr marL="268605">
              <a:lnSpc>
                <a:spcPct val="100000"/>
              </a:lnSpc>
              <a:spcBef>
                <a:spcPts val="90"/>
              </a:spcBef>
            </a:pPr>
            <a:r>
              <a:rPr dirty="0" sz="1350" spc="-150">
                <a:solidFill>
                  <a:srgbClr val="0081EC"/>
                </a:solidFill>
                <a:latin typeface="PMingLiU"/>
                <a:cs typeface="PMingLiU"/>
              </a:rPr>
              <a:t>クラウド‧</a:t>
            </a:r>
            <a:r>
              <a:rPr dirty="0" sz="1200" spc="-50" b="1">
                <a:solidFill>
                  <a:srgbClr val="0081EC"/>
                </a:solidFill>
                <a:latin typeface="Liberation Sans"/>
                <a:cs typeface="Liberation Sans"/>
              </a:rPr>
              <a:t>AI-</a:t>
            </a:r>
            <a:r>
              <a:rPr dirty="0" sz="1200" b="1">
                <a:solidFill>
                  <a:srgbClr val="0081EC"/>
                </a:solidFill>
                <a:latin typeface="Liberation Sans"/>
                <a:cs typeface="Liberation Sans"/>
              </a:rPr>
              <a:t>OCR</a:t>
            </a:r>
            <a:r>
              <a:rPr dirty="0" sz="1350" spc="-170">
                <a:solidFill>
                  <a:srgbClr val="0081EC"/>
                </a:solidFill>
                <a:latin typeface="SimSun"/>
                <a:cs typeface="SimSun"/>
              </a:rPr>
              <a:t>導</a:t>
            </a:r>
            <a:r>
              <a:rPr dirty="0" sz="1350" spc="-170">
                <a:solidFill>
                  <a:srgbClr val="0081EC"/>
                </a:solidFill>
                <a:latin typeface="Meiryo"/>
                <a:cs typeface="Meiryo"/>
              </a:rPr>
              <a:t>⼊</a:t>
            </a:r>
            <a:r>
              <a:rPr dirty="0" sz="1350" spc="-170">
                <a:solidFill>
                  <a:srgbClr val="0081EC"/>
                </a:solidFill>
                <a:latin typeface="SimSun"/>
                <a:cs typeface="SimSun"/>
              </a:rPr>
              <a:t>で</a:t>
            </a:r>
            <a:r>
              <a:rPr dirty="0" sz="1350" spc="-170">
                <a:solidFill>
                  <a:srgbClr val="0081EC"/>
                </a:solidFill>
                <a:latin typeface="Meiryo"/>
                <a:cs typeface="Meiryo"/>
              </a:rPr>
              <a:t>⼀元</a:t>
            </a:r>
            <a:r>
              <a:rPr dirty="0" sz="1350" spc="-110">
                <a:solidFill>
                  <a:srgbClr val="0081EC"/>
                </a:solidFill>
                <a:latin typeface="SimSun"/>
                <a:cs typeface="SimSun"/>
              </a:rPr>
              <a:t>管理</a:t>
            </a:r>
            <a:endParaRPr sz="1350">
              <a:latin typeface="SimSun"/>
              <a:cs typeface="SimSun"/>
            </a:endParaRPr>
          </a:p>
          <a:p>
            <a:pPr marL="130810">
              <a:lnSpc>
                <a:spcPct val="100000"/>
              </a:lnSpc>
              <a:spcBef>
                <a:spcPts val="305"/>
              </a:spcBef>
            </a:pPr>
            <a:r>
              <a:rPr dirty="0" sz="1150" spc="-110">
                <a:solidFill>
                  <a:srgbClr val="1F2937"/>
                </a:solidFill>
                <a:latin typeface="SimSun"/>
                <a:cs typeface="SimSun"/>
              </a:rPr>
              <a:t>契約書</a:t>
            </a:r>
            <a:r>
              <a:rPr dirty="0" sz="1150" spc="-110">
                <a:solidFill>
                  <a:srgbClr val="1F2937"/>
                </a:solidFill>
                <a:latin typeface="PMingLiU"/>
                <a:cs typeface="PMingLiU"/>
              </a:rPr>
              <a:t>‧</a:t>
            </a:r>
            <a:r>
              <a:rPr dirty="0" sz="1150" spc="-110">
                <a:solidFill>
                  <a:srgbClr val="1F2937"/>
                </a:solidFill>
                <a:latin typeface="SimSun"/>
                <a:cs typeface="SimSun"/>
              </a:rPr>
              <a:t>許可証</a:t>
            </a:r>
            <a:r>
              <a:rPr dirty="0" sz="1150" spc="-110">
                <a:solidFill>
                  <a:srgbClr val="1F2937"/>
                </a:solidFill>
                <a:latin typeface="PMingLiU"/>
                <a:cs typeface="PMingLiU"/>
              </a:rPr>
              <a:t>‧</a:t>
            </a:r>
            <a:r>
              <a:rPr dirty="0" sz="1150" spc="-110">
                <a:solidFill>
                  <a:srgbClr val="1F2937"/>
                </a:solidFill>
                <a:latin typeface="SimSun"/>
                <a:cs typeface="SimSun"/>
              </a:rPr>
              <a:t>計量票</a:t>
            </a:r>
            <a:r>
              <a:rPr dirty="0" sz="1150" spc="-110">
                <a:solidFill>
                  <a:srgbClr val="1F2937"/>
                </a:solidFill>
                <a:latin typeface="PMingLiU"/>
                <a:cs typeface="PMingLiU"/>
              </a:rPr>
              <a:t>をクラウド</a:t>
            </a:r>
            <a:r>
              <a:rPr dirty="0" sz="1150" spc="-110">
                <a:solidFill>
                  <a:srgbClr val="1F2937"/>
                </a:solidFill>
                <a:latin typeface="SimSun"/>
                <a:cs typeface="SimSun"/>
              </a:rPr>
              <a:t>保</a:t>
            </a:r>
            <a:r>
              <a:rPr dirty="0" sz="1150" spc="-110">
                <a:solidFill>
                  <a:srgbClr val="1F2937"/>
                </a:solidFill>
                <a:latin typeface="Meiryo"/>
                <a:cs typeface="Meiryo"/>
              </a:rPr>
              <a:t>存</a:t>
            </a:r>
            <a:r>
              <a:rPr dirty="0" sz="1150" spc="-110">
                <a:solidFill>
                  <a:srgbClr val="1F2937"/>
                </a:solidFill>
                <a:latin typeface="SimSun"/>
                <a:cs typeface="SimSun"/>
              </a:rPr>
              <a:t>、</a:t>
            </a:r>
            <a:r>
              <a:rPr dirty="0" sz="1150" spc="-110">
                <a:solidFill>
                  <a:srgbClr val="1F2937"/>
                </a:solidFill>
                <a:latin typeface="PMingLiU"/>
                <a:cs typeface="PMingLiU"/>
              </a:rPr>
              <a:t>データ</a:t>
            </a:r>
            <a:r>
              <a:rPr dirty="0" sz="1150" spc="-50">
                <a:solidFill>
                  <a:srgbClr val="1F2937"/>
                </a:solidFill>
                <a:latin typeface="SimSun"/>
                <a:cs typeface="SimSun"/>
              </a:rPr>
              <a:t>化</a:t>
            </a:r>
            <a:endParaRPr sz="1150">
              <a:latin typeface="SimSun"/>
              <a:cs typeface="SimSun"/>
            </a:endParaRPr>
          </a:p>
        </p:txBody>
      </p:sp>
      <p:grpSp>
        <p:nvGrpSpPr>
          <p:cNvPr id="29" name="object 29" descr=""/>
          <p:cNvGrpSpPr/>
          <p:nvPr/>
        </p:nvGrpSpPr>
        <p:grpSpPr>
          <a:xfrm>
            <a:off x="609599" y="4371974"/>
            <a:ext cx="10972800" cy="742950"/>
            <a:chOff x="609599" y="4371974"/>
            <a:chExt cx="10972800" cy="742950"/>
          </a:xfrm>
        </p:grpSpPr>
        <p:sp>
          <p:nvSpPr>
            <p:cNvPr id="30" name="object 30" descr=""/>
            <p:cNvSpPr/>
            <p:nvPr/>
          </p:nvSpPr>
          <p:spPr>
            <a:xfrm>
              <a:off x="619124" y="4476749"/>
              <a:ext cx="10953750" cy="628650"/>
            </a:xfrm>
            <a:custGeom>
              <a:avLst/>
              <a:gdLst/>
              <a:ahLst/>
              <a:cxnLst/>
              <a:rect l="l" t="t" r="r" b="b"/>
              <a:pathLst>
                <a:path w="10953750" h="628650">
                  <a:moveTo>
                    <a:pt x="10891451" y="628649"/>
                  </a:moveTo>
                  <a:lnTo>
                    <a:pt x="62297" y="628649"/>
                  </a:lnTo>
                  <a:lnTo>
                    <a:pt x="57961" y="628222"/>
                  </a:lnTo>
                  <a:lnTo>
                    <a:pt x="22624" y="612216"/>
                  </a:lnTo>
                  <a:lnTo>
                    <a:pt x="2135" y="579275"/>
                  </a:lnTo>
                  <a:lnTo>
                    <a:pt x="0" y="566352"/>
                  </a:lnTo>
                  <a:lnTo>
                    <a:pt x="0" y="561974"/>
                  </a:lnTo>
                  <a:lnTo>
                    <a:pt x="0" y="62296"/>
                  </a:lnTo>
                  <a:lnTo>
                    <a:pt x="13669" y="25992"/>
                  </a:lnTo>
                  <a:lnTo>
                    <a:pt x="45204" y="3399"/>
                  </a:lnTo>
                  <a:lnTo>
                    <a:pt x="62297" y="0"/>
                  </a:lnTo>
                  <a:lnTo>
                    <a:pt x="10891451" y="0"/>
                  </a:lnTo>
                  <a:lnTo>
                    <a:pt x="10927756" y="13668"/>
                  </a:lnTo>
                  <a:lnTo>
                    <a:pt x="10950348" y="45203"/>
                  </a:lnTo>
                  <a:lnTo>
                    <a:pt x="10953749" y="62296"/>
                  </a:lnTo>
                  <a:lnTo>
                    <a:pt x="10953749" y="566352"/>
                  </a:lnTo>
                  <a:lnTo>
                    <a:pt x="10940080" y="602657"/>
                  </a:lnTo>
                  <a:lnTo>
                    <a:pt x="10908543" y="625249"/>
                  </a:lnTo>
                  <a:lnTo>
                    <a:pt x="10895787" y="628222"/>
                  </a:lnTo>
                  <a:lnTo>
                    <a:pt x="10891451" y="628649"/>
                  </a:lnTo>
                  <a:close/>
                </a:path>
              </a:pathLst>
            </a:custGeom>
            <a:solidFill>
              <a:srgbClr val="E7F0FD"/>
            </a:solidFill>
          </p:spPr>
          <p:txBody>
            <a:bodyPr wrap="square" lIns="0" tIns="0" rIns="0" bIns="0" rtlCol="0"/>
            <a:lstStyle/>
            <a:p/>
          </p:txBody>
        </p:sp>
        <p:sp>
          <p:nvSpPr>
            <p:cNvPr id="31" name="object 31" descr=""/>
            <p:cNvSpPr/>
            <p:nvPr/>
          </p:nvSpPr>
          <p:spPr>
            <a:xfrm>
              <a:off x="619124" y="4476749"/>
              <a:ext cx="10953750" cy="628650"/>
            </a:xfrm>
            <a:custGeom>
              <a:avLst/>
              <a:gdLst/>
              <a:ahLst/>
              <a:cxnLst/>
              <a:rect l="l" t="t" r="r" b="b"/>
              <a:pathLst>
                <a:path w="10953750" h="628650">
                  <a:moveTo>
                    <a:pt x="0" y="561974"/>
                  </a:moveTo>
                  <a:lnTo>
                    <a:pt x="0" y="66674"/>
                  </a:lnTo>
                  <a:lnTo>
                    <a:pt x="0" y="62296"/>
                  </a:lnTo>
                  <a:lnTo>
                    <a:pt x="427" y="57960"/>
                  </a:lnTo>
                  <a:lnTo>
                    <a:pt x="1281" y="53666"/>
                  </a:lnTo>
                  <a:lnTo>
                    <a:pt x="2135" y="49372"/>
                  </a:lnTo>
                  <a:lnTo>
                    <a:pt x="3399" y="45203"/>
                  </a:lnTo>
                  <a:lnTo>
                    <a:pt x="5075" y="41159"/>
                  </a:lnTo>
                  <a:lnTo>
                    <a:pt x="6750" y="37114"/>
                  </a:lnTo>
                  <a:lnTo>
                    <a:pt x="8804" y="33272"/>
                  </a:lnTo>
                  <a:lnTo>
                    <a:pt x="11236" y="29632"/>
                  </a:lnTo>
                  <a:lnTo>
                    <a:pt x="13669" y="25992"/>
                  </a:lnTo>
                  <a:lnTo>
                    <a:pt x="16433" y="22624"/>
                  </a:lnTo>
                  <a:lnTo>
                    <a:pt x="19528" y="19528"/>
                  </a:lnTo>
                  <a:lnTo>
                    <a:pt x="22624" y="16432"/>
                  </a:lnTo>
                  <a:lnTo>
                    <a:pt x="25992" y="13668"/>
                  </a:lnTo>
                  <a:lnTo>
                    <a:pt x="29632" y="11236"/>
                  </a:lnTo>
                  <a:lnTo>
                    <a:pt x="33272" y="8804"/>
                  </a:lnTo>
                  <a:lnTo>
                    <a:pt x="37114" y="6750"/>
                  </a:lnTo>
                  <a:lnTo>
                    <a:pt x="41159" y="5075"/>
                  </a:lnTo>
                  <a:lnTo>
                    <a:pt x="45204" y="3399"/>
                  </a:lnTo>
                  <a:lnTo>
                    <a:pt x="49373" y="2135"/>
                  </a:lnTo>
                  <a:lnTo>
                    <a:pt x="53667" y="1281"/>
                  </a:lnTo>
                  <a:lnTo>
                    <a:pt x="57961" y="427"/>
                  </a:lnTo>
                  <a:lnTo>
                    <a:pt x="62297" y="0"/>
                  </a:lnTo>
                  <a:lnTo>
                    <a:pt x="66675" y="0"/>
                  </a:lnTo>
                  <a:lnTo>
                    <a:pt x="10887074" y="0"/>
                  </a:lnTo>
                  <a:lnTo>
                    <a:pt x="10891451" y="0"/>
                  </a:lnTo>
                  <a:lnTo>
                    <a:pt x="10895787" y="427"/>
                  </a:lnTo>
                  <a:lnTo>
                    <a:pt x="10900081" y="1281"/>
                  </a:lnTo>
                  <a:lnTo>
                    <a:pt x="10904375" y="2135"/>
                  </a:lnTo>
                  <a:lnTo>
                    <a:pt x="10908543" y="3399"/>
                  </a:lnTo>
                  <a:lnTo>
                    <a:pt x="10912588" y="5075"/>
                  </a:lnTo>
                  <a:lnTo>
                    <a:pt x="10916633" y="6750"/>
                  </a:lnTo>
                  <a:lnTo>
                    <a:pt x="10920475" y="8804"/>
                  </a:lnTo>
                  <a:lnTo>
                    <a:pt x="10924116" y="11236"/>
                  </a:lnTo>
                  <a:lnTo>
                    <a:pt x="10927756" y="13668"/>
                  </a:lnTo>
                  <a:lnTo>
                    <a:pt x="10931123" y="16432"/>
                  </a:lnTo>
                  <a:lnTo>
                    <a:pt x="10934220" y="19528"/>
                  </a:lnTo>
                  <a:lnTo>
                    <a:pt x="10937316" y="22624"/>
                  </a:lnTo>
                  <a:lnTo>
                    <a:pt x="10940080" y="25992"/>
                  </a:lnTo>
                  <a:lnTo>
                    <a:pt x="10942512" y="29632"/>
                  </a:lnTo>
                  <a:lnTo>
                    <a:pt x="10944943" y="33272"/>
                  </a:lnTo>
                  <a:lnTo>
                    <a:pt x="10946997" y="37114"/>
                  </a:lnTo>
                  <a:lnTo>
                    <a:pt x="10948672" y="41159"/>
                  </a:lnTo>
                  <a:lnTo>
                    <a:pt x="10950348" y="45203"/>
                  </a:lnTo>
                  <a:lnTo>
                    <a:pt x="10951613" y="49372"/>
                  </a:lnTo>
                  <a:lnTo>
                    <a:pt x="10952467" y="53667"/>
                  </a:lnTo>
                  <a:lnTo>
                    <a:pt x="10953322" y="57960"/>
                  </a:lnTo>
                  <a:lnTo>
                    <a:pt x="10953749" y="62296"/>
                  </a:lnTo>
                  <a:lnTo>
                    <a:pt x="10953749" y="66674"/>
                  </a:lnTo>
                  <a:lnTo>
                    <a:pt x="10953749" y="561974"/>
                  </a:lnTo>
                  <a:lnTo>
                    <a:pt x="10953749" y="566352"/>
                  </a:lnTo>
                  <a:lnTo>
                    <a:pt x="10953322" y="570688"/>
                  </a:lnTo>
                  <a:lnTo>
                    <a:pt x="10952467" y="574981"/>
                  </a:lnTo>
                  <a:lnTo>
                    <a:pt x="10951613" y="579275"/>
                  </a:lnTo>
                  <a:lnTo>
                    <a:pt x="10931123" y="612216"/>
                  </a:lnTo>
                  <a:lnTo>
                    <a:pt x="10924116" y="617412"/>
                  </a:lnTo>
                  <a:lnTo>
                    <a:pt x="10920475" y="619845"/>
                  </a:lnTo>
                  <a:lnTo>
                    <a:pt x="10916633" y="621899"/>
                  </a:lnTo>
                  <a:lnTo>
                    <a:pt x="10912588" y="623574"/>
                  </a:lnTo>
                  <a:lnTo>
                    <a:pt x="10908543" y="625249"/>
                  </a:lnTo>
                  <a:lnTo>
                    <a:pt x="10904375" y="626514"/>
                  </a:lnTo>
                  <a:lnTo>
                    <a:pt x="10900081" y="627368"/>
                  </a:lnTo>
                  <a:lnTo>
                    <a:pt x="10895787" y="628222"/>
                  </a:lnTo>
                  <a:lnTo>
                    <a:pt x="10891451" y="628649"/>
                  </a:lnTo>
                  <a:lnTo>
                    <a:pt x="10887074" y="628649"/>
                  </a:lnTo>
                  <a:lnTo>
                    <a:pt x="66675" y="628649"/>
                  </a:lnTo>
                  <a:lnTo>
                    <a:pt x="62297" y="628649"/>
                  </a:lnTo>
                  <a:lnTo>
                    <a:pt x="57961" y="628222"/>
                  </a:lnTo>
                  <a:lnTo>
                    <a:pt x="53667" y="627368"/>
                  </a:lnTo>
                  <a:lnTo>
                    <a:pt x="49373" y="626514"/>
                  </a:lnTo>
                  <a:lnTo>
                    <a:pt x="45204" y="625249"/>
                  </a:lnTo>
                  <a:lnTo>
                    <a:pt x="41159" y="623574"/>
                  </a:lnTo>
                  <a:lnTo>
                    <a:pt x="37114" y="621899"/>
                  </a:lnTo>
                  <a:lnTo>
                    <a:pt x="33272" y="619845"/>
                  </a:lnTo>
                  <a:lnTo>
                    <a:pt x="29632" y="617412"/>
                  </a:lnTo>
                  <a:lnTo>
                    <a:pt x="25992" y="614980"/>
                  </a:lnTo>
                  <a:lnTo>
                    <a:pt x="11236" y="599016"/>
                  </a:lnTo>
                  <a:lnTo>
                    <a:pt x="8804" y="595376"/>
                  </a:lnTo>
                  <a:lnTo>
                    <a:pt x="6750" y="591534"/>
                  </a:lnTo>
                  <a:lnTo>
                    <a:pt x="5075" y="587489"/>
                  </a:lnTo>
                  <a:lnTo>
                    <a:pt x="3399" y="583445"/>
                  </a:lnTo>
                  <a:lnTo>
                    <a:pt x="2135" y="579275"/>
                  </a:lnTo>
                  <a:lnTo>
                    <a:pt x="1281" y="574981"/>
                  </a:lnTo>
                  <a:lnTo>
                    <a:pt x="427" y="570688"/>
                  </a:lnTo>
                  <a:lnTo>
                    <a:pt x="0" y="566352"/>
                  </a:lnTo>
                  <a:lnTo>
                    <a:pt x="0" y="561974"/>
                  </a:lnTo>
                  <a:close/>
                </a:path>
              </a:pathLst>
            </a:custGeom>
            <a:ln w="19049">
              <a:solidFill>
                <a:srgbClr val="0081EC"/>
              </a:solidFill>
            </a:ln>
          </p:spPr>
          <p:txBody>
            <a:bodyPr wrap="square" lIns="0" tIns="0" rIns="0" bIns="0" rtlCol="0"/>
            <a:lstStyle/>
            <a:p/>
          </p:txBody>
        </p:sp>
        <p:pic>
          <p:nvPicPr>
            <p:cNvPr id="32" name="object 32" descr=""/>
            <p:cNvPicPr/>
            <p:nvPr/>
          </p:nvPicPr>
          <p:blipFill>
            <a:blip r:embed="rId10" cstate="print"/>
            <a:stretch>
              <a:fillRect/>
            </a:stretch>
          </p:blipFill>
          <p:spPr>
            <a:xfrm>
              <a:off x="771524" y="4866084"/>
              <a:ext cx="133350" cy="116681"/>
            </a:xfrm>
            <a:prstGeom prst="rect">
              <a:avLst/>
            </a:prstGeom>
          </p:spPr>
        </p:pic>
        <p:pic>
          <p:nvPicPr>
            <p:cNvPr id="33" name="object 33" descr=""/>
            <p:cNvPicPr/>
            <p:nvPr/>
          </p:nvPicPr>
          <p:blipFill>
            <a:blip r:embed="rId8" cstate="print"/>
            <a:stretch>
              <a:fillRect/>
            </a:stretch>
          </p:blipFill>
          <p:spPr>
            <a:xfrm>
              <a:off x="819149" y="4371974"/>
              <a:ext cx="228599" cy="228599"/>
            </a:xfrm>
            <a:prstGeom prst="rect">
              <a:avLst/>
            </a:prstGeom>
          </p:spPr>
        </p:pic>
      </p:grpSp>
      <p:sp>
        <p:nvSpPr>
          <p:cNvPr id="34" name="object 34" descr=""/>
          <p:cNvSpPr txBox="1"/>
          <p:nvPr/>
        </p:nvSpPr>
        <p:spPr>
          <a:xfrm>
            <a:off x="787399" y="4364768"/>
            <a:ext cx="9843135" cy="1383665"/>
          </a:xfrm>
          <a:prstGeom prst="rect">
            <a:avLst/>
          </a:prstGeom>
        </p:spPr>
        <p:txBody>
          <a:bodyPr wrap="square" lIns="0" tIns="26034" rIns="0" bIns="0" rtlCol="0" vert="horz">
            <a:spAutoFit/>
          </a:bodyPr>
          <a:lstStyle/>
          <a:p>
            <a:pPr marL="108585">
              <a:lnSpc>
                <a:spcPct val="100000"/>
              </a:lnSpc>
              <a:spcBef>
                <a:spcPts val="204"/>
              </a:spcBef>
            </a:pPr>
            <a:r>
              <a:rPr dirty="0" sz="1050" spc="-50" b="1">
                <a:solidFill>
                  <a:srgbClr val="FFFFFF"/>
                </a:solidFill>
                <a:latin typeface="Liberation Sans"/>
                <a:cs typeface="Liberation Sans"/>
              </a:rPr>
              <a:t>4</a:t>
            </a:r>
            <a:endParaRPr sz="1050">
              <a:latin typeface="Liberation Sans"/>
              <a:cs typeface="Liberation Sans"/>
            </a:endParaRPr>
          </a:p>
          <a:p>
            <a:pPr marL="364490">
              <a:lnSpc>
                <a:spcPct val="100000"/>
              </a:lnSpc>
              <a:spcBef>
                <a:spcPts val="165"/>
              </a:spcBef>
            </a:pPr>
            <a:r>
              <a:rPr dirty="0" sz="1200" b="1">
                <a:solidFill>
                  <a:srgbClr val="0081EC"/>
                </a:solidFill>
                <a:latin typeface="Liberation Sans"/>
                <a:cs typeface="Liberation Sans"/>
              </a:rPr>
              <a:t>KPI</a:t>
            </a:r>
            <a:r>
              <a:rPr dirty="0" sz="1350" spc="-170">
                <a:solidFill>
                  <a:srgbClr val="0081EC"/>
                </a:solidFill>
                <a:latin typeface="SimSun"/>
                <a:cs typeface="SimSun"/>
              </a:rPr>
              <a:t>と改善：監査対応</a:t>
            </a:r>
            <a:r>
              <a:rPr dirty="0" sz="1350" spc="-170">
                <a:solidFill>
                  <a:srgbClr val="0081EC"/>
                </a:solidFill>
                <a:latin typeface="PMingLiU"/>
                <a:cs typeface="PMingLiU"/>
              </a:rPr>
              <a:t>‧</a:t>
            </a:r>
            <a:r>
              <a:rPr dirty="0" sz="1350" spc="-140">
                <a:solidFill>
                  <a:srgbClr val="0081EC"/>
                </a:solidFill>
                <a:latin typeface="SimSun"/>
                <a:cs typeface="SimSun"/>
              </a:rPr>
              <a:t>継続改善</a:t>
            </a:r>
            <a:endParaRPr sz="1350">
              <a:latin typeface="SimSun"/>
              <a:cs typeface="SimSun"/>
            </a:endParaRPr>
          </a:p>
          <a:p>
            <a:pPr marL="193040">
              <a:lnSpc>
                <a:spcPct val="100000"/>
              </a:lnSpc>
              <a:spcBef>
                <a:spcPts val="305"/>
              </a:spcBef>
            </a:pPr>
            <a:r>
              <a:rPr dirty="0" sz="1150" spc="-110">
                <a:solidFill>
                  <a:srgbClr val="1F2937"/>
                </a:solidFill>
                <a:latin typeface="SimSun"/>
                <a:cs typeface="SimSun"/>
              </a:rPr>
              <a:t>電</a:t>
            </a:r>
            <a:r>
              <a:rPr dirty="0" sz="1150" spc="-110">
                <a:solidFill>
                  <a:srgbClr val="1F2937"/>
                </a:solidFill>
                <a:latin typeface="Meiryo"/>
                <a:cs typeface="Meiryo"/>
              </a:rPr>
              <a:t>⼦</a:t>
            </a:r>
            <a:r>
              <a:rPr dirty="0" sz="1150" spc="-110">
                <a:solidFill>
                  <a:srgbClr val="1F2937"/>
                </a:solidFill>
                <a:latin typeface="SimSun"/>
                <a:cs typeface="SimSun"/>
              </a:rPr>
              <a:t>登録率</a:t>
            </a:r>
            <a:r>
              <a:rPr dirty="0" sz="1150" spc="-110">
                <a:solidFill>
                  <a:srgbClr val="1F2937"/>
                </a:solidFill>
                <a:latin typeface="PMingLiU"/>
                <a:cs typeface="PMingLiU"/>
              </a:rPr>
              <a:t>‧</a:t>
            </a:r>
            <a:r>
              <a:rPr dirty="0" sz="1150" spc="-110">
                <a:solidFill>
                  <a:srgbClr val="1F2937"/>
                </a:solidFill>
                <a:latin typeface="Meiryo"/>
                <a:cs typeface="Meiryo"/>
              </a:rPr>
              <a:t>⼊⼒</a:t>
            </a:r>
            <a:r>
              <a:rPr dirty="0" sz="1150" spc="-110">
                <a:solidFill>
                  <a:srgbClr val="1F2937"/>
                </a:solidFill>
                <a:latin typeface="SimSun"/>
                <a:cs typeface="SimSun"/>
              </a:rPr>
              <a:t>遅延など</a:t>
            </a:r>
            <a:r>
              <a:rPr dirty="0" sz="1050">
                <a:solidFill>
                  <a:srgbClr val="1F2937"/>
                </a:solidFill>
                <a:latin typeface="Liberation Sans"/>
                <a:cs typeface="Liberation Sans"/>
              </a:rPr>
              <a:t>KPI</a:t>
            </a:r>
            <a:r>
              <a:rPr dirty="0" sz="1150" spc="-110">
                <a:solidFill>
                  <a:srgbClr val="1F2937"/>
                </a:solidFill>
                <a:latin typeface="SimSun"/>
                <a:cs typeface="SimSun"/>
              </a:rPr>
              <a:t>設</a:t>
            </a:r>
            <a:r>
              <a:rPr dirty="0" sz="1150" spc="-110">
                <a:solidFill>
                  <a:srgbClr val="1F2937"/>
                </a:solidFill>
                <a:latin typeface="Meiryo"/>
                <a:cs typeface="Meiryo"/>
              </a:rPr>
              <a:t>定</a:t>
            </a:r>
            <a:r>
              <a:rPr dirty="0" sz="1150" spc="-110">
                <a:solidFill>
                  <a:srgbClr val="1F2937"/>
                </a:solidFill>
                <a:latin typeface="SimSun"/>
                <a:cs typeface="SimSun"/>
              </a:rPr>
              <a:t>、</a:t>
            </a:r>
            <a:r>
              <a:rPr dirty="0" sz="1150" spc="-110">
                <a:solidFill>
                  <a:srgbClr val="1F2937"/>
                </a:solidFill>
                <a:latin typeface="Meiryo"/>
                <a:cs typeface="Meiryo"/>
              </a:rPr>
              <a:t>定</a:t>
            </a:r>
            <a:r>
              <a:rPr dirty="0" sz="1150" spc="-110">
                <a:solidFill>
                  <a:srgbClr val="1F2937"/>
                </a:solidFill>
                <a:latin typeface="SimSun"/>
                <a:cs typeface="SimSun"/>
              </a:rPr>
              <a:t>期</a:t>
            </a:r>
            <a:r>
              <a:rPr dirty="0" sz="1150" spc="-100">
                <a:solidFill>
                  <a:srgbClr val="1F2937"/>
                </a:solidFill>
                <a:latin typeface="PMingLiU"/>
                <a:cs typeface="PMingLiU"/>
              </a:rPr>
              <a:t>チェック</a:t>
            </a:r>
            <a:endParaRPr sz="1150">
              <a:latin typeface="PMingLiU"/>
              <a:cs typeface="PMingLiU"/>
            </a:endParaRPr>
          </a:p>
          <a:p>
            <a:pPr>
              <a:lnSpc>
                <a:spcPct val="100000"/>
              </a:lnSpc>
              <a:spcBef>
                <a:spcPts val="1255"/>
              </a:spcBef>
            </a:pPr>
            <a:endParaRPr sz="1050">
              <a:latin typeface="PMingLiU"/>
              <a:cs typeface="PMingLiU"/>
            </a:endParaRPr>
          </a:p>
          <a:p>
            <a:pPr marL="202565">
              <a:lnSpc>
                <a:spcPct val="100000"/>
              </a:lnSpc>
            </a:pPr>
            <a:r>
              <a:rPr dirty="0" sz="1200" spc="-150">
                <a:latin typeface="SimSun"/>
                <a:cs typeface="SimSun"/>
              </a:rPr>
              <a:t>成功のポイント</a:t>
            </a:r>
            <a:endParaRPr sz="1200">
              <a:latin typeface="SimSun"/>
              <a:cs typeface="SimSun"/>
            </a:endParaRPr>
          </a:p>
          <a:p>
            <a:pPr marL="12700">
              <a:lnSpc>
                <a:spcPct val="100000"/>
              </a:lnSpc>
              <a:spcBef>
                <a:spcPts val="409"/>
              </a:spcBef>
            </a:pPr>
            <a:r>
              <a:rPr dirty="0" sz="1150" spc="-105">
                <a:solidFill>
                  <a:srgbClr val="374050"/>
                </a:solidFill>
                <a:latin typeface="SimSun"/>
                <a:cs typeface="SimSun"/>
              </a:rPr>
              <a:t>現場の負担を最</a:t>
            </a:r>
            <a:r>
              <a:rPr dirty="0" sz="1150" spc="-105">
                <a:solidFill>
                  <a:srgbClr val="374050"/>
                </a:solidFill>
                <a:latin typeface="Meiryo"/>
                <a:cs typeface="Meiryo"/>
              </a:rPr>
              <a:t>⼩</a:t>
            </a:r>
            <a:r>
              <a:rPr dirty="0" sz="1150" spc="-120">
                <a:solidFill>
                  <a:srgbClr val="374050"/>
                </a:solidFill>
                <a:latin typeface="SimSun"/>
                <a:cs typeface="SimSun"/>
              </a:rPr>
              <a:t>限に抑えながら段階的に進めることが重要です。特に最初のステップでの現状把握と、 最終ステップでの継続的な</a:t>
            </a:r>
            <a:r>
              <a:rPr dirty="0" sz="1050">
                <a:solidFill>
                  <a:srgbClr val="374050"/>
                </a:solidFill>
                <a:latin typeface="Liberation Sans"/>
                <a:cs typeface="Liberation Sans"/>
              </a:rPr>
              <a:t>KPI</a:t>
            </a:r>
            <a:r>
              <a:rPr dirty="0" sz="1150" spc="-120">
                <a:solidFill>
                  <a:srgbClr val="374050"/>
                </a:solidFill>
                <a:latin typeface="SimSun"/>
                <a:cs typeface="SimSun"/>
              </a:rPr>
              <a:t>管理が成功の鍵となります。</a:t>
            </a:r>
            <a:endParaRPr sz="1150">
              <a:latin typeface="SimSun"/>
              <a:cs typeface="SimSun"/>
            </a:endParaRPr>
          </a:p>
        </p:txBody>
      </p:sp>
      <p:sp>
        <p:nvSpPr>
          <p:cNvPr id="35" name="object 35" descr=""/>
          <p:cNvSpPr txBox="1">
            <a:spLocks noGrp="1"/>
          </p:cNvSpPr>
          <p:nvPr>
            <p:ph type="sldNum" idx="7" sz="quarter"/>
          </p:nvPr>
        </p:nvSpPr>
        <p:spPr>
          <a:prstGeom prst="rect"/>
        </p:spPr>
        <p:txBody>
          <a:bodyPr wrap="square" lIns="0" tIns="0" rIns="0" bIns="0" rtlCol="0" vert="horz">
            <a:spAutoFit/>
          </a:bodyPr>
          <a:lstStyle/>
          <a:p>
            <a:pPr marL="12700">
              <a:lnSpc>
                <a:spcPts val="1425"/>
              </a:lnSpc>
            </a:pPr>
            <a:fld id="{81D60167-4931-47E6-BA6A-407CBD079E47}" type="slidenum">
              <a:rPr dirty="0" spc="-25"/>
              <a:t>10</a:t>
            </a:fld>
          </a:p>
        </p:txBody>
      </p:sp>
      <p:sp>
        <p:nvSpPr>
          <p:cNvPr id="36" name="object 36" descr=""/>
          <p:cNvSpPr txBox="1"/>
          <p:nvPr/>
        </p:nvSpPr>
        <p:spPr>
          <a:xfrm>
            <a:off x="463550" y="6381681"/>
            <a:ext cx="1544955" cy="174625"/>
          </a:xfrm>
          <a:prstGeom prst="rect">
            <a:avLst/>
          </a:prstGeom>
        </p:spPr>
        <p:txBody>
          <a:bodyPr wrap="square" lIns="0" tIns="0" rIns="0" bIns="0" rtlCol="0" vert="horz">
            <a:spAutoFit/>
          </a:bodyPr>
          <a:lstStyle/>
          <a:p>
            <a:pPr marL="12700">
              <a:lnSpc>
                <a:spcPct val="100000"/>
              </a:lnSpc>
            </a:pPr>
            <a:r>
              <a:rPr dirty="0" sz="1050" spc="-10">
                <a:solidFill>
                  <a:srgbClr val="64738B"/>
                </a:solidFill>
                <a:latin typeface="Liberation Sans"/>
                <a:cs typeface="Liberation Sans"/>
                <a:hlinkClick r:id="rId11"/>
              </a:rPr>
              <a:t>kurojica.com/ai-document</a:t>
            </a:r>
            <a:endParaRPr sz="1050">
              <a:latin typeface="Liberation Sans"/>
              <a:cs typeface="Liberation San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descr=""/>
          <p:cNvGrpSpPr/>
          <p:nvPr/>
        </p:nvGrpSpPr>
        <p:grpSpPr>
          <a:xfrm>
            <a:off x="609599" y="4105274"/>
            <a:ext cx="10972800" cy="876300"/>
            <a:chOff x="609599" y="4105274"/>
            <a:chExt cx="10972800" cy="876300"/>
          </a:xfrm>
        </p:grpSpPr>
        <p:sp>
          <p:nvSpPr>
            <p:cNvPr id="3" name="object 3" descr=""/>
            <p:cNvSpPr/>
            <p:nvPr/>
          </p:nvSpPr>
          <p:spPr>
            <a:xfrm>
              <a:off x="633412" y="4105274"/>
              <a:ext cx="10949305" cy="876300"/>
            </a:xfrm>
            <a:custGeom>
              <a:avLst/>
              <a:gdLst/>
              <a:ahLst/>
              <a:cxnLst/>
              <a:rect l="l" t="t" r="r" b="b"/>
              <a:pathLst>
                <a:path w="10949305" h="876300">
                  <a:moveTo>
                    <a:pt x="10915938" y="876299"/>
                  </a:moveTo>
                  <a:lnTo>
                    <a:pt x="12392" y="876299"/>
                  </a:lnTo>
                  <a:lnTo>
                    <a:pt x="10570" y="875332"/>
                  </a:lnTo>
                  <a:lnTo>
                    <a:pt x="0" y="843251"/>
                  </a:lnTo>
                  <a:lnTo>
                    <a:pt x="0" y="838199"/>
                  </a:lnTo>
                  <a:lnTo>
                    <a:pt x="0" y="33047"/>
                  </a:lnTo>
                  <a:lnTo>
                    <a:pt x="12392" y="0"/>
                  </a:lnTo>
                  <a:lnTo>
                    <a:pt x="10915938" y="0"/>
                  </a:lnTo>
                  <a:lnTo>
                    <a:pt x="10948018" y="28187"/>
                  </a:lnTo>
                  <a:lnTo>
                    <a:pt x="10948985" y="33047"/>
                  </a:lnTo>
                  <a:lnTo>
                    <a:pt x="10948985" y="843251"/>
                  </a:lnTo>
                  <a:lnTo>
                    <a:pt x="10920797" y="875332"/>
                  </a:lnTo>
                  <a:lnTo>
                    <a:pt x="10915938" y="876299"/>
                  </a:lnTo>
                  <a:close/>
                </a:path>
              </a:pathLst>
            </a:custGeom>
            <a:solidFill>
              <a:srgbClr val="E7F0FD"/>
            </a:solidFill>
          </p:spPr>
          <p:txBody>
            <a:bodyPr wrap="square" lIns="0" tIns="0" rIns="0" bIns="0" rtlCol="0"/>
            <a:lstStyle/>
            <a:p/>
          </p:txBody>
        </p:sp>
        <p:sp>
          <p:nvSpPr>
            <p:cNvPr id="4" name="object 4" descr=""/>
            <p:cNvSpPr/>
            <p:nvPr/>
          </p:nvSpPr>
          <p:spPr>
            <a:xfrm>
              <a:off x="609599" y="4105274"/>
              <a:ext cx="47625" cy="876300"/>
            </a:xfrm>
            <a:custGeom>
              <a:avLst/>
              <a:gdLst/>
              <a:ahLst/>
              <a:cxnLst/>
              <a:rect l="l" t="t" r="r" b="b"/>
              <a:pathLst>
                <a:path w="47625" h="876300">
                  <a:moveTo>
                    <a:pt x="47624" y="876299"/>
                  </a:moveTo>
                  <a:lnTo>
                    <a:pt x="38099" y="876299"/>
                  </a:lnTo>
                  <a:lnTo>
                    <a:pt x="30498" y="875602"/>
                  </a:lnTo>
                  <a:lnTo>
                    <a:pt x="697" y="845801"/>
                  </a:lnTo>
                  <a:lnTo>
                    <a:pt x="0" y="838199"/>
                  </a:lnTo>
                  <a:lnTo>
                    <a:pt x="0" y="38099"/>
                  </a:lnTo>
                  <a:lnTo>
                    <a:pt x="23473" y="2789"/>
                  </a:lnTo>
                  <a:lnTo>
                    <a:pt x="38099" y="0"/>
                  </a:lnTo>
                  <a:lnTo>
                    <a:pt x="47624" y="0"/>
                  </a:lnTo>
                  <a:lnTo>
                    <a:pt x="47624" y="876299"/>
                  </a:lnTo>
                  <a:close/>
                </a:path>
              </a:pathLst>
            </a:custGeom>
            <a:solidFill>
              <a:srgbClr val="0081EC"/>
            </a:solidFill>
          </p:spPr>
          <p:txBody>
            <a:bodyPr wrap="square" lIns="0" tIns="0" rIns="0" bIns="0" rtlCol="0"/>
            <a:lstStyle/>
            <a:p/>
          </p:txBody>
        </p:sp>
        <p:pic>
          <p:nvPicPr>
            <p:cNvPr id="5" name="object 5" descr=""/>
            <p:cNvPicPr/>
            <p:nvPr/>
          </p:nvPicPr>
          <p:blipFill>
            <a:blip r:embed="rId2" cstate="print"/>
            <a:stretch>
              <a:fillRect/>
            </a:stretch>
          </p:blipFill>
          <p:spPr>
            <a:xfrm>
              <a:off x="804862" y="4257674"/>
              <a:ext cx="104768" cy="152399"/>
            </a:xfrm>
            <a:prstGeom prst="rect">
              <a:avLst/>
            </a:prstGeom>
          </p:spPr>
        </p:pic>
      </p:grpSp>
      <p:sp>
        <p:nvSpPr>
          <p:cNvPr id="6" name="object 6"/>
          <p:cNvSpPr txBox="1">
            <a:spLocks noGrp="1"/>
          </p:cNvSpPr>
          <p:nvPr>
            <p:ph type="title"/>
          </p:nvPr>
        </p:nvSpPr>
        <p:spPr>
          <a:xfrm>
            <a:off x="596899" y="612330"/>
            <a:ext cx="3898900" cy="418465"/>
          </a:xfrm>
          <a:prstGeom prst="rect"/>
        </p:spPr>
        <p:txBody>
          <a:bodyPr wrap="square" lIns="0" tIns="15875" rIns="0" bIns="0" rtlCol="0" vert="horz">
            <a:spAutoFit/>
          </a:bodyPr>
          <a:lstStyle/>
          <a:p>
            <a:pPr marL="12700">
              <a:lnSpc>
                <a:spcPct val="100000"/>
              </a:lnSpc>
              <a:spcBef>
                <a:spcPts val="125"/>
              </a:spcBef>
            </a:pPr>
            <a:r>
              <a:rPr dirty="0" spc="-310"/>
              <a:t>計量票の電</a:t>
            </a:r>
            <a:r>
              <a:rPr dirty="0" spc="-310">
                <a:latin typeface="Meiryo"/>
                <a:cs typeface="Meiryo"/>
              </a:rPr>
              <a:t>⼦</a:t>
            </a:r>
            <a:r>
              <a:rPr dirty="0" spc="-310"/>
              <a:t>化と</a:t>
            </a:r>
            <a:r>
              <a:rPr dirty="0" sz="2250" spc="-10" b="1">
                <a:latin typeface="Liberation Sans"/>
                <a:cs typeface="Liberation Sans"/>
              </a:rPr>
              <a:t>AI-</a:t>
            </a:r>
            <a:r>
              <a:rPr dirty="0" sz="2250" spc="-25" b="1">
                <a:latin typeface="Liberation Sans"/>
                <a:cs typeface="Liberation Sans"/>
              </a:rPr>
              <a:t>OCR</a:t>
            </a:r>
            <a:r>
              <a:rPr dirty="0" spc="-310"/>
              <a:t>活</a:t>
            </a:r>
            <a:r>
              <a:rPr dirty="0" spc="-360">
                <a:latin typeface="Meiryo"/>
                <a:cs typeface="Meiryo"/>
              </a:rPr>
              <a:t>⽤</a:t>
            </a:r>
            <a:endParaRPr sz="2250">
              <a:latin typeface="Meiryo"/>
              <a:cs typeface="Meiryo"/>
            </a:endParaRPr>
          </a:p>
        </p:txBody>
      </p:sp>
      <p:pic>
        <p:nvPicPr>
          <p:cNvPr id="7" name="object 7" descr=""/>
          <p:cNvPicPr/>
          <p:nvPr/>
        </p:nvPicPr>
        <p:blipFill>
          <a:blip r:embed="rId3" cstate="print"/>
          <a:stretch>
            <a:fillRect/>
          </a:stretch>
        </p:blipFill>
        <p:spPr>
          <a:xfrm>
            <a:off x="609599" y="1447799"/>
            <a:ext cx="142874" cy="190499"/>
          </a:xfrm>
          <a:prstGeom prst="rect">
            <a:avLst/>
          </a:prstGeom>
        </p:spPr>
      </p:pic>
      <p:pic>
        <p:nvPicPr>
          <p:cNvPr id="8" name="object 8" descr=""/>
          <p:cNvPicPr/>
          <p:nvPr/>
        </p:nvPicPr>
        <p:blipFill>
          <a:blip r:embed="rId4" cstate="print"/>
          <a:stretch>
            <a:fillRect/>
          </a:stretch>
        </p:blipFill>
        <p:spPr>
          <a:xfrm>
            <a:off x="609599" y="1876425"/>
            <a:ext cx="238124" cy="190499"/>
          </a:xfrm>
          <a:prstGeom prst="rect">
            <a:avLst/>
          </a:prstGeom>
        </p:spPr>
      </p:pic>
      <p:pic>
        <p:nvPicPr>
          <p:cNvPr id="9" name="object 9" descr=""/>
          <p:cNvPicPr/>
          <p:nvPr/>
        </p:nvPicPr>
        <p:blipFill>
          <a:blip r:embed="rId5" cstate="print"/>
          <a:stretch>
            <a:fillRect/>
          </a:stretch>
        </p:blipFill>
        <p:spPr>
          <a:xfrm>
            <a:off x="616234" y="2303464"/>
            <a:ext cx="224854" cy="174621"/>
          </a:xfrm>
          <a:prstGeom prst="rect">
            <a:avLst/>
          </a:prstGeom>
        </p:spPr>
      </p:pic>
      <p:sp>
        <p:nvSpPr>
          <p:cNvPr id="10" name="object 10" descr=""/>
          <p:cNvSpPr txBox="1"/>
          <p:nvPr/>
        </p:nvSpPr>
        <p:spPr>
          <a:xfrm>
            <a:off x="882650" y="1362443"/>
            <a:ext cx="10194290" cy="1109345"/>
          </a:xfrm>
          <a:prstGeom prst="rect">
            <a:avLst/>
          </a:prstGeom>
        </p:spPr>
        <p:txBody>
          <a:bodyPr wrap="square" lIns="0" tIns="12065" rIns="0" bIns="0" rtlCol="0" vert="horz">
            <a:spAutoFit/>
          </a:bodyPr>
          <a:lstStyle/>
          <a:p>
            <a:pPr marL="12700">
              <a:lnSpc>
                <a:spcPct val="100000"/>
              </a:lnSpc>
              <a:spcBef>
                <a:spcPts val="95"/>
              </a:spcBef>
            </a:pPr>
            <a:r>
              <a:rPr dirty="0" sz="1550" spc="-210">
                <a:solidFill>
                  <a:srgbClr val="1F2937"/>
                </a:solidFill>
                <a:latin typeface="SimSun"/>
                <a:cs typeface="SimSun"/>
              </a:rPr>
              <a:t>計量票電</a:t>
            </a:r>
            <a:r>
              <a:rPr dirty="0" sz="1550" spc="-210">
                <a:solidFill>
                  <a:srgbClr val="1F2937"/>
                </a:solidFill>
                <a:latin typeface="Meiryo"/>
                <a:cs typeface="Meiryo"/>
              </a:rPr>
              <a:t>⼦</a:t>
            </a:r>
            <a:r>
              <a:rPr dirty="0" sz="1550" spc="-235">
                <a:solidFill>
                  <a:srgbClr val="1F2937"/>
                </a:solidFill>
                <a:latin typeface="SimSun"/>
                <a:cs typeface="SimSun"/>
              </a:rPr>
              <a:t>化の必要性 </a:t>
            </a:r>
            <a:r>
              <a:rPr dirty="0" sz="1350" spc="20">
                <a:solidFill>
                  <a:srgbClr val="1F2937"/>
                </a:solidFill>
                <a:latin typeface="Liberation Sans"/>
                <a:cs typeface="Liberation Sans"/>
              </a:rPr>
              <a:t>- </a:t>
            </a:r>
            <a:r>
              <a:rPr dirty="0" sz="1500" spc="-150">
                <a:solidFill>
                  <a:srgbClr val="1F2937"/>
                </a:solidFill>
                <a:latin typeface="PMingLiU"/>
                <a:cs typeface="PMingLiU"/>
              </a:rPr>
              <a:t>マニフェスト</a:t>
            </a:r>
            <a:r>
              <a:rPr dirty="0" sz="1500" spc="-150">
                <a:solidFill>
                  <a:srgbClr val="1F2937"/>
                </a:solidFill>
                <a:latin typeface="SimSun"/>
                <a:cs typeface="SimSun"/>
              </a:rPr>
              <a:t>電</a:t>
            </a:r>
            <a:r>
              <a:rPr dirty="0" sz="1500" spc="-150">
                <a:solidFill>
                  <a:srgbClr val="1F2937"/>
                </a:solidFill>
                <a:latin typeface="Meiryo"/>
                <a:cs typeface="Meiryo"/>
              </a:rPr>
              <a:t>⼦化</a:t>
            </a:r>
            <a:r>
              <a:rPr dirty="0" sz="1500" spc="-150">
                <a:solidFill>
                  <a:srgbClr val="1F2937"/>
                </a:solidFill>
                <a:latin typeface="SimSun"/>
                <a:cs typeface="SimSun"/>
              </a:rPr>
              <a:t>だけでは不</a:t>
            </a:r>
            <a:r>
              <a:rPr dirty="0" sz="1500" spc="-150">
                <a:solidFill>
                  <a:srgbClr val="1F2937"/>
                </a:solidFill>
                <a:latin typeface="Meiryo"/>
                <a:cs typeface="Meiryo"/>
              </a:rPr>
              <a:t>⼗</a:t>
            </a:r>
            <a:r>
              <a:rPr dirty="0" sz="1500" spc="-150">
                <a:solidFill>
                  <a:srgbClr val="1F2937"/>
                </a:solidFill>
                <a:latin typeface="SimSun"/>
                <a:cs typeface="SimSun"/>
              </a:rPr>
              <a:t>分、転記</a:t>
            </a:r>
            <a:r>
              <a:rPr dirty="0" sz="1500" spc="-150">
                <a:solidFill>
                  <a:srgbClr val="1F2937"/>
                </a:solidFill>
                <a:latin typeface="PMingLiU"/>
                <a:cs typeface="PMingLiU"/>
              </a:rPr>
              <a:t>ミス</a:t>
            </a:r>
            <a:r>
              <a:rPr dirty="0" sz="1500" spc="-150">
                <a:solidFill>
                  <a:srgbClr val="1F2937"/>
                </a:solidFill>
                <a:latin typeface="SimSun"/>
                <a:cs typeface="SimSun"/>
              </a:rPr>
              <a:t>の防</a:t>
            </a:r>
            <a:r>
              <a:rPr dirty="0" sz="1500" spc="-150">
                <a:solidFill>
                  <a:srgbClr val="1F2937"/>
                </a:solidFill>
                <a:latin typeface="Meiryo"/>
                <a:cs typeface="Meiryo"/>
              </a:rPr>
              <a:t>⽌</a:t>
            </a:r>
            <a:r>
              <a:rPr dirty="0" sz="1500" spc="-150">
                <a:solidFill>
                  <a:srgbClr val="1F2937"/>
                </a:solidFill>
                <a:latin typeface="SimSun"/>
                <a:cs typeface="SimSun"/>
              </a:rPr>
              <a:t>と</a:t>
            </a:r>
            <a:r>
              <a:rPr dirty="0" sz="1500" spc="-150">
                <a:solidFill>
                  <a:srgbClr val="1F2937"/>
                </a:solidFill>
                <a:latin typeface="Meiryo"/>
                <a:cs typeface="Meiryo"/>
              </a:rPr>
              <a:t>効</a:t>
            </a:r>
            <a:r>
              <a:rPr dirty="0" sz="1500" spc="-150">
                <a:solidFill>
                  <a:srgbClr val="1F2937"/>
                </a:solidFill>
                <a:latin typeface="SimSun"/>
                <a:cs typeface="SimSun"/>
              </a:rPr>
              <a:t>率</a:t>
            </a:r>
            <a:r>
              <a:rPr dirty="0" sz="1500" spc="-150">
                <a:solidFill>
                  <a:srgbClr val="1F2937"/>
                </a:solidFill>
                <a:latin typeface="Meiryo"/>
                <a:cs typeface="Meiryo"/>
              </a:rPr>
              <a:t>化</a:t>
            </a:r>
            <a:r>
              <a:rPr dirty="0" sz="1500" spc="-150">
                <a:solidFill>
                  <a:srgbClr val="1F2937"/>
                </a:solidFill>
                <a:latin typeface="SimSun"/>
                <a:cs typeface="SimSun"/>
              </a:rPr>
              <a:t>のため計量票も電</a:t>
            </a:r>
            <a:r>
              <a:rPr dirty="0" sz="1500" spc="-150">
                <a:solidFill>
                  <a:srgbClr val="1F2937"/>
                </a:solidFill>
                <a:latin typeface="Meiryo"/>
                <a:cs typeface="Meiryo"/>
              </a:rPr>
              <a:t>⼦化</a:t>
            </a:r>
            <a:r>
              <a:rPr dirty="0" sz="1500" spc="-150">
                <a:solidFill>
                  <a:srgbClr val="1F2937"/>
                </a:solidFill>
                <a:latin typeface="SimSun"/>
                <a:cs typeface="SimSun"/>
              </a:rPr>
              <a:t>が求め</a:t>
            </a:r>
            <a:r>
              <a:rPr dirty="0" sz="1500" spc="-175">
                <a:solidFill>
                  <a:srgbClr val="1F2937"/>
                </a:solidFill>
                <a:latin typeface="PMingLiU"/>
                <a:cs typeface="PMingLiU"/>
              </a:rPr>
              <a:t>られ</a:t>
            </a:r>
            <a:r>
              <a:rPr dirty="0" sz="1500" spc="-125">
                <a:solidFill>
                  <a:srgbClr val="1F2937"/>
                </a:solidFill>
                <a:latin typeface="SimSun"/>
                <a:cs typeface="SimSun"/>
              </a:rPr>
              <a:t>ています</a:t>
            </a:r>
            <a:endParaRPr sz="1500">
              <a:latin typeface="SimSun"/>
              <a:cs typeface="SimSun"/>
            </a:endParaRPr>
          </a:p>
          <a:p>
            <a:pPr marL="107314">
              <a:lnSpc>
                <a:spcPct val="100000"/>
              </a:lnSpc>
              <a:spcBef>
                <a:spcPts val="1515"/>
              </a:spcBef>
            </a:pPr>
            <a:r>
              <a:rPr dirty="0" sz="1350" spc="-10" b="1">
                <a:solidFill>
                  <a:srgbClr val="1F2937"/>
                </a:solidFill>
                <a:latin typeface="Liberation Sans"/>
                <a:cs typeface="Liberation Sans"/>
              </a:rPr>
              <a:t>AI-OCR</a:t>
            </a:r>
            <a:r>
              <a:rPr dirty="0" sz="1550" spc="-240">
                <a:solidFill>
                  <a:srgbClr val="1F2937"/>
                </a:solidFill>
                <a:latin typeface="SimSun"/>
                <a:cs typeface="SimSun"/>
              </a:rPr>
              <a:t>による紙書類のデータ化 </a:t>
            </a:r>
            <a:r>
              <a:rPr dirty="0" sz="1350" spc="25">
                <a:solidFill>
                  <a:srgbClr val="1F2937"/>
                </a:solidFill>
                <a:latin typeface="Liberation Sans"/>
                <a:cs typeface="Liberation Sans"/>
              </a:rPr>
              <a:t>- </a:t>
            </a:r>
            <a:r>
              <a:rPr dirty="0" sz="1500" spc="-150">
                <a:solidFill>
                  <a:srgbClr val="1F2937"/>
                </a:solidFill>
                <a:latin typeface="Meiryo"/>
                <a:cs typeface="Meiryo"/>
              </a:rPr>
              <a:t>⾼</a:t>
            </a:r>
            <a:r>
              <a:rPr dirty="0" sz="1500" spc="-150">
                <a:solidFill>
                  <a:srgbClr val="1F2937"/>
                </a:solidFill>
                <a:latin typeface="SimSun"/>
                <a:cs typeface="SimSun"/>
              </a:rPr>
              <a:t>精度な</a:t>
            </a:r>
            <a:r>
              <a:rPr dirty="0" sz="1500" spc="-150">
                <a:solidFill>
                  <a:srgbClr val="1F2937"/>
                </a:solidFill>
                <a:latin typeface="Meiryo"/>
                <a:cs typeface="Meiryo"/>
              </a:rPr>
              <a:t>⽂字</a:t>
            </a:r>
            <a:r>
              <a:rPr dirty="0" sz="1500" spc="-150">
                <a:solidFill>
                  <a:srgbClr val="1F2937"/>
                </a:solidFill>
                <a:latin typeface="SimSun"/>
                <a:cs typeface="SimSun"/>
              </a:rPr>
              <a:t>認識技術で既</a:t>
            </a:r>
            <a:r>
              <a:rPr dirty="0" sz="1500" spc="-150">
                <a:solidFill>
                  <a:srgbClr val="1F2937"/>
                </a:solidFill>
                <a:latin typeface="Meiryo"/>
                <a:cs typeface="Meiryo"/>
              </a:rPr>
              <a:t>存</a:t>
            </a:r>
            <a:r>
              <a:rPr dirty="0" sz="1500" spc="-150">
                <a:solidFill>
                  <a:srgbClr val="1F2937"/>
                </a:solidFill>
                <a:latin typeface="SimSun"/>
                <a:cs typeface="SimSun"/>
              </a:rPr>
              <a:t>の紙の計量票</a:t>
            </a:r>
            <a:r>
              <a:rPr dirty="0" sz="1500" spc="-150">
                <a:solidFill>
                  <a:srgbClr val="1F2937"/>
                </a:solidFill>
                <a:latin typeface="PMingLiU"/>
                <a:cs typeface="PMingLiU"/>
              </a:rPr>
              <a:t>をスキャン‧データ</a:t>
            </a:r>
            <a:r>
              <a:rPr dirty="0" sz="1500" spc="-150">
                <a:solidFill>
                  <a:srgbClr val="1F2937"/>
                </a:solidFill>
                <a:latin typeface="Meiryo"/>
                <a:cs typeface="Meiryo"/>
              </a:rPr>
              <a:t>化</a:t>
            </a:r>
            <a:r>
              <a:rPr dirty="0" sz="1500" spc="-150">
                <a:solidFill>
                  <a:srgbClr val="1F2937"/>
                </a:solidFill>
                <a:latin typeface="SimSun"/>
                <a:cs typeface="SimSun"/>
              </a:rPr>
              <a:t>し、</a:t>
            </a:r>
            <a:r>
              <a:rPr dirty="0" sz="1500" spc="-150">
                <a:solidFill>
                  <a:srgbClr val="1F2937"/>
                </a:solidFill>
                <a:latin typeface="Meiryo"/>
                <a:cs typeface="Meiryo"/>
              </a:rPr>
              <a:t>⼈</a:t>
            </a:r>
            <a:r>
              <a:rPr dirty="0" sz="1500" spc="-150">
                <a:solidFill>
                  <a:srgbClr val="1F2937"/>
                </a:solidFill>
                <a:latin typeface="SimSun"/>
                <a:cs typeface="SimSun"/>
              </a:rPr>
              <a:t>的</a:t>
            </a:r>
            <a:r>
              <a:rPr dirty="0" sz="1500" spc="-150">
                <a:solidFill>
                  <a:srgbClr val="1F2937"/>
                </a:solidFill>
                <a:latin typeface="PMingLiU"/>
                <a:cs typeface="PMingLiU"/>
              </a:rPr>
              <a:t>ミス</a:t>
            </a:r>
            <a:r>
              <a:rPr dirty="0" sz="1500" spc="-150">
                <a:solidFill>
                  <a:srgbClr val="1F2937"/>
                </a:solidFill>
                <a:latin typeface="SimSun"/>
                <a:cs typeface="SimSun"/>
              </a:rPr>
              <a:t>や転記作業</a:t>
            </a:r>
            <a:r>
              <a:rPr dirty="0" sz="1500" spc="-150">
                <a:solidFill>
                  <a:srgbClr val="1F2937"/>
                </a:solidFill>
                <a:latin typeface="PMingLiU"/>
                <a:cs typeface="PMingLiU"/>
              </a:rPr>
              <a:t>を</a:t>
            </a:r>
            <a:r>
              <a:rPr dirty="0" sz="1500" spc="-150">
                <a:solidFill>
                  <a:srgbClr val="1F2937"/>
                </a:solidFill>
                <a:latin typeface="Meiryo"/>
                <a:cs typeface="Meiryo"/>
              </a:rPr>
              <a:t>削</a:t>
            </a:r>
            <a:r>
              <a:rPr dirty="0" sz="1500" spc="-50">
                <a:solidFill>
                  <a:srgbClr val="1F2937"/>
                </a:solidFill>
                <a:latin typeface="SimSun"/>
                <a:cs typeface="SimSun"/>
              </a:rPr>
              <a:t>減</a:t>
            </a:r>
            <a:endParaRPr sz="1500">
              <a:latin typeface="SimSun"/>
              <a:cs typeface="SimSun"/>
            </a:endParaRPr>
          </a:p>
          <a:p>
            <a:pPr marL="107314">
              <a:lnSpc>
                <a:spcPct val="100000"/>
              </a:lnSpc>
              <a:spcBef>
                <a:spcPts val="1440"/>
              </a:spcBef>
            </a:pPr>
            <a:r>
              <a:rPr dirty="0" sz="1350" b="1">
                <a:solidFill>
                  <a:srgbClr val="1F2937"/>
                </a:solidFill>
                <a:latin typeface="Liberation Sans"/>
                <a:cs typeface="Liberation Sans"/>
              </a:rPr>
              <a:t>JWNET</a:t>
            </a:r>
            <a:r>
              <a:rPr dirty="0" sz="1550" spc="-240">
                <a:solidFill>
                  <a:srgbClr val="1F2937"/>
                </a:solidFill>
                <a:latin typeface="SimSun"/>
                <a:cs typeface="SimSun"/>
              </a:rPr>
              <a:t>との連携効率化 </a:t>
            </a:r>
            <a:r>
              <a:rPr dirty="0" sz="1350" spc="15">
                <a:solidFill>
                  <a:srgbClr val="1F2937"/>
                </a:solidFill>
                <a:latin typeface="Liberation Sans"/>
                <a:cs typeface="Liberation Sans"/>
              </a:rPr>
              <a:t>- </a:t>
            </a:r>
            <a:r>
              <a:rPr dirty="0" sz="1500" spc="-150">
                <a:solidFill>
                  <a:srgbClr val="1F2937"/>
                </a:solidFill>
                <a:latin typeface="SimSun"/>
                <a:cs typeface="SimSun"/>
              </a:rPr>
              <a:t>電</a:t>
            </a:r>
            <a:r>
              <a:rPr dirty="0" sz="1500" spc="-150">
                <a:solidFill>
                  <a:srgbClr val="1F2937"/>
                </a:solidFill>
                <a:latin typeface="Meiryo"/>
                <a:cs typeface="Meiryo"/>
              </a:rPr>
              <a:t>⼦化</a:t>
            </a:r>
            <a:r>
              <a:rPr dirty="0" sz="1500" spc="-150">
                <a:solidFill>
                  <a:srgbClr val="1F2937"/>
                </a:solidFill>
                <a:latin typeface="SimSun"/>
                <a:cs typeface="SimSun"/>
              </a:rPr>
              <a:t>さ</a:t>
            </a:r>
            <a:r>
              <a:rPr dirty="0" sz="1500" spc="-150">
                <a:solidFill>
                  <a:srgbClr val="1F2937"/>
                </a:solidFill>
                <a:latin typeface="PMingLiU"/>
                <a:cs typeface="PMingLiU"/>
              </a:rPr>
              <a:t>れ</a:t>
            </a:r>
            <a:r>
              <a:rPr dirty="0" sz="1500" spc="-150">
                <a:solidFill>
                  <a:srgbClr val="1F2937"/>
                </a:solidFill>
                <a:latin typeface="SimSun"/>
                <a:cs typeface="SimSun"/>
              </a:rPr>
              <a:t>た計量票</a:t>
            </a:r>
            <a:r>
              <a:rPr dirty="0" sz="1500" spc="-150">
                <a:solidFill>
                  <a:srgbClr val="1F2937"/>
                </a:solidFill>
                <a:latin typeface="PMingLiU"/>
                <a:cs typeface="PMingLiU"/>
              </a:rPr>
              <a:t>データを</a:t>
            </a:r>
            <a:r>
              <a:rPr dirty="0" sz="1350" spc="-10">
                <a:solidFill>
                  <a:srgbClr val="1F2937"/>
                </a:solidFill>
                <a:latin typeface="Liberation Sans"/>
                <a:cs typeface="Liberation Sans"/>
              </a:rPr>
              <a:t>JWNET</a:t>
            </a:r>
            <a:r>
              <a:rPr dirty="0" sz="1500" spc="-150">
                <a:solidFill>
                  <a:srgbClr val="1F2937"/>
                </a:solidFill>
                <a:latin typeface="SimSun"/>
                <a:cs typeface="SimSun"/>
              </a:rPr>
              <a:t>へ連携させ</a:t>
            </a:r>
            <a:r>
              <a:rPr dirty="0" sz="1500" spc="-150">
                <a:solidFill>
                  <a:srgbClr val="1F2937"/>
                </a:solidFill>
                <a:latin typeface="PMingLiU"/>
                <a:cs typeface="PMingLiU"/>
              </a:rPr>
              <a:t>る</a:t>
            </a:r>
            <a:r>
              <a:rPr dirty="0" sz="1500" spc="-180">
                <a:solidFill>
                  <a:srgbClr val="1F2937"/>
                </a:solidFill>
                <a:latin typeface="SimSun"/>
                <a:cs typeface="SimSun"/>
              </a:rPr>
              <a:t>ことで、</a:t>
            </a:r>
            <a:r>
              <a:rPr dirty="0" sz="1500" spc="-150">
                <a:solidFill>
                  <a:srgbClr val="1F2937"/>
                </a:solidFill>
                <a:latin typeface="Meiryo"/>
                <a:cs typeface="Meiryo"/>
              </a:rPr>
              <a:t>⼊⼒</a:t>
            </a:r>
            <a:r>
              <a:rPr dirty="0" sz="1500" spc="-150">
                <a:solidFill>
                  <a:srgbClr val="1F2937"/>
                </a:solidFill>
                <a:latin typeface="SimSun"/>
                <a:cs typeface="SimSun"/>
              </a:rPr>
              <a:t>作業</a:t>
            </a:r>
            <a:r>
              <a:rPr dirty="0" sz="1500" spc="-150">
                <a:solidFill>
                  <a:srgbClr val="1F2937"/>
                </a:solidFill>
                <a:latin typeface="PMingLiU"/>
                <a:cs typeface="PMingLiU"/>
              </a:rPr>
              <a:t>を</a:t>
            </a:r>
            <a:r>
              <a:rPr dirty="0" sz="1500" spc="-150">
                <a:solidFill>
                  <a:srgbClr val="1F2937"/>
                </a:solidFill>
                <a:latin typeface="Meiryo"/>
                <a:cs typeface="Meiryo"/>
              </a:rPr>
              <a:t>⼤</a:t>
            </a:r>
            <a:r>
              <a:rPr dirty="0" sz="1500" spc="-150">
                <a:solidFill>
                  <a:srgbClr val="1F2937"/>
                </a:solidFill>
                <a:latin typeface="SimSun"/>
                <a:cs typeface="SimSun"/>
              </a:rPr>
              <a:t>幅に省</a:t>
            </a:r>
            <a:r>
              <a:rPr dirty="0" sz="1500" spc="-150">
                <a:solidFill>
                  <a:srgbClr val="1F2937"/>
                </a:solidFill>
                <a:latin typeface="Meiryo"/>
                <a:cs typeface="Meiryo"/>
              </a:rPr>
              <a:t>⼒化</a:t>
            </a:r>
            <a:r>
              <a:rPr dirty="0" sz="1500" spc="-150">
                <a:solidFill>
                  <a:srgbClr val="1F2937"/>
                </a:solidFill>
                <a:latin typeface="SimSun"/>
                <a:cs typeface="SimSun"/>
              </a:rPr>
              <a:t>し、監査対応も迅速</a:t>
            </a:r>
            <a:r>
              <a:rPr dirty="0" sz="1500" spc="-50">
                <a:solidFill>
                  <a:srgbClr val="1F2937"/>
                </a:solidFill>
                <a:latin typeface="Meiryo"/>
                <a:cs typeface="Meiryo"/>
              </a:rPr>
              <a:t>化</a:t>
            </a:r>
            <a:endParaRPr sz="1500">
              <a:latin typeface="Meiryo"/>
              <a:cs typeface="Meiryo"/>
            </a:endParaRPr>
          </a:p>
        </p:txBody>
      </p:sp>
      <p:grpSp>
        <p:nvGrpSpPr>
          <p:cNvPr id="11" name="object 11" descr=""/>
          <p:cNvGrpSpPr/>
          <p:nvPr/>
        </p:nvGrpSpPr>
        <p:grpSpPr>
          <a:xfrm>
            <a:off x="1924049" y="2724149"/>
            <a:ext cx="666750" cy="666750"/>
            <a:chOff x="1924049" y="2724149"/>
            <a:chExt cx="666750" cy="666750"/>
          </a:xfrm>
        </p:grpSpPr>
        <p:sp>
          <p:nvSpPr>
            <p:cNvPr id="12" name="object 12" descr=""/>
            <p:cNvSpPr/>
            <p:nvPr/>
          </p:nvSpPr>
          <p:spPr>
            <a:xfrm>
              <a:off x="1924049" y="2724149"/>
              <a:ext cx="666750" cy="666750"/>
            </a:xfrm>
            <a:custGeom>
              <a:avLst/>
              <a:gdLst/>
              <a:ahLst/>
              <a:cxnLst/>
              <a:rect l="l" t="t" r="r" b="b"/>
              <a:pathLst>
                <a:path w="666750" h="666750">
                  <a:moveTo>
                    <a:pt x="333374" y="666749"/>
                  </a:moveTo>
                  <a:lnTo>
                    <a:pt x="292563" y="664242"/>
                  </a:lnTo>
                  <a:lnTo>
                    <a:pt x="252371" y="656758"/>
                  </a:lnTo>
                  <a:lnTo>
                    <a:pt x="213397" y="644411"/>
                  </a:lnTo>
                  <a:lnTo>
                    <a:pt x="176223" y="627385"/>
                  </a:lnTo>
                  <a:lnTo>
                    <a:pt x="141412" y="605935"/>
                  </a:lnTo>
                  <a:lnTo>
                    <a:pt x="109493" y="580389"/>
                  </a:lnTo>
                  <a:lnTo>
                    <a:pt x="80941" y="551128"/>
                  </a:lnTo>
                  <a:lnTo>
                    <a:pt x="56183" y="518587"/>
                  </a:lnTo>
                  <a:lnTo>
                    <a:pt x="35595" y="483261"/>
                  </a:lnTo>
                  <a:lnTo>
                    <a:pt x="19487" y="445685"/>
                  </a:lnTo>
                  <a:lnTo>
                    <a:pt x="8100" y="406419"/>
                  </a:lnTo>
                  <a:lnTo>
                    <a:pt x="1605" y="366051"/>
                  </a:lnTo>
                  <a:lnTo>
                    <a:pt x="0" y="333374"/>
                  </a:lnTo>
                  <a:lnTo>
                    <a:pt x="100" y="325191"/>
                  </a:lnTo>
                  <a:lnTo>
                    <a:pt x="3608" y="284458"/>
                  </a:lnTo>
                  <a:lnTo>
                    <a:pt x="12075" y="244461"/>
                  </a:lnTo>
                  <a:lnTo>
                    <a:pt x="25376" y="205797"/>
                  </a:lnTo>
                  <a:lnTo>
                    <a:pt x="43310" y="169052"/>
                  </a:lnTo>
                  <a:lnTo>
                    <a:pt x="65605" y="134783"/>
                  </a:lnTo>
                  <a:lnTo>
                    <a:pt x="91927" y="103500"/>
                  </a:lnTo>
                  <a:lnTo>
                    <a:pt x="121884" y="75672"/>
                  </a:lnTo>
                  <a:lnTo>
                    <a:pt x="155021" y="51720"/>
                  </a:lnTo>
                  <a:lnTo>
                    <a:pt x="190838" y="32007"/>
                  </a:lnTo>
                  <a:lnTo>
                    <a:pt x="228798" y="16826"/>
                  </a:lnTo>
                  <a:lnTo>
                    <a:pt x="268336" y="6405"/>
                  </a:lnTo>
                  <a:lnTo>
                    <a:pt x="308852" y="903"/>
                  </a:lnTo>
                  <a:lnTo>
                    <a:pt x="333374" y="0"/>
                  </a:lnTo>
                  <a:lnTo>
                    <a:pt x="341558" y="100"/>
                  </a:lnTo>
                  <a:lnTo>
                    <a:pt x="382291" y="3608"/>
                  </a:lnTo>
                  <a:lnTo>
                    <a:pt x="422287" y="12075"/>
                  </a:lnTo>
                  <a:lnTo>
                    <a:pt x="460951" y="25376"/>
                  </a:lnTo>
                  <a:lnTo>
                    <a:pt x="497696" y="43310"/>
                  </a:lnTo>
                  <a:lnTo>
                    <a:pt x="531966" y="65605"/>
                  </a:lnTo>
                  <a:lnTo>
                    <a:pt x="563248" y="91927"/>
                  </a:lnTo>
                  <a:lnTo>
                    <a:pt x="591077" y="121883"/>
                  </a:lnTo>
                  <a:lnTo>
                    <a:pt x="615029" y="155021"/>
                  </a:lnTo>
                  <a:lnTo>
                    <a:pt x="634741" y="190838"/>
                  </a:lnTo>
                  <a:lnTo>
                    <a:pt x="649922" y="228798"/>
                  </a:lnTo>
                  <a:lnTo>
                    <a:pt x="660343" y="268336"/>
                  </a:lnTo>
                  <a:lnTo>
                    <a:pt x="665846" y="308852"/>
                  </a:lnTo>
                  <a:lnTo>
                    <a:pt x="666749" y="333374"/>
                  </a:lnTo>
                  <a:lnTo>
                    <a:pt x="666649" y="341558"/>
                  </a:lnTo>
                  <a:lnTo>
                    <a:pt x="663141" y="382291"/>
                  </a:lnTo>
                  <a:lnTo>
                    <a:pt x="654674" y="422287"/>
                  </a:lnTo>
                  <a:lnTo>
                    <a:pt x="641372" y="460951"/>
                  </a:lnTo>
                  <a:lnTo>
                    <a:pt x="623438" y="497696"/>
                  </a:lnTo>
                  <a:lnTo>
                    <a:pt x="601144" y="531965"/>
                  </a:lnTo>
                  <a:lnTo>
                    <a:pt x="574822" y="563248"/>
                  </a:lnTo>
                  <a:lnTo>
                    <a:pt x="544865" y="591077"/>
                  </a:lnTo>
                  <a:lnTo>
                    <a:pt x="511727" y="615029"/>
                  </a:lnTo>
                  <a:lnTo>
                    <a:pt x="475911" y="634742"/>
                  </a:lnTo>
                  <a:lnTo>
                    <a:pt x="437950" y="649922"/>
                  </a:lnTo>
                  <a:lnTo>
                    <a:pt x="398413" y="660343"/>
                  </a:lnTo>
                  <a:lnTo>
                    <a:pt x="357897" y="665847"/>
                  </a:lnTo>
                  <a:lnTo>
                    <a:pt x="333374" y="666749"/>
                  </a:lnTo>
                  <a:close/>
                </a:path>
              </a:pathLst>
            </a:custGeom>
            <a:solidFill>
              <a:srgbClr val="DAE9FE"/>
            </a:solidFill>
          </p:spPr>
          <p:txBody>
            <a:bodyPr wrap="square" lIns="0" tIns="0" rIns="0" bIns="0" rtlCol="0"/>
            <a:lstStyle/>
            <a:p/>
          </p:txBody>
        </p:sp>
        <p:pic>
          <p:nvPicPr>
            <p:cNvPr id="13" name="object 13" descr=""/>
            <p:cNvPicPr/>
            <p:nvPr/>
          </p:nvPicPr>
          <p:blipFill>
            <a:blip r:embed="rId6" cstate="print"/>
            <a:stretch>
              <a:fillRect/>
            </a:stretch>
          </p:blipFill>
          <p:spPr>
            <a:xfrm>
              <a:off x="2143124" y="2957512"/>
              <a:ext cx="228600" cy="200025"/>
            </a:xfrm>
            <a:prstGeom prst="rect">
              <a:avLst/>
            </a:prstGeom>
          </p:spPr>
        </p:pic>
      </p:grpSp>
      <p:sp>
        <p:nvSpPr>
          <p:cNvPr id="14" name="object 14" descr=""/>
          <p:cNvSpPr txBox="1"/>
          <p:nvPr/>
        </p:nvSpPr>
        <p:spPr>
          <a:xfrm>
            <a:off x="848568" y="3407874"/>
            <a:ext cx="2814320" cy="549910"/>
          </a:xfrm>
          <a:prstGeom prst="rect">
            <a:avLst/>
          </a:prstGeom>
        </p:spPr>
        <p:txBody>
          <a:bodyPr wrap="square" lIns="0" tIns="87630" rIns="0" bIns="0" rtlCol="0" vert="horz">
            <a:spAutoFit/>
          </a:bodyPr>
          <a:lstStyle/>
          <a:p>
            <a:pPr algn="ctr">
              <a:lnSpc>
                <a:spcPct val="100000"/>
              </a:lnSpc>
              <a:spcBef>
                <a:spcPts val="690"/>
              </a:spcBef>
            </a:pPr>
            <a:r>
              <a:rPr dirty="0" sz="1350" spc="-170">
                <a:latin typeface="SimSun"/>
                <a:cs typeface="SimSun"/>
              </a:rPr>
              <a:t>スキャン</a:t>
            </a:r>
            <a:r>
              <a:rPr dirty="0" sz="1200" spc="-10" b="1">
                <a:latin typeface="Liberation Sans"/>
                <a:cs typeface="Liberation Sans"/>
              </a:rPr>
              <a:t>/</a:t>
            </a:r>
            <a:r>
              <a:rPr dirty="0" sz="1350" spc="-110">
                <a:latin typeface="SimSun"/>
                <a:cs typeface="SimSun"/>
              </a:rPr>
              <a:t>撮影</a:t>
            </a:r>
            <a:endParaRPr sz="1350">
              <a:latin typeface="SimSun"/>
              <a:cs typeface="SimSun"/>
            </a:endParaRPr>
          </a:p>
          <a:p>
            <a:pPr algn="ctr">
              <a:lnSpc>
                <a:spcPct val="100000"/>
              </a:lnSpc>
              <a:spcBef>
                <a:spcPts val="530"/>
              </a:spcBef>
            </a:pPr>
            <a:r>
              <a:rPr dirty="0" sz="1150" spc="-125">
                <a:solidFill>
                  <a:srgbClr val="374050"/>
                </a:solidFill>
                <a:latin typeface="PMingLiU"/>
                <a:cs typeface="PMingLiU"/>
              </a:rPr>
              <a:t>スマホ</a:t>
            </a:r>
            <a:r>
              <a:rPr dirty="0" sz="1150" spc="-110">
                <a:solidFill>
                  <a:srgbClr val="374050"/>
                </a:solidFill>
                <a:latin typeface="SimSun"/>
                <a:cs typeface="SimSun"/>
              </a:rPr>
              <a:t>や</a:t>
            </a:r>
            <a:r>
              <a:rPr dirty="0" sz="1150" spc="-125">
                <a:solidFill>
                  <a:srgbClr val="374050"/>
                </a:solidFill>
                <a:latin typeface="PMingLiU"/>
                <a:cs typeface="PMingLiU"/>
              </a:rPr>
              <a:t>スキャナー</a:t>
            </a:r>
            <a:r>
              <a:rPr dirty="0" sz="1150" spc="-110">
                <a:solidFill>
                  <a:srgbClr val="374050"/>
                </a:solidFill>
                <a:latin typeface="SimSun"/>
                <a:cs typeface="SimSun"/>
              </a:rPr>
              <a:t>で計量票</a:t>
            </a:r>
            <a:r>
              <a:rPr dirty="0" sz="1150" spc="-110">
                <a:solidFill>
                  <a:srgbClr val="374050"/>
                </a:solidFill>
                <a:latin typeface="PMingLiU"/>
                <a:cs typeface="PMingLiU"/>
              </a:rPr>
              <a:t>を</a:t>
            </a:r>
            <a:r>
              <a:rPr dirty="0" sz="1150" spc="-110">
                <a:solidFill>
                  <a:srgbClr val="374050"/>
                </a:solidFill>
                <a:latin typeface="SimSun"/>
                <a:cs typeface="SimSun"/>
              </a:rPr>
              <a:t>撮影</a:t>
            </a:r>
            <a:r>
              <a:rPr dirty="0" sz="1150" spc="-110">
                <a:solidFill>
                  <a:srgbClr val="374050"/>
                </a:solidFill>
                <a:latin typeface="PMingLiU"/>
                <a:cs typeface="PMingLiU"/>
              </a:rPr>
              <a:t>‧</a:t>
            </a:r>
            <a:r>
              <a:rPr dirty="0" sz="1150" spc="-110">
                <a:solidFill>
                  <a:srgbClr val="374050"/>
                </a:solidFill>
                <a:latin typeface="SimSun"/>
                <a:cs typeface="SimSun"/>
              </a:rPr>
              <a:t>読み取</a:t>
            </a:r>
            <a:r>
              <a:rPr dirty="0" sz="1150" spc="-50">
                <a:solidFill>
                  <a:srgbClr val="374050"/>
                </a:solidFill>
                <a:latin typeface="PMingLiU"/>
                <a:cs typeface="PMingLiU"/>
              </a:rPr>
              <a:t>り</a:t>
            </a:r>
            <a:endParaRPr sz="1150">
              <a:latin typeface="PMingLiU"/>
              <a:cs typeface="PMingLiU"/>
            </a:endParaRPr>
          </a:p>
        </p:txBody>
      </p:sp>
      <p:grpSp>
        <p:nvGrpSpPr>
          <p:cNvPr id="15" name="object 15" descr=""/>
          <p:cNvGrpSpPr/>
          <p:nvPr/>
        </p:nvGrpSpPr>
        <p:grpSpPr>
          <a:xfrm>
            <a:off x="5762624" y="2724149"/>
            <a:ext cx="666750" cy="666750"/>
            <a:chOff x="5762624" y="2724149"/>
            <a:chExt cx="666750" cy="666750"/>
          </a:xfrm>
        </p:grpSpPr>
        <p:sp>
          <p:nvSpPr>
            <p:cNvPr id="16" name="object 16" descr=""/>
            <p:cNvSpPr/>
            <p:nvPr/>
          </p:nvSpPr>
          <p:spPr>
            <a:xfrm>
              <a:off x="5762624" y="2724149"/>
              <a:ext cx="666750" cy="666750"/>
            </a:xfrm>
            <a:custGeom>
              <a:avLst/>
              <a:gdLst/>
              <a:ahLst/>
              <a:cxnLst/>
              <a:rect l="l" t="t" r="r" b="b"/>
              <a:pathLst>
                <a:path w="666750" h="666750">
                  <a:moveTo>
                    <a:pt x="333374" y="666749"/>
                  </a:moveTo>
                  <a:lnTo>
                    <a:pt x="292563" y="664242"/>
                  </a:lnTo>
                  <a:lnTo>
                    <a:pt x="252370" y="656758"/>
                  </a:lnTo>
                  <a:lnTo>
                    <a:pt x="213396" y="644411"/>
                  </a:lnTo>
                  <a:lnTo>
                    <a:pt x="176222" y="627385"/>
                  </a:lnTo>
                  <a:lnTo>
                    <a:pt x="141412" y="605935"/>
                  </a:lnTo>
                  <a:lnTo>
                    <a:pt x="109493" y="580389"/>
                  </a:lnTo>
                  <a:lnTo>
                    <a:pt x="80941" y="551128"/>
                  </a:lnTo>
                  <a:lnTo>
                    <a:pt x="56182" y="518587"/>
                  </a:lnTo>
                  <a:lnTo>
                    <a:pt x="35594" y="483261"/>
                  </a:lnTo>
                  <a:lnTo>
                    <a:pt x="19487" y="445685"/>
                  </a:lnTo>
                  <a:lnTo>
                    <a:pt x="8100" y="406419"/>
                  </a:lnTo>
                  <a:lnTo>
                    <a:pt x="1605" y="366051"/>
                  </a:lnTo>
                  <a:lnTo>
                    <a:pt x="0" y="333374"/>
                  </a:lnTo>
                  <a:lnTo>
                    <a:pt x="100" y="325191"/>
                  </a:lnTo>
                  <a:lnTo>
                    <a:pt x="3607" y="284458"/>
                  </a:lnTo>
                  <a:lnTo>
                    <a:pt x="12074" y="244461"/>
                  </a:lnTo>
                  <a:lnTo>
                    <a:pt x="25376" y="205797"/>
                  </a:lnTo>
                  <a:lnTo>
                    <a:pt x="43310" y="169052"/>
                  </a:lnTo>
                  <a:lnTo>
                    <a:pt x="65604" y="134783"/>
                  </a:lnTo>
                  <a:lnTo>
                    <a:pt x="91926" y="103500"/>
                  </a:lnTo>
                  <a:lnTo>
                    <a:pt x="121883" y="75672"/>
                  </a:lnTo>
                  <a:lnTo>
                    <a:pt x="155021" y="51720"/>
                  </a:lnTo>
                  <a:lnTo>
                    <a:pt x="190838" y="32007"/>
                  </a:lnTo>
                  <a:lnTo>
                    <a:pt x="228797" y="16826"/>
                  </a:lnTo>
                  <a:lnTo>
                    <a:pt x="268335" y="6405"/>
                  </a:lnTo>
                  <a:lnTo>
                    <a:pt x="308852" y="903"/>
                  </a:lnTo>
                  <a:lnTo>
                    <a:pt x="333374" y="0"/>
                  </a:lnTo>
                  <a:lnTo>
                    <a:pt x="341558" y="100"/>
                  </a:lnTo>
                  <a:lnTo>
                    <a:pt x="382291" y="3608"/>
                  </a:lnTo>
                  <a:lnTo>
                    <a:pt x="422287" y="12075"/>
                  </a:lnTo>
                  <a:lnTo>
                    <a:pt x="460951" y="25376"/>
                  </a:lnTo>
                  <a:lnTo>
                    <a:pt x="497696" y="43310"/>
                  </a:lnTo>
                  <a:lnTo>
                    <a:pt x="531966" y="65605"/>
                  </a:lnTo>
                  <a:lnTo>
                    <a:pt x="563248" y="91927"/>
                  </a:lnTo>
                  <a:lnTo>
                    <a:pt x="591077" y="121883"/>
                  </a:lnTo>
                  <a:lnTo>
                    <a:pt x="615028" y="155021"/>
                  </a:lnTo>
                  <a:lnTo>
                    <a:pt x="634741" y="190838"/>
                  </a:lnTo>
                  <a:lnTo>
                    <a:pt x="649923" y="228798"/>
                  </a:lnTo>
                  <a:lnTo>
                    <a:pt x="660343" y="268336"/>
                  </a:lnTo>
                  <a:lnTo>
                    <a:pt x="665847" y="308852"/>
                  </a:lnTo>
                  <a:lnTo>
                    <a:pt x="666749" y="333374"/>
                  </a:lnTo>
                  <a:lnTo>
                    <a:pt x="666649" y="341558"/>
                  </a:lnTo>
                  <a:lnTo>
                    <a:pt x="663142" y="382291"/>
                  </a:lnTo>
                  <a:lnTo>
                    <a:pt x="654674" y="422287"/>
                  </a:lnTo>
                  <a:lnTo>
                    <a:pt x="641372" y="460951"/>
                  </a:lnTo>
                  <a:lnTo>
                    <a:pt x="623438" y="497696"/>
                  </a:lnTo>
                  <a:lnTo>
                    <a:pt x="601144" y="531965"/>
                  </a:lnTo>
                  <a:lnTo>
                    <a:pt x="574822" y="563248"/>
                  </a:lnTo>
                  <a:lnTo>
                    <a:pt x="544865" y="591077"/>
                  </a:lnTo>
                  <a:lnTo>
                    <a:pt x="511727" y="615029"/>
                  </a:lnTo>
                  <a:lnTo>
                    <a:pt x="475910" y="634742"/>
                  </a:lnTo>
                  <a:lnTo>
                    <a:pt x="437950" y="649922"/>
                  </a:lnTo>
                  <a:lnTo>
                    <a:pt x="398412" y="660343"/>
                  </a:lnTo>
                  <a:lnTo>
                    <a:pt x="357897" y="665847"/>
                  </a:lnTo>
                  <a:lnTo>
                    <a:pt x="333374" y="666749"/>
                  </a:lnTo>
                  <a:close/>
                </a:path>
              </a:pathLst>
            </a:custGeom>
            <a:solidFill>
              <a:srgbClr val="DAE9FE"/>
            </a:solidFill>
          </p:spPr>
          <p:txBody>
            <a:bodyPr wrap="square" lIns="0" tIns="0" rIns="0" bIns="0" rtlCol="0"/>
            <a:lstStyle/>
            <a:p/>
          </p:txBody>
        </p:sp>
        <p:sp>
          <p:nvSpPr>
            <p:cNvPr id="17" name="object 17" descr=""/>
            <p:cNvSpPr/>
            <p:nvPr/>
          </p:nvSpPr>
          <p:spPr>
            <a:xfrm>
              <a:off x="5953839" y="2946796"/>
              <a:ext cx="281940" cy="223520"/>
            </a:xfrm>
            <a:custGeom>
              <a:avLst/>
              <a:gdLst/>
              <a:ahLst/>
              <a:cxnLst/>
              <a:rect l="l" t="t" r="r" b="b"/>
              <a:pathLst>
                <a:path w="281939" h="223519">
                  <a:moveTo>
                    <a:pt x="107022" y="30480"/>
                  </a:moveTo>
                  <a:lnTo>
                    <a:pt x="34468" y="30480"/>
                  </a:lnTo>
                  <a:lnTo>
                    <a:pt x="39245" y="26670"/>
                  </a:lnTo>
                  <a:lnTo>
                    <a:pt x="44693" y="22860"/>
                  </a:lnTo>
                  <a:lnTo>
                    <a:pt x="50631" y="20320"/>
                  </a:lnTo>
                  <a:lnTo>
                    <a:pt x="54203" y="3810"/>
                  </a:lnTo>
                  <a:lnTo>
                    <a:pt x="57417" y="0"/>
                  </a:lnTo>
                  <a:lnTo>
                    <a:pt x="84073" y="0"/>
                  </a:lnTo>
                  <a:lnTo>
                    <a:pt x="87287" y="3810"/>
                  </a:lnTo>
                  <a:lnTo>
                    <a:pt x="88136" y="7620"/>
                  </a:lnTo>
                  <a:lnTo>
                    <a:pt x="90859" y="20320"/>
                  </a:lnTo>
                  <a:lnTo>
                    <a:pt x="96753" y="22860"/>
                  </a:lnTo>
                  <a:lnTo>
                    <a:pt x="102244" y="26670"/>
                  </a:lnTo>
                  <a:lnTo>
                    <a:pt x="107022" y="30480"/>
                  </a:lnTo>
                  <a:close/>
                </a:path>
                <a:path w="281939" h="223519">
                  <a:moveTo>
                    <a:pt x="17814" y="124460"/>
                  </a:moveTo>
                  <a:lnTo>
                    <a:pt x="13349" y="123190"/>
                  </a:lnTo>
                  <a:lnTo>
                    <a:pt x="10804" y="119380"/>
                  </a:lnTo>
                  <a:lnTo>
                    <a:pt x="9197" y="116840"/>
                  </a:lnTo>
                  <a:lnTo>
                    <a:pt x="7724" y="115570"/>
                  </a:lnTo>
                  <a:lnTo>
                    <a:pt x="5045" y="110490"/>
                  </a:lnTo>
                  <a:lnTo>
                    <a:pt x="3795" y="107950"/>
                  </a:lnTo>
                  <a:lnTo>
                    <a:pt x="2678" y="106680"/>
                  </a:lnTo>
                  <a:lnTo>
                    <a:pt x="1651" y="104140"/>
                  </a:lnTo>
                  <a:lnTo>
                    <a:pt x="0" y="100330"/>
                  </a:lnTo>
                  <a:lnTo>
                    <a:pt x="1250" y="95250"/>
                  </a:lnTo>
                  <a:lnTo>
                    <a:pt x="14332" y="83820"/>
                  </a:lnTo>
                  <a:lnTo>
                    <a:pt x="13841" y="81280"/>
                  </a:lnTo>
                  <a:lnTo>
                    <a:pt x="13573" y="77470"/>
                  </a:lnTo>
                  <a:lnTo>
                    <a:pt x="13573" y="71120"/>
                  </a:lnTo>
                  <a:lnTo>
                    <a:pt x="13841" y="68580"/>
                  </a:lnTo>
                  <a:lnTo>
                    <a:pt x="14332" y="64770"/>
                  </a:lnTo>
                  <a:lnTo>
                    <a:pt x="4364" y="55835"/>
                  </a:lnTo>
                  <a:lnTo>
                    <a:pt x="1250" y="53340"/>
                  </a:lnTo>
                  <a:lnTo>
                    <a:pt x="0" y="49530"/>
                  </a:lnTo>
                  <a:lnTo>
                    <a:pt x="2678" y="43180"/>
                  </a:lnTo>
                  <a:lnTo>
                    <a:pt x="3795" y="40640"/>
                  </a:lnTo>
                  <a:lnTo>
                    <a:pt x="6384" y="35560"/>
                  </a:lnTo>
                  <a:lnTo>
                    <a:pt x="7768" y="33020"/>
                  </a:lnTo>
                  <a:lnTo>
                    <a:pt x="9242" y="31750"/>
                  </a:lnTo>
                  <a:lnTo>
                    <a:pt x="13349" y="25400"/>
                  </a:lnTo>
                  <a:lnTo>
                    <a:pt x="17814" y="24130"/>
                  </a:lnTo>
                  <a:lnTo>
                    <a:pt x="21833" y="26670"/>
                  </a:lnTo>
                  <a:lnTo>
                    <a:pt x="34468" y="30480"/>
                  </a:lnTo>
                  <a:lnTo>
                    <a:pt x="131382" y="30480"/>
                  </a:lnTo>
                  <a:lnTo>
                    <a:pt x="132204" y="31750"/>
                  </a:lnTo>
                  <a:lnTo>
                    <a:pt x="133677" y="33020"/>
                  </a:lnTo>
                  <a:lnTo>
                    <a:pt x="135016" y="35560"/>
                  </a:lnTo>
                  <a:lnTo>
                    <a:pt x="136400" y="38100"/>
                  </a:lnTo>
                  <a:lnTo>
                    <a:pt x="137651" y="40640"/>
                  </a:lnTo>
                  <a:lnTo>
                    <a:pt x="138767" y="43180"/>
                  </a:lnTo>
                  <a:lnTo>
                    <a:pt x="139794" y="44450"/>
                  </a:lnTo>
                  <a:lnTo>
                    <a:pt x="141446" y="49530"/>
                  </a:lnTo>
                  <a:lnTo>
                    <a:pt x="140196" y="53340"/>
                  </a:lnTo>
                  <a:lnTo>
                    <a:pt x="65147" y="53340"/>
                  </a:lnTo>
                  <a:lnTo>
                    <a:pt x="59987" y="55835"/>
                  </a:lnTo>
                  <a:lnTo>
                    <a:pt x="49291" y="71120"/>
                  </a:lnTo>
                  <a:lnTo>
                    <a:pt x="49291" y="77470"/>
                  </a:lnTo>
                  <a:lnTo>
                    <a:pt x="65147" y="95250"/>
                  </a:lnTo>
                  <a:lnTo>
                    <a:pt x="140106" y="95250"/>
                  </a:lnTo>
                  <a:lnTo>
                    <a:pt x="141356" y="100330"/>
                  </a:lnTo>
                  <a:lnTo>
                    <a:pt x="138678" y="105410"/>
                  </a:lnTo>
                  <a:lnTo>
                    <a:pt x="137561" y="107950"/>
                  </a:lnTo>
                  <a:lnTo>
                    <a:pt x="136311" y="110490"/>
                  </a:lnTo>
                  <a:lnTo>
                    <a:pt x="134927" y="113030"/>
                  </a:lnTo>
                  <a:lnTo>
                    <a:pt x="133588" y="115570"/>
                  </a:lnTo>
                  <a:lnTo>
                    <a:pt x="132114" y="116840"/>
                  </a:lnTo>
                  <a:lnTo>
                    <a:pt x="131293" y="118110"/>
                  </a:lnTo>
                  <a:lnTo>
                    <a:pt x="34423" y="118110"/>
                  </a:lnTo>
                  <a:lnTo>
                    <a:pt x="17814" y="124460"/>
                  </a:lnTo>
                  <a:close/>
                </a:path>
                <a:path w="281939" h="223519">
                  <a:moveTo>
                    <a:pt x="131382" y="30480"/>
                  </a:moveTo>
                  <a:lnTo>
                    <a:pt x="107022" y="30480"/>
                  </a:lnTo>
                  <a:lnTo>
                    <a:pt x="123631" y="24130"/>
                  </a:lnTo>
                  <a:lnTo>
                    <a:pt x="128096" y="25400"/>
                  </a:lnTo>
                  <a:lnTo>
                    <a:pt x="131382" y="30480"/>
                  </a:lnTo>
                  <a:close/>
                </a:path>
                <a:path w="281939" h="223519">
                  <a:moveTo>
                    <a:pt x="140106" y="95250"/>
                  </a:moveTo>
                  <a:lnTo>
                    <a:pt x="76298" y="95250"/>
                  </a:lnTo>
                  <a:lnTo>
                    <a:pt x="81550" y="92710"/>
                  </a:lnTo>
                  <a:lnTo>
                    <a:pt x="83867" y="91440"/>
                  </a:lnTo>
                  <a:lnTo>
                    <a:pt x="87886" y="87630"/>
                  </a:lnTo>
                  <a:lnTo>
                    <a:pt x="89435" y="85090"/>
                  </a:lnTo>
                  <a:lnTo>
                    <a:pt x="91610" y="80010"/>
                  </a:lnTo>
                  <a:lnTo>
                    <a:pt x="92154" y="77470"/>
                  </a:lnTo>
                  <a:lnTo>
                    <a:pt x="92154" y="71120"/>
                  </a:lnTo>
                  <a:lnTo>
                    <a:pt x="76298" y="53340"/>
                  </a:lnTo>
                  <a:lnTo>
                    <a:pt x="140196" y="53340"/>
                  </a:lnTo>
                  <a:lnTo>
                    <a:pt x="136188" y="56550"/>
                  </a:lnTo>
                  <a:lnTo>
                    <a:pt x="127024" y="64770"/>
                  </a:lnTo>
                  <a:lnTo>
                    <a:pt x="127515" y="68580"/>
                  </a:lnTo>
                  <a:lnTo>
                    <a:pt x="127783" y="71120"/>
                  </a:lnTo>
                  <a:lnTo>
                    <a:pt x="127783" y="77470"/>
                  </a:lnTo>
                  <a:lnTo>
                    <a:pt x="127515" y="80010"/>
                  </a:lnTo>
                  <a:lnTo>
                    <a:pt x="127024" y="83820"/>
                  </a:lnTo>
                  <a:lnTo>
                    <a:pt x="136936" y="92710"/>
                  </a:lnTo>
                  <a:lnTo>
                    <a:pt x="140106" y="95250"/>
                  </a:lnTo>
                  <a:close/>
                </a:path>
                <a:path w="281939" h="223519">
                  <a:moveTo>
                    <a:pt x="181049" y="223520"/>
                  </a:moveTo>
                  <a:lnTo>
                    <a:pt x="174798" y="220980"/>
                  </a:lnTo>
                  <a:lnTo>
                    <a:pt x="172438" y="219687"/>
                  </a:lnTo>
                  <a:lnTo>
                    <a:pt x="170244" y="218440"/>
                  </a:lnTo>
                  <a:lnTo>
                    <a:pt x="167833" y="217170"/>
                  </a:lnTo>
                  <a:lnTo>
                    <a:pt x="165556" y="215900"/>
                  </a:lnTo>
                  <a:lnTo>
                    <a:pt x="163413" y="214630"/>
                  </a:lnTo>
                  <a:lnTo>
                    <a:pt x="157921" y="210820"/>
                  </a:lnTo>
                  <a:lnTo>
                    <a:pt x="156805" y="205740"/>
                  </a:lnTo>
                  <a:lnTo>
                    <a:pt x="162297" y="189230"/>
                  </a:lnTo>
                  <a:lnTo>
                    <a:pt x="158368" y="184150"/>
                  </a:lnTo>
                  <a:lnTo>
                    <a:pt x="155197" y="179070"/>
                  </a:lnTo>
                  <a:lnTo>
                    <a:pt x="152965" y="172720"/>
                  </a:lnTo>
                  <a:lnTo>
                    <a:pt x="135865" y="168910"/>
                  </a:lnTo>
                  <a:lnTo>
                    <a:pt x="132516" y="166370"/>
                  </a:lnTo>
                  <a:lnTo>
                    <a:pt x="131668" y="158750"/>
                  </a:lnTo>
                  <a:lnTo>
                    <a:pt x="131668" y="147320"/>
                  </a:lnTo>
                  <a:lnTo>
                    <a:pt x="132516" y="139700"/>
                  </a:lnTo>
                  <a:lnTo>
                    <a:pt x="135820" y="135890"/>
                  </a:lnTo>
                  <a:lnTo>
                    <a:pt x="152965" y="133350"/>
                  </a:lnTo>
                  <a:lnTo>
                    <a:pt x="155153" y="127000"/>
                  </a:lnTo>
                  <a:lnTo>
                    <a:pt x="158368" y="121920"/>
                  </a:lnTo>
                  <a:lnTo>
                    <a:pt x="162297" y="116840"/>
                  </a:lnTo>
                  <a:lnTo>
                    <a:pt x="156805" y="100330"/>
                  </a:lnTo>
                  <a:lnTo>
                    <a:pt x="181049" y="82550"/>
                  </a:lnTo>
                  <a:lnTo>
                    <a:pt x="185469" y="83820"/>
                  </a:lnTo>
                  <a:lnTo>
                    <a:pt x="197122" y="96520"/>
                  </a:lnTo>
                  <a:lnTo>
                    <a:pt x="255310" y="96520"/>
                  </a:lnTo>
                  <a:lnTo>
                    <a:pt x="256148" y="100330"/>
                  </a:lnTo>
                  <a:lnTo>
                    <a:pt x="250656" y="116840"/>
                  </a:lnTo>
                  <a:lnTo>
                    <a:pt x="254585" y="121920"/>
                  </a:lnTo>
                  <a:lnTo>
                    <a:pt x="257755" y="127000"/>
                  </a:lnTo>
                  <a:lnTo>
                    <a:pt x="259541" y="132080"/>
                  </a:lnTo>
                  <a:lnTo>
                    <a:pt x="200878" y="132080"/>
                  </a:lnTo>
                  <a:lnTo>
                    <a:pt x="195627" y="134620"/>
                  </a:lnTo>
                  <a:lnTo>
                    <a:pt x="185023" y="149860"/>
                  </a:lnTo>
                  <a:lnTo>
                    <a:pt x="185023" y="156210"/>
                  </a:lnTo>
                  <a:lnTo>
                    <a:pt x="200878" y="173990"/>
                  </a:lnTo>
                  <a:lnTo>
                    <a:pt x="259550" y="173990"/>
                  </a:lnTo>
                  <a:lnTo>
                    <a:pt x="257800" y="179070"/>
                  </a:lnTo>
                  <a:lnTo>
                    <a:pt x="254585" y="184150"/>
                  </a:lnTo>
                  <a:lnTo>
                    <a:pt x="250656" y="189230"/>
                  </a:lnTo>
                  <a:lnTo>
                    <a:pt x="256148" y="205740"/>
                  </a:lnTo>
                  <a:lnTo>
                    <a:pt x="255310" y="209550"/>
                  </a:lnTo>
                  <a:lnTo>
                    <a:pt x="197167" y="209550"/>
                  </a:lnTo>
                  <a:lnTo>
                    <a:pt x="188346" y="219687"/>
                  </a:lnTo>
                  <a:lnTo>
                    <a:pt x="185469" y="222250"/>
                  </a:lnTo>
                  <a:lnTo>
                    <a:pt x="181049" y="223520"/>
                  </a:lnTo>
                  <a:close/>
                </a:path>
                <a:path w="281939" h="223519">
                  <a:moveTo>
                    <a:pt x="255310" y="96520"/>
                  </a:moveTo>
                  <a:lnTo>
                    <a:pt x="215785" y="96520"/>
                  </a:lnTo>
                  <a:lnTo>
                    <a:pt x="224626" y="86360"/>
                  </a:lnTo>
                  <a:lnTo>
                    <a:pt x="227483" y="83820"/>
                  </a:lnTo>
                  <a:lnTo>
                    <a:pt x="231904" y="82550"/>
                  </a:lnTo>
                  <a:lnTo>
                    <a:pt x="238199" y="85090"/>
                  </a:lnTo>
                  <a:lnTo>
                    <a:pt x="245119" y="88900"/>
                  </a:lnTo>
                  <a:lnTo>
                    <a:pt x="249540" y="91440"/>
                  </a:lnTo>
                  <a:lnTo>
                    <a:pt x="255031" y="95250"/>
                  </a:lnTo>
                  <a:lnTo>
                    <a:pt x="255310" y="96520"/>
                  </a:lnTo>
                  <a:close/>
                </a:path>
                <a:path w="281939" h="223519">
                  <a:moveTo>
                    <a:pt x="212749" y="96520"/>
                  </a:moveTo>
                  <a:lnTo>
                    <a:pt x="200158" y="96520"/>
                  </a:lnTo>
                  <a:lnTo>
                    <a:pt x="203284" y="95250"/>
                  </a:lnTo>
                  <a:lnTo>
                    <a:pt x="209624" y="95250"/>
                  </a:lnTo>
                  <a:lnTo>
                    <a:pt x="212749" y="96520"/>
                  </a:lnTo>
                  <a:close/>
                </a:path>
                <a:path w="281939" h="223519">
                  <a:moveTo>
                    <a:pt x="83983" y="148590"/>
                  </a:moveTo>
                  <a:lnTo>
                    <a:pt x="57373" y="148590"/>
                  </a:lnTo>
                  <a:lnTo>
                    <a:pt x="54158" y="144780"/>
                  </a:lnTo>
                  <a:lnTo>
                    <a:pt x="53310" y="140970"/>
                  </a:lnTo>
                  <a:lnTo>
                    <a:pt x="50586" y="128270"/>
                  </a:lnTo>
                  <a:lnTo>
                    <a:pt x="44693" y="125730"/>
                  </a:lnTo>
                  <a:lnTo>
                    <a:pt x="39201" y="121920"/>
                  </a:lnTo>
                  <a:lnTo>
                    <a:pt x="34423" y="118110"/>
                  </a:lnTo>
                  <a:lnTo>
                    <a:pt x="106933" y="118110"/>
                  </a:lnTo>
                  <a:lnTo>
                    <a:pt x="102155" y="121920"/>
                  </a:lnTo>
                  <a:lnTo>
                    <a:pt x="96708" y="125730"/>
                  </a:lnTo>
                  <a:lnTo>
                    <a:pt x="90770" y="128270"/>
                  </a:lnTo>
                  <a:lnTo>
                    <a:pt x="87198" y="144780"/>
                  </a:lnTo>
                  <a:lnTo>
                    <a:pt x="83983" y="148590"/>
                  </a:lnTo>
                  <a:close/>
                </a:path>
                <a:path w="281939" h="223519">
                  <a:moveTo>
                    <a:pt x="123542" y="124460"/>
                  </a:moveTo>
                  <a:lnTo>
                    <a:pt x="106933" y="118110"/>
                  </a:lnTo>
                  <a:lnTo>
                    <a:pt x="131293" y="118110"/>
                  </a:lnTo>
                  <a:lnTo>
                    <a:pt x="128007" y="123190"/>
                  </a:lnTo>
                  <a:lnTo>
                    <a:pt x="123542" y="124460"/>
                  </a:lnTo>
                  <a:close/>
                </a:path>
                <a:path w="281939" h="223519">
                  <a:moveTo>
                    <a:pt x="259550" y="173990"/>
                  </a:moveTo>
                  <a:lnTo>
                    <a:pt x="212030" y="173990"/>
                  </a:lnTo>
                  <a:lnTo>
                    <a:pt x="217281" y="171450"/>
                  </a:lnTo>
                  <a:lnTo>
                    <a:pt x="219598" y="170180"/>
                  </a:lnTo>
                  <a:lnTo>
                    <a:pt x="223618" y="166370"/>
                  </a:lnTo>
                  <a:lnTo>
                    <a:pt x="225166" y="163830"/>
                  </a:lnTo>
                  <a:lnTo>
                    <a:pt x="227341" y="158750"/>
                  </a:lnTo>
                  <a:lnTo>
                    <a:pt x="227885" y="156210"/>
                  </a:lnTo>
                  <a:lnTo>
                    <a:pt x="227885" y="149860"/>
                  </a:lnTo>
                  <a:lnTo>
                    <a:pt x="212030" y="132080"/>
                  </a:lnTo>
                  <a:lnTo>
                    <a:pt x="259541" y="132080"/>
                  </a:lnTo>
                  <a:lnTo>
                    <a:pt x="259987" y="133350"/>
                  </a:lnTo>
                  <a:lnTo>
                    <a:pt x="272980" y="135890"/>
                  </a:lnTo>
                  <a:lnTo>
                    <a:pt x="277088" y="135890"/>
                  </a:lnTo>
                  <a:lnTo>
                    <a:pt x="280436" y="139700"/>
                  </a:lnTo>
                  <a:lnTo>
                    <a:pt x="281285" y="147320"/>
                  </a:lnTo>
                  <a:lnTo>
                    <a:pt x="281374" y="148590"/>
                  </a:lnTo>
                  <a:lnTo>
                    <a:pt x="281463" y="156210"/>
                  </a:lnTo>
                  <a:lnTo>
                    <a:pt x="281285" y="158750"/>
                  </a:lnTo>
                  <a:lnTo>
                    <a:pt x="280436" y="166370"/>
                  </a:lnTo>
                  <a:lnTo>
                    <a:pt x="277132" y="168910"/>
                  </a:lnTo>
                  <a:lnTo>
                    <a:pt x="272980" y="170180"/>
                  </a:lnTo>
                  <a:lnTo>
                    <a:pt x="259987" y="172720"/>
                  </a:lnTo>
                  <a:lnTo>
                    <a:pt x="259550" y="173990"/>
                  </a:lnTo>
                  <a:close/>
                </a:path>
                <a:path w="281939" h="223519">
                  <a:moveTo>
                    <a:pt x="73759" y="149860"/>
                  </a:moveTo>
                  <a:lnTo>
                    <a:pt x="67597" y="149860"/>
                  </a:lnTo>
                  <a:lnTo>
                    <a:pt x="64561" y="148590"/>
                  </a:lnTo>
                  <a:lnTo>
                    <a:pt x="76795" y="148590"/>
                  </a:lnTo>
                  <a:lnTo>
                    <a:pt x="73759" y="149860"/>
                  </a:lnTo>
                  <a:close/>
                </a:path>
                <a:path w="281939" h="223519">
                  <a:moveTo>
                    <a:pt x="231859" y="223520"/>
                  </a:moveTo>
                  <a:lnTo>
                    <a:pt x="227439" y="222250"/>
                  </a:lnTo>
                  <a:lnTo>
                    <a:pt x="224834" y="219898"/>
                  </a:lnTo>
                  <a:lnTo>
                    <a:pt x="215830" y="209550"/>
                  </a:lnTo>
                  <a:lnTo>
                    <a:pt x="255310" y="209550"/>
                  </a:lnTo>
                  <a:lnTo>
                    <a:pt x="255031" y="210820"/>
                  </a:lnTo>
                  <a:lnTo>
                    <a:pt x="249540" y="214630"/>
                  </a:lnTo>
                  <a:lnTo>
                    <a:pt x="245119" y="217170"/>
                  </a:lnTo>
                  <a:lnTo>
                    <a:pt x="242708" y="218440"/>
                  </a:lnTo>
                  <a:lnTo>
                    <a:pt x="240515" y="219687"/>
                  </a:lnTo>
                  <a:lnTo>
                    <a:pt x="235788" y="222250"/>
                  </a:lnTo>
                  <a:lnTo>
                    <a:pt x="231859" y="223520"/>
                  </a:lnTo>
                  <a:close/>
                </a:path>
              </a:pathLst>
            </a:custGeom>
            <a:solidFill>
              <a:srgbClr val="0081EC"/>
            </a:solidFill>
          </p:spPr>
          <p:txBody>
            <a:bodyPr wrap="square" lIns="0" tIns="0" rIns="0" bIns="0" rtlCol="0"/>
            <a:lstStyle/>
            <a:p/>
          </p:txBody>
        </p:sp>
      </p:grpSp>
      <p:sp>
        <p:nvSpPr>
          <p:cNvPr id="18" name="object 18" descr=""/>
          <p:cNvSpPr txBox="1"/>
          <p:nvPr/>
        </p:nvSpPr>
        <p:spPr>
          <a:xfrm>
            <a:off x="4820046" y="3407874"/>
            <a:ext cx="2552065" cy="549910"/>
          </a:xfrm>
          <a:prstGeom prst="rect">
            <a:avLst/>
          </a:prstGeom>
        </p:spPr>
        <p:txBody>
          <a:bodyPr wrap="square" lIns="0" tIns="87630" rIns="0" bIns="0" rtlCol="0" vert="horz">
            <a:spAutoFit/>
          </a:bodyPr>
          <a:lstStyle/>
          <a:p>
            <a:pPr algn="ctr">
              <a:lnSpc>
                <a:spcPct val="100000"/>
              </a:lnSpc>
              <a:spcBef>
                <a:spcPts val="690"/>
              </a:spcBef>
            </a:pPr>
            <a:r>
              <a:rPr dirty="0" sz="1200" b="1">
                <a:latin typeface="Liberation Sans"/>
                <a:cs typeface="Liberation Sans"/>
              </a:rPr>
              <a:t>AI-OCR</a:t>
            </a:r>
            <a:r>
              <a:rPr dirty="0" sz="1350" spc="-110">
                <a:latin typeface="SimSun"/>
                <a:cs typeface="SimSun"/>
              </a:rPr>
              <a:t>処理</a:t>
            </a:r>
            <a:endParaRPr sz="1350">
              <a:latin typeface="SimSun"/>
              <a:cs typeface="SimSun"/>
            </a:endParaRPr>
          </a:p>
          <a:p>
            <a:pPr algn="ctr">
              <a:lnSpc>
                <a:spcPct val="100000"/>
              </a:lnSpc>
              <a:spcBef>
                <a:spcPts val="530"/>
              </a:spcBef>
            </a:pPr>
            <a:r>
              <a:rPr dirty="0" sz="1050">
                <a:solidFill>
                  <a:srgbClr val="374050"/>
                </a:solidFill>
                <a:latin typeface="Liberation Sans"/>
                <a:cs typeface="Liberation Sans"/>
              </a:rPr>
              <a:t>AI</a:t>
            </a:r>
            <a:r>
              <a:rPr dirty="0" sz="1150" spc="-110">
                <a:solidFill>
                  <a:srgbClr val="374050"/>
                </a:solidFill>
                <a:latin typeface="SimSun"/>
                <a:cs typeface="SimSun"/>
              </a:rPr>
              <a:t>技術で重量</a:t>
            </a:r>
            <a:r>
              <a:rPr dirty="0" sz="1150" spc="-110">
                <a:solidFill>
                  <a:srgbClr val="374050"/>
                </a:solidFill>
                <a:latin typeface="PMingLiU"/>
                <a:cs typeface="PMingLiU"/>
              </a:rPr>
              <a:t>‧</a:t>
            </a:r>
            <a:r>
              <a:rPr dirty="0" sz="1150" spc="-110">
                <a:solidFill>
                  <a:srgbClr val="374050"/>
                </a:solidFill>
                <a:latin typeface="Meiryo"/>
                <a:cs typeface="Meiryo"/>
              </a:rPr>
              <a:t>⽇時</a:t>
            </a:r>
            <a:r>
              <a:rPr dirty="0" sz="1150" spc="-110">
                <a:solidFill>
                  <a:srgbClr val="374050"/>
                </a:solidFill>
                <a:latin typeface="SimSun"/>
                <a:cs typeface="SimSun"/>
              </a:rPr>
              <a:t>などの情報</a:t>
            </a:r>
            <a:r>
              <a:rPr dirty="0" sz="1150" spc="-110">
                <a:solidFill>
                  <a:srgbClr val="374050"/>
                </a:solidFill>
                <a:latin typeface="PMingLiU"/>
                <a:cs typeface="PMingLiU"/>
              </a:rPr>
              <a:t>を</a:t>
            </a:r>
            <a:r>
              <a:rPr dirty="0" sz="1150" spc="-110">
                <a:solidFill>
                  <a:srgbClr val="374050"/>
                </a:solidFill>
                <a:latin typeface="Meiryo"/>
                <a:cs typeface="Meiryo"/>
              </a:rPr>
              <a:t>⾃</a:t>
            </a:r>
            <a:r>
              <a:rPr dirty="0" sz="1150" spc="-90">
                <a:solidFill>
                  <a:srgbClr val="374050"/>
                </a:solidFill>
                <a:latin typeface="SimSun"/>
                <a:cs typeface="SimSun"/>
              </a:rPr>
              <a:t>動抽出</a:t>
            </a:r>
            <a:endParaRPr sz="1150">
              <a:latin typeface="SimSun"/>
              <a:cs typeface="SimSun"/>
            </a:endParaRPr>
          </a:p>
        </p:txBody>
      </p:sp>
      <p:grpSp>
        <p:nvGrpSpPr>
          <p:cNvPr id="19" name="object 19" descr=""/>
          <p:cNvGrpSpPr/>
          <p:nvPr/>
        </p:nvGrpSpPr>
        <p:grpSpPr>
          <a:xfrm>
            <a:off x="9601199" y="2724149"/>
            <a:ext cx="666750" cy="666750"/>
            <a:chOff x="9601199" y="2724149"/>
            <a:chExt cx="666750" cy="666750"/>
          </a:xfrm>
        </p:grpSpPr>
        <p:sp>
          <p:nvSpPr>
            <p:cNvPr id="20" name="object 20" descr=""/>
            <p:cNvSpPr/>
            <p:nvPr/>
          </p:nvSpPr>
          <p:spPr>
            <a:xfrm>
              <a:off x="9601199" y="2724149"/>
              <a:ext cx="666750" cy="666750"/>
            </a:xfrm>
            <a:custGeom>
              <a:avLst/>
              <a:gdLst/>
              <a:ahLst/>
              <a:cxnLst/>
              <a:rect l="l" t="t" r="r" b="b"/>
              <a:pathLst>
                <a:path w="666750" h="666750">
                  <a:moveTo>
                    <a:pt x="333374" y="666749"/>
                  </a:moveTo>
                  <a:lnTo>
                    <a:pt x="292563" y="664242"/>
                  </a:lnTo>
                  <a:lnTo>
                    <a:pt x="252370" y="656758"/>
                  </a:lnTo>
                  <a:lnTo>
                    <a:pt x="213396" y="644411"/>
                  </a:lnTo>
                  <a:lnTo>
                    <a:pt x="176222" y="627385"/>
                  </a:lnTo>
                  <a:lnTo>
                    <a:pt x="141411" y="605935"/>
                  </a:lnTo>
                  <a:lnTo>
                    <a:pt x="109493" y="580389"/>
                  </a:lnTo>
                  <a:lnTo>
                    <a:pt x="80942" y="551128"/>
                  </a:lnTo>
                  <a:lnTo>
                    <a:pt x="56182" y="518587"/>
                  </a:lnTo>
                  <a:lnTo>
                    <a:pt x="35594" y="483261"/>
                  </a:lnTo>
                  <a:lnTo>
                    <a:pt x="19486" y="445685"/>
                  </a:lnTo>
                  <a:lnTo>
                    <a:pt x="8100" y="406419"/>
                  </a:lnTo>
                  <a:lnTo>
                    <a:pt x="1605" y="366051"/>
                  </a:lnTo>
                  <a:lnTo>
                    <a:pt x="0" y="333374"/>
                  </a:lnTo>
                  <a:lnTo>
                    <a:pt x="100" y="325191"/>
                  </a:lnTo>
                  <a:lnTo>
                    <a:pt x="3607" y="284458"/>
                  </a:lnTo>
                  <a:lnTo>
                    <a:pt x="12074" y="244461"/>
                  </a:lnTo>
                  <a:lnTo>
                    <a:pt x="25375" y="205797"/>
                  </a:lnTo>
                  <a:lnTo>
                    <a:pt x="43310" y="169052"/>
                  </a:lnTo>
                  <a:lnTo>
                    <a:pt x="65605" y="134783"/>
                  </a:lnTo>
                  <a:lnTo>
                    <a:pt x="91927" y="103500"/>
                  </a:lnTo>
                  <a:lnTo>
                    <a:pt x="121883" y="75672"/>
                  </a:lnTo>
                  <a:lnTo>
                    <a:pt x="155021" y="51720"/>
                  </a:lnTo>
                  <a:lnTo>
                    <a:pt x="190837" y="32007"/>
                  </a:lnTo>
                  <a:lnTo>
                    <a:pt x="228798" y="16826"/>
                  </a:lnTo>
                  <a:lnTo>
                    <a:pt x="268335" y="6405"/>
                  </a:lnTo>
                  <a:lnTo>
                    <a:pt x="308852" y="903"/>
                  </a:lnTo>
                  <a:lnTo>
                    <a:pt x="333374" y="0"/>
                  </a:lnTo>
                  <a:lnTo>
                    <a:pt x="341559" y="100"/>
                  </a:lnTo>
                  <a:lnTo>
                    <a:pt x="382291" y="3608"/>
                  </a:lnTo>
                  <a:lnTo>
                    <a:pt x="422286" y="12075"/>
                  </a:lnTo>
                  <a:lnTo>
                    <a:pt x="460950" y="25376"/>
                  </a:lnTo>
                  <a:lnTo>
                    <a:pt x="497696" y="43310"/>
                  </a:lnTo>
                  <a:lnTo>
                    <a:pt x="531966" y="65605"/>
                  </a:lnTo>
                  <a:lnTo>
                    <a:pt x="563248" y="91927"/>
                  </a:lnTo>
                  <a:lnTo>
                    <a:pt x="591077" y="121883"/>
                  </a:lnTo>
                  <a:lnTo>
                    <a:pt x="615028" y="155021"/>
                  </a:lnTo>
                  <a:lnTo>
                    <a:pt x="634742" y="190838"/>
                  </a:lnTo>
                  <a:lnTo>
                    <a:pt x="649922" y="228798"/>
                  </a:lnTo>
                  <a:lnTo>
                    <a:pt x="660343" y="268336"/>
                  </a:lnTo>
                  <a:lnTo>
                    <a:pt x="665846" y="308852"/>
                  </a:lnTo>
                  <a:lnTo>
                    <a:pt x="666749" y="333374"/>
                  </a:lnTo>
                  <a:lnTo>
                    <a:pt x="666649" y="341558"/>
                  </a:lnTo>
                  <a:lnTo>
                    <a:pt x="663141" y="382291"/>
                  </a:lnTo>
                  <a:lnTo>
                    <a:pt x="654673" y="422287"/>
                  </a:lnTo>
                  <a:lnTo>
                    <a:pt x="641372" y="460951"/>
                  </a:lnTo>
                  <a:lnTo>
                    <a:pt x="623439" y="497696"/>
                  </a:lnTo>
                  <a:lnTo>
                    <a:pt x="601144" y="531965"/>
                  </a:lnTo>
                  <a:lnTo>
                    <a:pt x="574822" y="563248"/>
                  </a:lnTo>
                  <a:lnTo>
                    <a:pt x="544865" y="591077"/>
                  </a:lnTo>
                  <a:lnTo>
                    <a:pt x="511727" y="615029"/>
                  </a:lnTo>
                  <a:lnTo>
                    <a:pt x="475910" y="634742"/>
                  </a:lnTo>
                  <a:lnTo>
                    <a:pt x="437949" y="649922"/>
                  </a:lnTo>
                  <a:lnTo>
                    <a:pt x="398411" y="660343"/>
                  </a:lnTo>
                  <a:lnTo>
                    <a:pt x="357897" y="665847"/>
                  </a:lnTo>
                  <a:lnTo>
                    <a:pt x="333374" y="666749"/>
                  </a:lnTo>
                  <a:close/>
                </a:path>
              </a:pathLst>
            </a:custGeom>
            <a:solidFill>
              <a:srgbClr val="DAE9FE"/>
            </a:solidFill>
          </p:spPr>
          <p:txBody>
            <a:bodyPr wrap="square" lIns="0" tIns="0" rIns="0" bIns="0" rtlCol="0"/>
            <a:lstStyle/>
            <a:p/>
          </p:txBody>
        </p:sp>
        <p:pic>
          <p:nvPicPr>
            <p:cNvPr id="21" name="object 21" descr=""/>
            <p:cNvPicPr/>
            <p:nvPr/>
          </p:nvPicPr>
          <p:blipFill>
            <a:blip r:embed="rId7" cstate="print"/>
            <a:stretch>
              <a:fillRect/>
            </a:stretch>
          </p:blipFill>
          <p:spPr>
            <a:xfrm>
              <a:off x="9839324" y="2943224"/>
              <a:ext cx="200025" cy="228600"/>
            </a:xfrm>
            <a:prstGeom prst="rect">
              <a:avLst/>
            </a:prstGeom>
          </p:spPr>
        </p:pic>
      </p:grpSp>
      <p:sp>
        <p:nvSpPr>
          <p:cNvPr id="22" name="object 22" descr=""/>
          <p:cNvSpPr txBox="1"/>
          <p:nvPr/>
        </p:nvSpPr>
        <p:spPr>
          <a:xfrm>
            <a:off x="8629302" y="3407874"/>
            <a:ext cx="2614295" cy="549910"/>
          </a:xfrm>
          <a:prstGeom prst="rect">
            <a:avLst/>
          </a:prstGeom>
        </p:spPr>
        <p:txBody>
          <a:bodyPr wrap="square" lIns="0" tIns="87630" rIns="0" bIns="0" rtlCol="0" vert="horz">
            <a:spAutoFit/>
          </a:bodyPr>
          <a:lstStyle/>
          <a:p>
            <a:pPr algn="ctr">
              <a:lnSpc>
                <a:spcPct val="100000"/>
              </a:lnSpc>
              <a:spcBef>
                <a:spcPts val="690"/>
              </a:spcBef>
            </a:pPr>
            <a:r>
              <a:rPr dirty="0" sz="1350" spc="-150">
                <a:latin typeface="SimSun"/>
                <a:cs typeface="SimSun"/>
              </a:rPr>
              <a:t>データ連携</a:t>
            </a:r>
            <a:endParaRPr sz="1350">
              <a:latin typeface="SimSun"/>
              <a:cs typeface="SimSun"/>
            </a:endParaRPr>
          </a:p>
          <a:p>
            <a:pPr algn="ctr">
              <a:lnSpc>
                <a:spcPct val="100000"/>
              </a:lnSpc>
              <a:spcBef>
                <a:spcPts val="530"/>
              </a:spcBef>
            </a:pPr>
            <a:r>
              <a:rPr dirty="0" sz="1050">
                <a:solidFill>
                  <a:srgbClr val="374050"/>
                </a:solidFill>
                <a:latin typeface="Liberation Sans"/>
                <a:cs typeface="Liberation Sans"/>
              </a:rPr>
              <a:t>JWNET</a:t>
            </a:r>
            <a:r>
              <a:rPr dirty="0" sz="1150" spc="-110">
                <a:solidFill>
                  <a:srgbClr val="374050"/>
                </a:solidFill>
                <a:latin typeface="SimSun"/>
                <a:cs typeface="SimSun"/>
              </a:rPr>
              <a:t>や社</a:t>
            </a:r>
            <a:r>
              <a:rPr dirty="0" sz="1150" spc="-110">
                <a:solidFill>
                  <a:srgbClr val="374050"/>
                </a:solidFill>
                <a:latin typeface="Meiryo"/>
                <a:cs typeface="Meiryo"/>
              </a:rPr>
              <a:t>内</a:t>
            </a:r>
            <a:r>
              <a:rPr dirty="0" sz="1150" spc="-125">
                <a:solidFill>
                  <a:srgbClr val="374050"/>
                </a:solidFill>
                <a:latin typeface="PMingLiU"/>
                <a:cs typeface="PMingLiU"/>
              </a:rPr>
              <a:t>システム</a:t>
            </a:r>
            <a:r>
              <a:rPr dirty="0" sz="1150" spc="-110">
                <a:solidFill>
                  <a:srgbClr val="374050"/>
                </a:solidFill>
                <a:latin typeface="SimSun"/>
                <a:cs typeface="SimSun"/>
              </a:rPr>
              <a:t>へ</a:t>
            </a:r>
            <a:r>
              <a:rPr dirty="0" sz="1150" spc="-110">
                <a:solidFill>
                  <a:srgbClr val="374050"/>
                </a:solidFill>
                <a:latin typeface="PMingLiU"/>
                <a:cs typeface="PMingLiU"/>
              </a:rPr>
              <a:t>データを</a:t>
            </a:r>
            <a:r>
              <a:rPr dirty="0" sz="1150" spc="-110">
                <a:solidFill>
                  <a:srgbClr val="374050"/>
                </a:solidFill>
                <a:latin typeface="Meiryo"/>
                <a:cs typeface="Meiryo"/>
              </a:rPr>
              <a:t>⾃</a:t>
            </a:r>
            <a:r>
              <a:rPr dirty="0" sz="1150" spc="-90">
                <a:solidFill>
                  <a:srgbClr val="374050"/>
                </a:solidFill>
                <a:latin typeface="SimSun"/>
                <a:cs typeface="SimSun"/>
              </a:rPr>
              <a:t>動連携</a:t>
            </a:r>
            <a:endParaRPr sz="1150">
              <a:latin typeface="SimSun"/>
              <a:cs typeface="SimSun"/>
            </a:endParaRPr>
          </a:p>
        </p:txBody>
      </p:sp>
      <p:sp>
        <p:nvSpPr>
          <p:cNvPr id="25" name="object 25" descr=""/>
          <p:cNvSpPr txBox="1">
            <a:spLocks noGrp="1"/>
          </p:cNvSpPr>
          <p:nvPr>
            <p:ph type="sldNum" idx="7" sz="quarter"/>
          </p:nvPr>
        </p:nvSpPr>
        <p:spPr>
          <a:prstGeom prst="rect"/>
        </p:spPr>
        <p:txBody>
          <a:bodyPr wrap="square" lIns="0" tIns="0" rIns="0" bIns="0" rtlCol="0" vert="horz">
            <a:spAutoFit/>
          </a:bodyPr>
          <a:lstStyle/>
          <a:p>
            <a:pPr marL="12700">
              <a:lnSpc>
                <a:spcPts val="1425"/>
              </a:lnSpc>
            </a:pPr>
            <a:fld id="{81D60167-4931-47E6-BA6A-407CBD079E47}" type="slidenum">
              <a:rPr dirty="0" spc="-25"/>
              <a:t>10</a:t>
            </a:fld>
          </a:p>
        </p:txBody>
      </p:sp>
      <p:sp>
        <p:nvSpPr>
          <p:cNvPr id="26" name="object 26" descr=""/>
          <p:cNvSpPr txBox="1"/>
          <p:nvPr/>
        </p:nvSpPr>
        <p:spPr>
          <a:xfrm>
            <a:off x="463550" y="6381681"/>
            <a:ext cx="1544955" cy="174625"/>
          </a:xfrm>
          <a:prstGeom prst="rect">
            <a:avLst/>
          </a:prstGeom>
        </p:spPr>
        <p:txBody>
          <a:bodyPr wrap="square" lIns="0" tIns="0" rIns="0" bIns="0" rtlCol="0" vert="horz">
            <a:spAutoFit/>
          </a:bodyPr>
          <a:lstStyle/>
          <a:p>
            <a:pPr marL="12700">
              <a:lnSpc>
                <a:spcPct val="100000"/>
              </a:lnSpc>
            </a:pPr>
            <a:r>
              <a:rPr dirty="0" sz="1050" spc="-10">
                <a:solidFill>
                  <a:srgbClr val="64738B"/>
                </a:solidFill>
                <a:latin typeface="Liberation Sans"/>
                <a:cs typeface="Liberation Sans"/>
                <a:hlinkClick r:id="rId8"/>
              </a:rPr>
              <a:t>kurojica.com/ai-document</a:t>
            </a:r>
            <a:endParaRPr sz="1050">
              <a:latin typeface="Liberation Sans"/>
              <a:cs typeface="Liberation Sans"/>
            </a:endParaRPr>
          </a:p>
        </p:txBody>
      </p:sp>
      <p:sp>
        <p:nvSpPr>
          <p:cNvPr id="23" name="object 23" descr=""/>
          <p:cNvSpPr txBox="1"/>
          <p:nvPr/>
        </p:nvSpPr>
        <p:spPr>
          <a:xfrm>
            <a:off x="787399" y="4122249"/>
            <a:ext cx="10662920" cy="740410"/>
          </a:xfrm>
          <a:prstGeom prst="rect">
            <a:avLst/>
          </a:prstGeom>
        </p:spPr>
        <p:txBody>
          <a:bodyPr wrap="square" lIns="0" tIns="87630" rIns="0" bIns="0" rtlCol="0" vert="horz">
            <a:spAutoFit/>
          </a:bodyPr>
          <a:lstStyle/>
          <a:p>
            <a:pPr marL="202565">
              <a:lnSpc>
                <a:spcPct val="100000"/>
              </a:lnSpc>
              <a:spcBef>
                <a:spcPts val="690"/>
              </a:spcBef>
            </a:pPr>
            <a:r>
              <a:rPr dirty="0" sz="1350" spc="-170">
                <a:latin typeface="SimSun"/>
                <a:cs typeface="SimSun"/>
              </a:rPr>
              <a:t>導</a:t>
            </a:r>
            <a:r>
              <a:rPr dirty="0" sz="1350" spc="-170">
                <a:latin typeface="Meiryo"/>
                <a:cs typeface="Meiryo"/>
              </a:rPr>
              <a:t>⼊</a:t>
            </a:r>
            <a:r>
              <a:rPr dirty="0" sz="1350" spc="-150">
                <a:latin typeface="SimSun"/>
                <a:cs typeface="SimSun"/>
              </a:rPr>
              <a:t>のポイント</a:t>
            </a:r>
            <a:endParaRPr sz="1350">
              <a:latin typeface="SimSun"/>
              <a:cs typeface="SimSun"/>
            </a:endParaRPr>
          </a:p>
          <a:p>
            <a:pPr marL="12700" marR="5080">
              <a:lnSpc>
                <a:spcPct val="108700"/>
              </a:lnSpc>
              <a:spcBef>
                <a:spcPts val="409"/>
              </a:spcBef>
            </a:pPr>
            <a:r>
              <a:rPr dirty="0" sz="1050">
                <a:solidFill>
                  <a:srgbClr val="374050"/>
                </a:solidFill>
                <a:latin typeface="Liberation Sans"/>
                <a:cs typeface="Liberation Sans"/>
              </a:rPr>
              <a:t>AI-OCR</a:t>
            </a:r>
            <a:r>
              <a:rPr dirty="0" sz="1150" spc="-105">
                <a:solidFill>
                  <a:srgbClr val="374050"/>
                </a:solidFill>
                <a:latin typeface="SimSun"/>
                <a:cs typeface="SimSun"/>
              </a:rPr>
              <a:t>の導</a:t>
            </a:r>
            <a:r>
              <a:rPr dirty="0" sz="1150" spc="-105">
                <a:solidFill>
                  <a:srgbClr val="374050"/>
                </a:solidFill>
                <a:latin typeface="Meiryo"/>
                <a:cs typeface="Meiryo"/>
              </a:rPr>
              <a:t>⼊</a:t>
            </a:r>
            <a:r>
              <a:rPr dirty="0" sz="1150" spc="-105">
                <a:solidFill>
                  <a:srgbClr val="374050"/>
                </a:solidFill>
                <a:latin typeface="SimSun"/>
                <a:cs typeface="SimSun"/>
              </a:rPr>
              <a:t>は初期</a:t>
            </a:r>
            <a:r>
              <a:rPr dirty="0" sz="1150" spc="-105">
                <a:solidFill>
                  <a:srgbClr val="374050"/>
                </a:solidFill>
                <a:latin typeface="PMingLiU"/>
                <a:cs typeface="PMingLiU"/>
              </a:rPr>
              <a:t>コスト</a:t>
            </a:r>
            <a:r>
              <a:rPr dirty="0" sz="1150" spc="-105">
                <a:solidFill>
                  <a:srgbClr val="374050"/>
                </a:solidFill>
                <a:latin typeface="SimSun"/>
                <a:cs typeface="SimSun"/>
              </a:rPr>
              <a:t>がかか</a:t>
            </a:r>
            <a:r>
              <a:rPr dirty="0" sz="1150" spc="-105">
                <a:solidFill>
                  <a:srgbClr val="374050"/>
                </a:solidFill>
                <a:latin typeface="PMingLiU"/>
                <a:cs typeface="PMingLiU"/>
              </a:rPr>
              <a:t>り</a:t>
            </a:r>
            <a:r>
              <a:rPr dirty="0" sz="1150" spc="-114">
                <a:solidFill>
                  <a:srgbClr val="374050"/>
                </a:solidFill>
                <a:latin typeface="SimSun"/>
                <a:cs typeface="SimSun"/>
              </a:rPr>
              <a:t>ますが、</a:t>
            </a:r>
            <a:r>
              <a:rPr dirty="0" sz="1150" spc="-105">
                <a:solidFill>
                  <a:srgbClr val="374050"/>
                </a:solidFill>
                <a:latin typeface="Meiryo"/>
                <a:cs typeface="Meiryo"/>
              </a:rPr>
              <a:t>⻑</a:t>
            </a:r>
            <a:r>
              <a:rPr dirty="0" sz="1150" spc="-105">
                <a:solidFill>
                  <a:srgbClr val="374050"/>
                </a:solidFill>
                <a:latin typeface="SimSun"/>
                <a:cs typeface="SimSun"/>
              </a:rPr>
              <a:t>期的には</a:t>
            </a:r>
            <a:r>
              <a:rPr dirty="0" sz="1150" spc="-105">
                <a:solidFill>
                  <a:srgbClr val="374050"/>
                </a:solidFill>
                <a:latin typeface="Meiryo"/>
                <a:cs typeface="Meiryo"/>
              </a:rPr>
              <a:t>⼈件</a:t>
            </a:r>
            <a:r>
              <a:rPr dirty="0" sz="1150" spc="-105">
                <a:solidFill>
                  <a:srgbClr val="374050"/>
                </a:solidFill>
                <a:latin typeface="SimSun"/>
                <a:cs typeface="SimSun"/>
              </a:rPr>
              <a:t>費削減</a:t>
            </a:r>
            <a:r>
              <a:rPr dirty="0" sz="1150" spc="-105">
                <a:solidFill>
                  <a:srgbClr val="374050"/>
                </a:solidFill>
                <a:latin typeface="PMingLiU"/>
                <a:cs typeface="PMingLiU"/>
              </a:rPr>
              <a:t>‧ミス</a:t>
            </a:r>
            <a:r>
              <a:rPr dirty="0" sz="1150" spc="-105">
                <a:solidFill>
                  <a:srgbClr val="374050"/>
                </a:solidFill>
                <a:latin typeface="SimSun"/>
                <a:cs typeface="SimSun"/>
              </a:rPr>
              <a:t>防</a:t>
            </a:r>
            <a:r>
              <a:rPr dirty="0" sz="1150" spc="-105">
                <a:solidFill>
                  <a:srgbClr val="374050"/>
                </a:solidFill>
                <a:latin typeface="Meiryo"/>
                <a:cs typeface="Meiryo"/>
              </a:rPr>
              <a:t>⽌</a:t>
            </a:r>
            <a:r>
              <a:rPr dirty="0" sz="1150" spc="-105">
                <a:solidFill>
                  <a:srgbClr val="374050"/>
                </a:solidFill>
                <a:latin typeface="PMingLiU"/>
                <a:cs typeface="PMingLiU"/>
              </a:rPr>
              <a:t>‧</a:t>
            </a:r>
            <a:r>
              <a:rPr dirty="0" sz="1150" spc="-125">
                <a:solidFill>
                  <a:srgbClr val="374050"/>
                </a:solidFill>
                <a:latin typeface="SimSun"/>
                <a:cs typeface="SimSun"/>
              </a:rPr>
              <a:t>監査対応の迅速化など 多くの</a:t>
            </a:r>
            <a:r>
              <a:rPr dirty="0" sz="1150" spc="-105">
                <a:solidFill>
                  <a:srgbClr val="374050"/>
                </a:solidFill>
                <a:latin typeface="PMingLiU"/>
                <a:cs typeface="PMingLiU"/>
              </a:rPr>
              <a:t>メリット</a:t>
            </a:r>
            <a:r>
              <a:rPr dirty="0" sz="1150" spc="-105">
                <a:solidFill>
                  <a:srgbClr val="374050"/>
                </a:solidFill>
                <a:latin typeface="SimSun"/>
                <a:cs typeface="SimSun"/>
              </a:rPr>
              <a:t>があ</a:t>
            </a:r>
            <a:r>
              <a:rPr dirty="0" sz="1150" spc="-105">
                <a:solidFill>
                  <a:srgbClr val="374050"/>
                </a:solidFill>
                <a:latin typeface="PMingLiU"/>
                <a:cs typeface="PMingLiU"/>
              </a:rPr>
              <a:t>り</a:t>
            </a:r>
            <a:r>
              <a:rPr dirty="0" sz="1150" spc="-130">
                <a:solidFill>
                  <a:srgbClr val="374050"/>
                </a:solidFill>
                <a:latin typeface="SimSun"/>
                <a:cs typeface="SimSun"/>
              </a:rPr>
              <a:t>ます。特に年間</a:t>
            </a:r>
            <a:r>
              <a:rPr dirty="0" sz="1050" spc="-10">
                <a:solidFill>
                  <a:srgbClr val="374050"/>
                </a:solidFill>
                <a:latin typeface="Liberation Sans"/>
                <a:cs typeface="Liberation Sans"/>
              </a:rPr>
              <a:t>50</a:t>
            </a:r>
            <a:r>
              <a:rPr dirty="0" sz="1150" spc="-105">
                <a:solidFill>
                  <a:srgbClr val="374050"/>
                </a:solidFill>
                <a:latin typeface="PMingLiU"/>
                <a:cs typeface="PMingLiU"/>
              </a:rPr>
              <a:t>トン</a:t>
            </a:r>
            <a:r>
              <a:rPr dirty="0" sz="1150" spc="-105">
                <a:solidFill>
                  <a:srgbClr val="374050"/>
                </a:solidFill>
                <a:latin typeface="Meiryo"/>
                <a:cs typeface="Meiryo"/>
              </a:rPr>
              <a:t>以</a:t>
            </a:r>
            <a:r>
              <a:rPr dirty="0" sz="1150" spc="-105">
                <a:solidFill>
                  <a:srgbClr val="374050"/>
                </a:solidFill>
                <a:latin typeface="SimSun"/>
                <a:cs typeface="SimSun"/>
              </a:rPr>
              <a:t>上の排出事業者は、電</a:t>
            </a:r>
            <a:r>
              <a:rPr dirty="0" sz="1150" spc="-105">
                <a:solidFill>
                  <a:srgbClr val="374050"/>
                </a:solidFill>
                <a:latin typeface="Meiryo"/>
                <a:cs typeface="Meiryo"/>
              </a:rPr>
              <a:t>⼦</a:t>
            </a:r>
            <a:r>
              <a:rPr dirty="0" sz="1150" spc="-105">
                <a:solidFill>
                  <a:srgbClr val="374050"/>
                </a:solidFill>
                <a:latin typeface="PMingLiU"/>
                <a:cs typeface="PMingLiU"/>
              </a:rPr>
              <a:t>マニフェスト</a:t>
            </a:r>
            <a:r>
              <a:rPr dirty="0" sz="1150" spc="-114">
                <a:solidFill>
                  <a:srgbClr val="374050"/>
                </a:solidFill>
                <a:latin typeface="SimSun"/>
                <a:cs typeface="SimSun"/>
              </a:rPr>
              <a:t>との連携</a:t>
            </a:r>
            <a:r>
              <a:rPr dirty="0" sz="1150" spc="-105">
                <a:solidFill>
                  <a:srgbClr val="374050"/>
                </a:solidFill>
                <a:latin typeface="PMingLiU"/>
                <a:cs typeface="PMingLiU"/>
              </a:rPr>
              <a:t>を</a:t>
            </a:r>
            <a:r>
              <a:rPr dirty="0" sz="1150" spc="-150">
                <a:solidFill>
                  <a:srgbClr val="374050"/>
                </a:solidFill>
                <a:latin typeface="SimSun"/>
                <a:cs typeface="SimSun"/>
              </a:rPr>
              <a:t>視野に </a:t>
            </a:r>
            <a:r>
              <a:rPr dirty="0" sz="1150" spc="-105">
                <a:solidFill>
                  <a:srgbClr val="374050"/>
                </a:solidFill>
                <a:latin typeface="Meiryo"/>
                <a:cs typeface="Meiryo"/>
              </a:rPr>
              <a:t>早</a:t>
            </a:r>
            <a:r>
              <a:rPr dirty="0" sz="1150" spc="-105">
                <a:solidFill>
                  <a:srgbClr val="374050"/>
                </a:solidFill>
                <a:latin typeface="SimSun"/>
                <a:cs typeface="SimSun"/>
              </a:rPr>
              <a:t>期導</a:t>
            </a:r>
            <a:r>
              <a:rPr dirty="0" sz="1150" spc="-105">
                <a:solidFill>
                  <a:srgbClr val="374050"/>
                </a:solidFill>
                <a:latin typeface="Meiryo"/>
                <a:cs typeface="Meiryo"/>
              </a:rPr>
              <a:t>⼊</a:t>
            </a:r>
            <a:r>
              <a:rPr dirty="0" sz="1150" spc="-105">
                <a:solidFill>
                  <a:srgbClr val="374050"/>
                </a:solidFill>
                <a:latin typeface="PMingLiU"/>
                <a:cs typeface="PMingLiU"/>
              </a:rPr>
              <a:t>を</a:t>
            </a:r>
            <a:r>
              <a:rPr dirty="0" sz="1150" spc="-130">
                <a:solidFill>
                  <a:srgbClr val="374050"/>
                </a:solidFill>
                <a:latin typeface="SimSun"/>
                <a:cs typeface="SimSun"/>
              </a:rPr>
              <a:t>検討すべきでしょう。</a:t>
            </a:r>
            <a:endParaRPr sz="1150">
              <a:latin typeface="SimSun"/>
              <a:cs typeface="SimSun"/>
            </a:endParaRPr>
          </a:p>
        </p:txBody>
      </p:sp>
      <p:sp>
        <p:nvSpPr>
          <p:cNvPr id="24" name="object 24" descr=""/>
          <p:cNvSpPr txBox="1"/>
          <p:nvPr/>
        </p:nvSpPr>
        <p:spPr>
          <a:xfrm>
            <a:off x="10376842" y="550989"/>
            <a:ext cx="1218565" cy="206375"/>
          </a:xfrm>
          <a:prstGeom prst="rect">
            <a:avLst/>
          </a:prstGeom>
        </p:spPr>
        <p:txBody>
          <a:bodyPr wrap="square" lIns="0" tIns="17145" rIns="0" bIns="0" rtlCol="0" vert="horz">
            <a:spAutoFit/>
          </a:bodyPr>
          <a:lstStyle/>
          <a:p>
            <a:pPr marL="12700">
              <a:lnSpc>
                <a:spcPct val="100000"/>
              </a:lnSpc>
              <a:spcBef>
                <a:spcPts val="135"/>
              </a:spcBef>
            </a:pPr>
            <a:r>
              <a:rPr dirty="0" sz="1150" spc="-110">
                <a:solidFill>
                  <a:srgbClr val="64738B"/>
                </a:solidFill>
                <a:latin typeface="SimSun"/>
                <a:cs typeface="SimSun"/>
              </a:rPr>
              <a:t>クロジカ</a:t>
            </a:r>
            <a:r>
              <a:rPr dirty="0" sz="1050">
                <a:solidFill>
                  <a:srgbClr val="64738B"/>
                </a:solidFill>
                <a:latin typeface="Liberation Sans"/>
                <a:cs typeface="Liberation Sans"/>
              </a:rPr>
              <a:t>AI</a:t>
            </a:r>
            <a:r>
              <a:rPr dirty="0" sz="1150" spc="-100">
                <a:solidFill>
                  <a:srgbClr val="64738B"/>
                </a:solidFill>
                <a:latin typeface="SimSun"/>
                <a:cs typeface="SimSun"/>
              </a:rPr>
              <a:t>書類管理</a:t>
            </a:r>
            <a:endParaRPr sz="1150">
              <a:latin typeface="SimSun"/>
              <a:cs typeface="SimSu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descr=""/>
          <p:cNvGrpSpPr/>
          <p:nvPr/>
        </p:nvGrpSpPr>
        <p:grpSpPr>
          <a:xfrm>
            <a:off x="609599" y="3438524"/>
            <a:ext cx="10972800" cy="2628900"/>
            <a:chOff x="609599" y="3438524"/>
            <a:chExt cx="10972800" cy="2628900"/>
          </a:xfrm>
        </p:grpSpPr>
        <p:sp>
          <p:nvSpPr>
            <p:cNvPr id="3" name="object 3" descr=""/>
            <p:cNvSpPr/>
            <p:nvPr/>
          </p:nvSpPr>
          <p:spPr>
            <a:xfrm>
              <a:off x="619124" y="3448049"/>
              <a:ext cx="10953750" cy="2609850"/>
            </a:xfrm>
            <a:custGeom>
              <a:avLst/>
              <a:gdLst/>
              <a:ahLst/>
              <a:cxnLst/>
              <a:rect l="l" t="t" r="r" b="b"/>
              <a:pathLst>
                <a:path w="10953750" h="2609850">
                  <a:moveTo>
                    <a:pt x="10891451" y="2609849"/>
                  </a:moveTo>
                  <a:lnTo>
                    <a:pt x="62297" y="2609849"/>
                  </a:lnTo>
                  <a:lnTo>
                    <a:pt x="57961" y="2609422"/>
                  </a:lnTo>
                  <a:lnTo>
                    <a:pt x="22624" y="2593417"/>
                  </a:lnTo>
                  <a:lnTo>
                    <a:pt x="2135" y="2560475"/>
                  </a:lnTo>
                  <a:lnTo>
                    <a:pt x="0" y="2547552"/>
                  </a:lnTo>
                  <a:lnTo>
                    <a:pt x="0" y="2543174"/>
                  </a:lnTo>
                  <a:lnTo>
                    <a:pt x="0" y="62297"/>
                  </a:lnTo>
                  <a:lnTo>
                    <a:pt x="13669" y="25991"/>
                  </a:lnTo>
                  <a:lnTo>
                    <a:pt x="45204" y="3399"/>
                  </a:lnTo>
                  <a:lnTo>
                    <a:pt x="62297" y="0"/>
                  </a:lnTo>
                  <a:lnTo>
                    <a:pt x="10891451" y="0"/>
                  </a:lnTo>
                  <a:lnTo>
                    <a:pt x="10927756" y="13668"/>
                  </a:lnTo>
                  <a:lnTo>
                    <a:pt x="10950348" y="45203"/>
                  </a:lnTo>
                  <a:lnTo>
                    <a:pt x="10953749" y="62297"/>
                  </a:lnTo>
                  <a:lnTo>
                    <a:pt x="10953749" y="2547552"/>
                  </a:lnTo>
                  <a:lnTo>
                    <a:pt x="10940080" y="2583857"/>
                  </a:lnTo>
                  <a:lnTo>
                    <a:pt x="10908543" y="2606449"/>
                  </a:lnTo>
                  <a:lnTo>
                    <a:pt x="10895787" y="2609422"/>
                  </a:lnTo>
                  <a:lnTo>
                    <a:pt x="10891451" y="2609849"/>
                  </a:lnTo>
                  <a:close/>
                </a:path>
              </a:pathLst>
            </a:custGeom>
            <a:solidFill>
              <a:srgbClr val="F0F9FF"/>
            </a:solidFill>
          </p:spPr>
          <p:txBody>
            <a:bodyPr wrap="square" lIns="0" tIns="0" rIns="0" bIns="0" rtlCol="0"/>
            <a:lstStyle/>
            <a:p/>
          </p:txBody>
        </p:sp>
        <p:sp>
          <p:nvSpPr>
            <p:cNvPr id="4" name="object 4" descr=""/>
            <p:cNvSpPr/>
            <p:nvPr/>
          </p:nvSpPr>
          <p:spPr>
            <a:xfrm>
              <a:off x="619124" y="3448049"/>
              <a:ext cx="10953750" cy="2609850"/>
            </a:xfrm>
            <a:custGeom>
              <a:avLst/>
              <a:gdLst/>
              <a:ahLst/>
              <a:cxnLst/>
              <a:rect l="l" t="t" r="r" b="b"/>
              <a:pathLst>
                <a:path w="10953750" h="2609850">
                  <a:moveTo>
                    <a:pt x="0" y="2543174"/>
                  </a:moveTo>
                  <a:lnTo>
                    <a:pt x="0" y="66674"/>
                  </a:lnTo>
                  <a:lnTo>
                    <a:pt x="0" y="62297"/>
                  </a:lnTo>
                  <a:lnTo>
                    <a:pt x="427" y="57960"/>
                  </a:lnTo>
                  <a:lnTo>
                    <a:pt x="11236" y="29631"/>
                  </a:lnTo>
                  <a:lnTo>
                    <a:pt x="13669" y="25991"/>
                  </a:lnTo>
                  <a:lnTo>
                    <a:pt x="16433" y="22623"/>
                  </a:lnTo>
                  <a:lnTo>
                    <a:pt x="19528" y="19528"/>
                  </a:lnTo>
                  <a:lnTo>
                    <a:pt x="22624" y="16432"/>
                  </a:lnTo>
                  <a:lnTo>
                    <a:pt x="25992" y="13668"/>
                  </a:lnTo>
                  <a:lnTo>
                    <a:pt x="29632" y="11236"/>
                  </a:lnTo>
                  <a:lnTo>
                    <a:pt x="33272" y="8804"/>
                  </a:lnTo>
                  <a:lnTo>
                    <a:pt x="37114" y="6750"/>
                  </a:lnTo>
                  <a:lnTo>
                    <a:pt x="41159" y="5075"/>
                  </a:lnTo>
                  <a:lnTo>
                    <a:pt x="45204" y="3399"/>
                  </a:lnTo>
                  <a:lnTo>
                    <a:pt x="49373" y="2135"/>
                  </a:lnTo>
                  <a:lnTo>
                    <a:pt x="53667" y="1281"/>
                  </a:lnTo>
                  <a:lnTo>
                    <a:pt x="57961" y="427"/>
                  </a:lnTo>
                  <a:lnTo>
                    <a:pt x="62297" y="0"/>
                  </a:lnTo>
                  <a:lnTo>
                    <a:pt x="66675" y="0"/>
                  </a:lnTo>
                  <a:lnTo>
                    <a:pt x="10887074" y="0"/>
                  </a:lnTo>
                  <a:lnTo>
                    <a:pt x="10891451" y="0"/>
                  </a:lnTo>
                  <a:lnTo>
                    <a:pt x="10895787" y="427"/>
                  </a:lnTo>
                  <a:lnTo>
                    <a:pt x="10900081" y="1281"/>
                  </a:lnTo>
                  <a:lnTo>
                    <a:pt x="10904375" y="2135"/>
                  </a:lnTo>
                  <a:lnTo>
                    <a:pt x="10908543" y="3399"/>
                  </a:lnTo>
                  <a:lnTo>
                    <a:pt x="10912588" y="5075"/>
                  </a:lnTo>
                  <a:lnTo>
                    <a:pt x="10916633" y="6750"/>
                  </a:lnTo>
                  <a:lnTo>
                    <a:pt x="10920475" y="8804"/>
                  </a:lnTo>
                  <a:lnTo>
                    <a:pt x="10924116" y="11236"/>
                  </a:lnTo>
                  <a:lnTo>
                    <a:pt x="10927756" y="13668"/>
                  </a:lnTo>
                  <a:lnTo>
                    <a:pt x="10931123" y="16432"/>
                  </a:lnTo>
                  <a:lnTo>
                    <a:pt x="10934220" y="19528"/>
                  </a:lnTo>
                  <a:lnTo>
                    <a:pt x="10937316" y="22623"/>
                  </a:lnTo>
                  <a:lnTo>
                    <a:pt x="10948672" y="41159"/>
                  </a:lnTo>
                  <a:lnTo>
                    <a:pt x="10950348" y="45203"/>
                  </a:lnTo>
                  <a:lnTo>
                    <a:pt x="10951613" y="49373"/>
                  </a:lnTo>
                  <a:lnTo>
                    <a:pt x="10952467" y="53667"/>
                  </a:lnTo>
                  <a:lnTo>
                    <a:pt x="10953322" y="57960"/>
                  </a:lnTo>
                  <a:lnTo>
                    <a:pt x="10953749" y="62297"/>
                  </a:lnTo>
                  <a:lnTo>
                    <a:pt x="10953749" y="66674"/>
                  </a:lnTo>
                  <a:lnTo>
                    <a:pt x="10953749" y="2543174"/>
                  </a:lnTo>
                  <a:lnTo>
                    <a:pt x="10953749" y="2547552"/>
                  </a:lnTo>
                  <a:lnTo>
                    <a:pt x="10953322" y="2551888"/>
                  </a:lnTo>
                  <a:lnTo>
                    <a:pt x="10937316" y="2587225"/>
                  </a:lnTo>
                  <a:lnTo>
                    <a:pt x="10912588" y="2604773"/>
                  </a:lnTo>
                  <a:lnTo>
                    <a:pt x="10908543" y="2606449"/>
                  </a:lnTo>
                  <a:lnTo>
                    <a:pt x="10904375" y="2607713"/>
                  </a:lnTo>
                  <a:lnTo>
                    <a:pt x="10900081" y="2608567"/>
                  </a:lnTo>
                  <a:lnTo>
                    <a:pt x="10895787" y="2609422"/>
                  </a:lnTo>
                  <a:lnTo>
                    <a:pt x="10891451" y="2609849"/>
                  </a:lnTo>
                  <a:lnTo>
                    <a:pt x="10887074" y="2609849"/>
                  </a:lnTo>
                  <a:lnTo>
                    <a:pt x="66675" y="2609849"/>
                  </a:lnTo>
                  <a:lnTo>
                    <a:pt x="62297" y="2609849"/>
                  </a:lnTo>
                  <a:lnTo>
                    <a:pt x="57961" y="2609422"/>
                  </a:lnTo>
                  <a:lnTo>
                    <a:pt x="53667" y="2608567"/>
                  </a:lnTo>
                  <a:lnTo>
                    <a:pt x="49373" y="2607713"/>
                  </a:lnTo>
                  <a:lnTo>
                    <a:pt x="45204" y="2606449"/>
                  </a:lnTo>
                  <a:lnTo>
                    <a:pt x="41159" y="2604773"/>
                  </a:lnTo>
                  <a:lnTo>
                    <a:pt x="37114" y="2603098"/>
                  </a:lnTo>
                  <a:lnTo>
                    <a:pt x="11236" y="2580217"/>
                  </a:lnTo>
                  <a:lnTo>
                    <a:pt x="8804" y="2576577"/>
                  </a:lnTo>
                  <a:lnTo>
                    <a:pt x="0" y="2547552"/>
                  </a:lnTo>
                  <a:lnTo>
                    <a:pt x="0" y="2543174"/>
                  </a:lnTo>
                  <a:close/>
                </a:path>
              </a:pathLst>
            </a:custGeom>
            <a:ln w="19049">
              <a:solidFill>
                <a:srgbClr val="0081EC"/>
              </a:solidFill>
            </a:ln>
          </p:spPr>
          <p:txBody>
            <a:bodyPr wrap="square" lIns="0" tIns="0" rIns="0" bIns="0" rtlCol="0"/>
            <a:lstStyle/>
            <a:p/>
          </p:txBody>
        </p:sp>
        <p:pic>
          <p:nvPicPr>
            <p:cNvPr id="5" name="object 5" descr=""/>
            <p:cNvPicPr/>
            <p:nvPr/>
          </p:nvPicPr>
          <p:blipFill>
            <a:blip r:embed="rId2" cstate="print"/>
            <a:stretch>
              <a:fillRect/>
            </a:stretch>
          </p:blipFill>
          <p:spPr>
            <a:xfrm>
              <a:off x="818078" y="3680162"/>
              <a:ext cx="229671" cy="194131"/>
            </a:xfrm>
            <a:prstGeom prst="rect">
              <a:avLst/>
            </a:prstGeom>
          </p:spPr>
        </p:pic>
        <p:sp>
          <p:nvSpPr>
            <p:cNvPr id="6" name="object 6" descr=""/>
            <p:cNvSpPr/>
            <p:nvPr/>
          </p:nvSpPr>
          <p:spPr>
            <a:xfrm>
              <a:off x="971537" y="4124324"/>
              <a:ext cx="47625" cy="962025"/>
            </a:xfrm>
            <a:custGeom>
              <a:avLst/>
              <a:gdLst/>
              <a:ahLst/>
              <a:cxnLst/>
              <a:rect l="l" t="t" r="r" b="b"/>
              <a:pathLst>
                <a:path w="47625" h="962025">
                  <a:moveTo>
                    <a:pt x="47625" y="935062"/>
                  </a:moveTo>
                  <a:lnTo>
                    <a:pt x="26974" y="914400"/>
                  </a:lnTo>
                  <a:lnTo>
                    <a:pt x="20662" y="914400"/>
                  </a:lnTo>
                  <a:lnTo>
                    <a:pt x="0" y="935062"/>
                  </a:lnTo>
                  <a:lnTo>
                    <a:pt x="0" y="941374"/>
                  </a:lnTo>
                  <a:lnTo>
                    <a:pt x="20662" y="962025"/>
                  </a:lnTo>
                  <a:lnTo>
                    <a:pt x="26974" y="962025"/>
                  </a:lnTo>
                  <a:lnTo>
                    <a:pt x="47625" y="941374"/>
                  </a:lnTo>
                  <a:lnTo>
                    <a:pt x="47625" y="938212"/>
                  </a:lnTo>
                  <a:lnTo>
                    <a:pt x="47625" y="935062"/>
                  </a:lnTo>
                  <a:close/>
                </a:path>
                <a:path w="47625" h="962025">
                  <a:moveTo>
                    <a:pt x="47625" y="630262"/>
                  </a:moveTo>
                  <a:lnTo>
                    <a:pt x="26974" y="609600"/>
                  </a:lnTo>
                  <a:lnTo>
                    <a:pt x="20662" y="609600"/>
                  </a:lnTo>
                  <a:lnTo>
                    <a:pt x="0" y="630262"/>
                  </a:lnTo>
                  <a:lnTo>
                    <a:pt x="0" y="636574"/>
                  </a:lnTo>
                  <a:lnTo>
                    <a:pt x="20662" y="657225"/>
                  </a:lnTo>
                  <a:lnTo>
                    <a:pt x="26974" y="657225"/>
                  </a:lnTo>
                  <a:lnTo>
                    <a:pt x="47625" y="636574"/>
                  </a:lnTo>
                  <a:lnTo>
                    <a:pt x="47625" y="633412"/>
                  </a:lnTo>
                  <a:lnTo>
                    <a:pt x="47625" y="630262"/>
                  </a:lnTo>
                  <a:close/>
                </a:path>
                <a:path w="47625" h="962025">
                  <a:moveTo>
                    <a:pt x="47625" y="325462"/>
                  </a:moveTo>
                  <a:lnTo>
                    <a:pt x="26974" y="304800"/>
                  </a:lnTo>
                  <a:lnTo>
                    <a:pt x="20662" y="304800"/>
                  </a:lnTo>
                  <a:lnTo>
                    <a:pt x="0" y="325462"/>
                  </a:lnTo>
                  <a:lnTo>
                    <a:pt x="0" y="331774"/>
                  </a:lnTo>
                  <a:lnTo>
                    <a:pt x="20662" y="352425"/>
                  </a:lnTo>
                  <a:lnTo>
                    <a:pt x="26974" y="352425"/>
                  </a:lnTo>
                  <a:lnTo>
                    <a:pt x="47625" y="331774"/>
                  </a:lnTo>
                  <a:lnTo>
                    <a:pt x="47625" y="328612"/>
                  </a:lnTo>
                  <a:lnTo>
                    <a:pt x="47625" y="325462"/>
                  </a:lnTo>
                  <a:close/>
                </a:path>
                <a:path w="47625" h="962025">
                  <a:moveTo>
                    <a:pt x="47625" y="20662"/>
                  </a:moveTo>
                  <a:lnTo>
                    <a:pt x="26974" y="0"/>
                  </a:lnTo>
                  <a:lnTo>
                    <a:pt x="20662" y="0"/>
                  </a:lnTo>
                  <a:lnTo>
                    <a:pt x="0" y="20662"/>
                  </a:lnTo>
                  <a:lnTo>
                    <a:pt x="0" y="26974"/>
                  </a:lnTo>
                  <a:lnTo>
                    <a:pt x="20662" y="47625"/>
                  </a:lnTo>
                  <a:lnTo>
                    <a:pt x="26974" y="47625"/>
                  </a:lnTo>
                  <a:lnTo>
                    <a:pt x="47625" y="26974"/>
                  </a:lnTo>
                  <a:lnTo>
                    <a:pt x="47625" y="23812"/>
                  </a:lnTo>
                  <a:lnTo>
                    <a:pt x="47625" y="20662"/>
                  </a:lnTo>
                  <a:close/>
                </a:path>
              </a:pathLst>
            </a:custGeom>
            <a:solidFill>
              <a:srgbClr val="374050"/>
            </a:solidFill>
          </p:spPr>
          <p:txBody>
            <a:bodyPr wrap="square" lIns="0" tIns="0" rIns="0" bIns="0" rtlCol="0"/>
            <a:lstStyle/>
            <a:p/>
          </p:txBody>
        </p:sp>
      </p:grpSp>
      <p:sp>
        <p:nvSpPr>
          <p:cNvPr id="7" name="object 7"/>
          <p:cNvSpPr txBox="1">
            <a:spLocks noGrp="1"/>
          </p:cNvSpPr>
          <p:nvPr>
            <p:ph type="title"/>
          </p:nvPr>
        </p:nvSpPr>
        <p:spPr>
          <a:xfrm>
            <a:off x="596899" y="612330"/>
            <a:ext cx="3154680" cy="418465"/>
          </a:xfrm>
          <a:prstGeom prst="rect"/>
        </p:spPr>
        <p:txBody>
          <a:bodyPr wrap="square" lIns="0" tIns="15875" rIns="0" bIns="0" rtlCol="0" vert="horz">
            <a:spAutoFit/>
          </a:bodyPr>
          <a:lstStyle/>
          <a:p>
            <a:pPr marL="12700">
              <a:lnSpc>
                <a:spcPct val="100000"/>
              </a:lnSpc>
              <a:spcBef>
                <a:spcPts val="125"/>
              </a:spcBef>
            </a:pPr>
            <a:r>
              <a:rPr dirty="0" spc="-310"/>
              <a:t>まとめ</a:t>
            </a:r>
            <a:r>
              <a:rPr dirty="0" spc="-310">
                <a:latin typeface="PMingLiU"/>
                <a:cs typeface="PMingLiU"/>
              </a:rPr>
              <a:t>‧</a:t>
            </a:r>
            <a:r>
              <a:rPr dirty="0" spc="-310"/>
              <a:t>次の</a:t>
            </a:r>
            <a:r>
              <a:rPr dirty="0" spc="-345">
                <a:latin typeface="PMingLiU"/>
                <a:cs typeface="PMingLiU"/>
              </a:rPr>
              <a:t>アクション</a:t>
            </a:r>
          </a:p>
        </p:txBody>
      </p:sp>
      <p:pic>
        <p:nvPicPr>
          <p:cNvPr id="8" name="object 8" descr=""/>
          <p:cNvPicPr/>
          <p:nvPr/>
        </p:nvPicPr>
        <p:blipFill>
          <a:blip r:embed="rId3" cstate="print"/>
          <a:stretch>
            <a:fillRect/>
          </a:stretch>
        </p:blipFill>
        <p:spPr>
          <a:xfrm>
            <a:off x="609599" y="1447799"/>
            <a:ext cx="190499" cy="190499"/>
          </a:xfrm>
          <a:prstGeom prst="rect">
            <a:avLst/>
          </a:prstGeom>
        </p:spPr>
      </p:pic>
      <p:pic>
        <p:nvPicPr>
          <p:cNvPr id="9" name="object 9" descr=""/>
          <p:cNvPicPr/>
          <p:nvPr/>
        </p:nvPicPr>
        <p:blipFill>
          <a:blip r:embed="rId4" cstate="print"/>
          <a:stretch>
            <a:fillRect/>
          </a:stretch>
        </p:blipFill>
        <p:spPr>
          <a:xfrm>
            <a:off x="609599" y="2126456"/>
            <a:ext cx="190499" cy="166687"/>
          </a:xfrm>
          <a:prstGeom prst="rect">
            <a:avLst/>
          </a:prstGeom>
        </p:spPr>
      </p:pic>
      <p:pic>
        <p:nvPicPr>
          <p:cNvPr id="10" name="object 10" descr=""/>
          <p:cNvPicPr/>
          <p:nvPr/>
        </p:nvPicPr>
        <p:blipFill>
          <a:blip r:embed="rId5" cstate="print"/>
          <a:stretch>
            <a:fillRect/>
          </a:stretch>
        </p:blipFill>
        <p:spPr>
          <a:xfrm>
            <a:off x="609599" y="2781299"/>
            <a:ext cx="190499" cy="190499"/>
          </a:xfrm>
          <a:prstGeom prst="rect">
            <a:avLst/>
          </a:prstGeom>
        </p:spPr>
      </p:pic>
      <p:sp>
        <p:nvSpPr>
          <p:cNvPr id="11" name="object 11" descr=""/>
          <p:cNvSpPr txBox="1">
            <a:spLocks noGrp="1"/>
          </p:cNvSpPr>
          <p:nvPr>
            <p:ph type="body" idx="1"/>
          </p:nvPr>
        </p:nvSpPr>
        <p:spPr>
          <a:prstGeom prst="rect"/>
        </p:spPr>
        <p:txBody>
          <a:bodyPr wrap="square" lIns="0" tIns="36830" rIns="0" bIns="0" rtlCol="0" vert="horz">
            <a:spAutoFit/>
          </a:bodyPr>
          <a:lstStyle/>
          <a:p>
            <a:pPr marL="12700">
              <a:lnSpc>
                <a:spcPct val="100000"/>
              </a:lnSpc>
              <a:spcBef>
                <a:spcPts val="290"/>
              </a:spcBef>
            </a:pPr>
            <a:r>
              <a:rPr dirty="0" sz="1550" spc="-210"/>
              <a:t>法改正未対応の</a:t>
            </a:r>
            <a:r>
              <a:rPr dirty="0" sz="1550" spc="-160">
                <a:latin typeface="PMingLiU"/>
                <a:cs typeface="PMingLiU"/>
              </a:rPr>
              <a:t>リスク </a:t>
            </a:r>
            <a:r>
              <a:rPr dirty="0" sz="1350" spc="20">
                <a:latin typeface="Liberation Sans"/>
                <a:cs typeface="Liberation Sans"/>
              </a:rPr>
              <a:t>- </a:t>
            </a:r>
            <a:r>
              <a:rPr dirty="0" spc="-150">
                <a:latin typeface="Meiryo"/>
                <a:cs typeface="Meiryo"/>
              </a:rPr>
              <a:t>⾏</a:t>
            </a:r>
            <a:r>
              <a:rPr dirty="0" spc="-150"/>
              <a:t>政</a:t>
            </a:r>
            <a:r>
              <a:rPr dirty="0" spc="-150">
                <a:latin typeface="Meiryo"/>
                <a:cs typeface="Meiryo"/>
              </a:rPr>
              <a:t>監</a:t>
            </a:r>
            <a:r>
              <a:rPr dirty="0" spc="-150"/>
              <a:t>査</a:t>
            </a:r>
            <a:r>
              <a:rPr dirty="0" spc="-150">
                <a:latin typeface="PMingLiU"/>
                <a:cs typeface="PMingLiU"/>
              </a:rPr>
              <a:t>‧</a:t>
            </a:r>
            <a:r>
              <a:rPr dirty="0" spc="-150"/>
              <a:t>是</a:t>
            </a:r>
            <a:r>
              <a:rPr dirty="0" spc="-150">
                <a:latin typeface="Meiryo"/>
                <a:cs typeface="Meiryo"/>
              </a:rPr>
              <a:t>正</a:t>
            </a:r>
            <a:r>
              <a:rPr dirty="0" spc="-150"/>
              <a:t>指導、元請けか</a:t>
            </a:r>
            <a:r>
              <a:rPr dirty="0" spc="-150">
                <a:latin typeface="PMingLiU"/>
                <a:cs typeface="PMingLiU"/>
              </a:rPr>
              <a:t>ら</a:t>
            </a:r>
            <a:r>
              <a:rPr dirty="0" spc="-150"/>
              <a:t>の取引停</a:t>
            </a:r>
            <a:r>
              <a:rPr dirty="0" spc="-150">
                <a:latin typeface="Meiryo"/>
                <a:cs typeface="Meiryo"/>
              </a:rPr>
              <a:t>⽌</a:t>
            </a:r>
            <a:r>
              <a:rPr dirty="0" spc="-150"/>
              <a:t>、企業</a:t>
            </a:r>
            <a:r>
              <a:rPr dirty="0" spc="-160">
                <a:latin typeface="PMingLiU"/>
                <a:cs typeface="PMingLiU"/>
              </a:rPr>
              <a:t>イメージ</a:t>
            </a:r>
            <a:r>
              <a:rPr dirty="0" spc="-170"/>
              <a:t>低下など、</a:t>
            </a:r>
            <a:r>
              <a:rPr dirty="0" spc="-180">
                <a:latin typeface="PMingLiU"/>
                <a:cs typeface="PMingLiU"/>
              </a:rPr>
              <a:t>コンプライアンス</a:t>
            </a:r>
            <a:r>
              <a:rPr dirty="0" spc="-150"/>
              <a:t>違反に</a:t>
            </a:r>
            <a:r>
              <a:rPr dirty="0" spc="-175">
                <a:latin typeface="PMingLiU"/>
                <a:cs typeface="PMingLiU"/>
              </a:rPr>
              <a:t>よる</a:t>
            </a:r>
            <a:r>
              <a:rPr dirty="0" spc="-135"/>
              <a:t>深刻な影響が</a:t>
            </a:r>
            <a:endParaRPr sz="1350">
              <a:latin typeface="PMingLiU"/>
              <a:cs typeface="PMingLiU"/>
            </a:endParaRPr>
          </a:p>
          <a:p>
            <a:pPr marL="12700">
              <a:lnSpc>
                <a:spcPct val="100000"/>
              </a:lnSpc>
              <a:spcBef>
                <a:spcPts val="215"/>
              </a:spcBef>
            </a:pPr>
            <a:r>
              <a:rPr dirty="0" spc="-150">
                <a:latin typeface="Meiryo"/>
                <a:cs typeface="Meiryo"/>
              </a:rPr>
              <a:t>⽣</a:t>
            </a:r>
            <a:r>
              <a:rPr dirty="0" spc="-150"/>
              <a:t>じ</a:t>
            </a:r>
            <a:r>
              <a:rPr dirty="0" spc="-150">
                <a:latin typeface="PMingLiU"/>
                <a:cs typeface="PMingLiU"/>
              </a:rPr>
              <a:t>る</a:t>
            </a:r>
            <a:r>
              <a:rPr dirty="0" spc="-150"/>
              <a:t>可能性があ</a:t>
            </a:r>
            <a:r>
              <a:rPr dirty="0" spc="-150">
                <a:latin typeface="PMingLiU"/>
                <a:cs typeface="PMingLiU"/>
              </a:rPr>
              <a:t>り</a:t>
            </a:r>
            <a:r>
              <a:rPr dirty="0" spc="-100"/>
              <a:t>ます</a:t>
            </a:r>
          </a:p>
          <a:p>
            <a:pPr marL="12700" marR="135890">
              <a:lnSpc>
                <a:spcPct val="111600"/>
              </a:lnSpc>
              <a:spcBef>
                <a:spcPts val="1160"/>
              </a:spcBef>
            </a:pPr>
            <a:r>
              <a:rPr dirty="0" sz="1550" spc="-210"/>
              <a:t>電</a:t>
            </a:r>
            <a:r>
              <a:rPr dirty="0" sz="1550" spc="-210">
                <a:latin typeface="Meiryo"/>
                <a:cs typeface="Meiryo"/>
              </a:rPr>
              <a:t>⼦</a:t>
            </a:r>
            <a:r>
              <a:rPr dirty="0" sz="1550" spc="-210"/>
              <a:t>化の</a:t>
            </a:r>
            <a:r>
              <a:rPr dirty="0" sz="1550" spc="-175">
                <a:latin typeface="PMingLiU"/>
                <a:cs typeface="PMingLiU"/>
              </a:rPr>
              <a:t>メリット </a:t>
            </a:r>
            <a:r>
              <a:rPr dirty="0" sz="1350" spc="-45">
                <a:latin typeface="Liberation Sans"/>
                <a:cs typeface="Liberation Sans"/>
              </a:rPr>
              <a:t>- </a:t>
            </a:r>
            <a:r>
              <a:rPr dirty="0" spc="-150"/>
              <a:t>電</a:t>
            </a:r>
            <a:r>
              <a:rPr dirty="0" spc="-150">
                <a:latin typeface="Meiryo"/>
                <a:cs typeface="Meiryo"/>
              </a:rPr>
              <a:t>⼦</a:t>
            </a:r>
            <a:r>
              <a:rPr dirty="0" spc="-150"/>
              <a:t>化は単な</a:t>
            </a:r>
            <a:r>
              <a:rPr dirty="0" spc="-150">
                <a:latin typeface="PMingLiU"/>
                <a:cs typeface="PMingLiU"/>
              </a:rPr>
              <a:t>るコスト</a:t>
            </a:r>
            <a:r>
              <a:rPr dirty="0" spc="-229"/>
              <a:t>ではなく、「管理の</a:t>
            </a:r>
            <a:r>
              <a:rPr dirty="0" spc="-150">
                <a:latin typeface="Meiryo"/>
                <a:cs typeface="Meiryo"/>
              </a:rPr>
              <a:t>⾒</a:t>
            </a:r>
            <a:r>
              <a:rPr dirty="0" spc="-195"/>
              <a:t>え</a:t>
            </a:r>
            <a:r>
              <a:rPr dirty="0" spc="-150">
                <a:latin typeface="PMingLiU"/>
                <a:cs typeface="PMingLiU"/>
              </a:rPr>
              <a:t>る</a:t>
            </a:r>
            <a:r>
              <a:rPr dirty="0" spc="-295"/>
              <a:t>化」「業務効率化」「</a:t>
            </a:r>
            <a:r>
              <a:rPr dirty="0" spc="-180">
                <a:latin typeface="PMingLiU"/>
                <a:cs typeface="PMingLiU"/>
              </a:rPr>
              <a:t>コンプライアンス</a:t>
            </a:r>
            <a:r>
              <a:rPr dirty="0" spc="-150"/>
              <a:t>強化」につなが</a:t>
            </a:r>
            <a:r>
              <a:rPr dirty="0" spc="-150">
                <a:latin typeface="PMingLiU"/>
                <a:cs typeface="PMingLiU"/>
              </a:rPr>
              <a:t>る</a:t>
            </a:r>
            <a:r>
              <a:rPr dirty="0" spc="-150"/>
              <a:t>重</a:t>
            </a:r>
            <a:r>
              <a:rPr dirty="0" spc="-150">
                <a:latin typeface="Meiryo"/>
                <a:cs typeface="Meiryo"/>
              </a:rPr>
              <a:t>要</a:t>
            </a:r>
            <a:r>
              <a:rPr dirty="0" spc="-155"/>
              <a:t>な投資で</a:t>
            </a:r>
            <a:r>
              <a:rPr dirty="0" spc="-50"/>
              <a:t>す</a:t>
            </a:r>
            <a:endParaRPr sz="1350">
              <a:latin typeface="Meiryo"/>
              <a:cs typeface="Meiryo"/>
            </a:endParaRPr>
          </a:p>
          <a:p>
            <a:pPr marL="12700" marR="5080">
              <a:lnSpc>
                <a:spcPct val="111600"/>
              </a:lnSpc>
              <a:spcBef>
                <a:spcPts val="1155"/>
              </a:spcBef>
            </a:pPr>
            <a:r>
              <a:rPr dirty="0" sz="1550" spc="-235"/>
              <a:t>早期対応の重要性 </a:t>
            </a:r>
            <a:r>
              <a:rPr dirty="0" sz="1350" spc="-45">
                <a:latin typeface="Liberation Sans"/>
                <a:cs typeface="Liberation Sans"/>
              </a:rPr>
              <a:t>- </a:t>
            </a:r>
            <a:r>
              <a:rPr dirty="0" sz="1350">
                <a:latin typeface="Liberation Sans"/>
                <a:cs typeface="Liberation Sans"/>
              </a:rPr>
              <a:t>2025</a:t>
            </a:r>
            <a:r>
              <a:rPr dirty="0" spc="-150"/>
              <a:t>年は電</a:t>
            </a:r>
            <a:r>
              <a:rPr dirty="0" spc="-150">
                <a:latin typeface="Meiryo"/>
                <a:cs typeface="Meiryo"/>
              </a:rPr>
              <a:t>⼦</a:t>
            </a:r>
            <a:r>
              <a:rPr dirty="0" spc="-150">
                <a:latin typeface="PMingLiU"/>
                <a:cs typeface="PMingLiU"/>
              </a:rPr>
              <a:t>マニフェスト</a:t>
            </a:r>
            <a:r>
              <a:rPr dirty="0" spc="-150"/>
              <a:t>項</a:t>
            </a:r>
            <a:r>
              <a:rPr dirty="0" spc="-150">
                <a:latin typeface="Meiryo"/>
                <a:cs typeface="Meiryo"/>
              </a:rPr>
              <a:t>⽬</a:t>
            </a:r>
            <a:r>
              <a:rPr dirty="0" spc="-150"/>
              <a:t>追加</a:t>
            </a:r>
            <a:r>
              <a:rPr dirty="0" spc="-150">
                <a:latin typeface="PMingLiU"/>
                <a:cs typeface="PMingLiU"/>
              </a:rPr>
              <a:t>‧</a:t>
            </a:r>
            <a:r>
              <a:rPr dirty="0" spc="-150"/>
              <a:t>建設</a:t>
            </a:r>
            <a:r>
              <a:rPr dirty="0" spc="-170">
                <a:latin typeface="PMingLiU"/>
                <a:cs typeface="PMingLiU"/>
              </a:rPr>
              <a:t>リサイクル</a:t>
            </a:r>
            <a:r>
              <a:rPr dirty="0" spc="-150"/>
              <a:t>法電</a:t>
            </a:r>
            <a:r>
              <a:rPr dirty="0" spc="-150">
                <a:latin typeface="Meiryo"/>
                <a:cs typeface="Meiryo"/>
              </a:rPr>
              <a:t>⼦</a:t>
            </a:r>
            <a:r>
              <a:rPr dirty="0" spc="-150"/>
              <a:t>届出も本格始動、準備に時間がかか</a:t>
            </a:r>
            <a:r>
              <a:rPr dirty="0" spc="-150">
                <a:latin typeface="PMingLiU"/>
                <a:cs typeface="PMingLiU"/>
              </a:rPr>
              <a:t>る</a:t>
            </a:r>
            <a:r>
              <a:rPr dirty="0" spc="-150"/>
              <a:t>ため今か</a:t>
            </a:r>
            <a:r>
              <a:rPr dirty="0" spc="-165">
                <a:latin typeface="PMingLiU"/>
                <a:cs typeface="PMingLiU"/>
              </a:rPr>
              <a:t>らシステム</a:t>
            </a:r>
            <a:r>
              <a:rPr dirty="0" spc="-140"/>
              <a:t>対策が必須です</a:t>
            </a:r>
            <a:endParaRPr sz="1350">
              <a:latin typeface="PMingLiU"/>
              <a:cs typeface="PMingLiU"/>
            </a:endParaRPr>
          </a:p>
          <a:p>
            <a:pPr>
              <a:lnSpc>
                <a:spcPct val="100000"/>
              </a:lnSpc>
              <a:spcBef>
                <a:spcPts val="1570"/>
              </a:spcBef>
            </a:pPr>
            <a:endParaRPr sz="1350"/>
          </a:p>
          <a:p>
            <a:pPr marL="231140">
              <a:lnSpc>
                <a:spcPct val="100000"/>
              </a:lnSpc>
            </a:pPr>
            <a:r>
              <a:rPr dirty="0" sz="1700" spc="-210">
                <a:solidFill>
                  <a:srgbClr val="0081EC"/>
                </a:solidFill>
              </a:rPr>
              <a:t>今すぐ取るべきアクション</a:t>
            </a:r>
            <a:endParaRPr sz="1700"/>
          </a:p>
          <a:p>
            <a:pPr marL="193040" marR="6953884">
              <a:lnSpc>
                <a:spcPct val="148100"/>
              </a:lnSpc>
              <a:spcBef>
                <a:spcPts val="234"/>
              </a:spcBef>
            </a:pPr>
            <a:r>
              <a:rPr dirty="0" sz="1350" spc="-170">
                <a:solidFill>
                  <a:srgbClr val="374050"/>
                </a:solidFill>
              </a:rPr>
              <a:t>全社</a:t>
            </a:r>
            <a:r>
              <a:rPr dirty="0" sz="1350" spc="-170">
                <a:solidFill>
                  <a:srgbClr val="374050"/>
                </a:solidFill>
                <a:latin typeface="Meiryo"/>
                <a:cs typeface="Meiryo"/>
              </a:rPr>
              <a:t>⽅</a:t>
            </a:r>
            <a:r>
              <a:rPr dirty="0" sz="1350" spc="-170">
                <a:solidFill>
                  <a:srgbClr val="374050"/>
                </a:solidFill>
              </a:rPr>
              <a:t>針の決定：電</a:t>
            </a:r>
            <a:r>
              <a:rPr dirty="0" sz="1350" spc="-170">
                <a:solidFill>
                  <a:srgbClr val="374050"/>
                </a:solidFill>
                <a:latin typeface="Meiryo"/>
                <a:cs typeface="Meiryo"/>
              </a:rPr>
              <a:t>⼦</a:t>
            </a:r>
            <a:r>
              <a:rPr dirty="0" sz="1350" spc="-170">
                <a:solidFill>
                  <a:srgbClr val="374050"/>
                </a:solidFill>
              </a:rPr>
              <a:t>化推進計</a:t>
            </a:r>
            <a:r>
              <a:rPr dirty="0" sz="1350" spc="-170">
                <a:solidFill>
                  <a:srgbClr val="374050"/>
                </a:solidFill>
                <a:latin typeface="Meiryo"/>
                <a:cs typeface="Meiryo"/>
              </a:rPr>
              <a:t>画</a:t>
            </a:r>
            <a:r>
              <a:rPr dirty="0" sz="1350" spc="-155">
                <a:solidFill>
                  <a:srgbClr val="374050"/>
                </a:solidFill>
              </a:rPr>
              <a:t>と責任者の明確化</a:t>
            </a:r>
            <a:r>
              <a:rPr dirty="0" sz="1350" spc="-165">
                <a:solidFill>
                  <a:srgbClr val="374050"/>
                </a:solidFill>
              </a:rPr>
              <a:t>現状把握：管理状況の棚卸しと課題の洗い出し</a:t>
            </a:r>
            <a:endParaRPr sz="1350">
              <a:latin typeface="Meiryo"/>
              <a:cs typeface="Meiryo"/>
            </a:endParaRPr>
          </a:p>
          <a:p>
            <a:pPr marL="193040" marR="6357620">
              <a:lnSpc>
                <a:spcPct val="148100"/>
              </a:lnSpc>
            </a:pPr>
            <a:r>
              <a:rPr dirty="0" sz="1350" spc="-165">
                <a:solidFill>
                  <a:srgbClr val="374050"/>
                </a:solidFill>
              </a:rPr>
              <a:t>システム検討：</a:t>
            </a:r>
            <a:r>
              <a:rPr dirty="0" sz="1200" spc="-40">
                <a:solidFill>
                  <a:srgbClr val="374050"/>
                </a:solidFill>
                <a:latin typeface="Liberation Sans"/>
                <a:cs typeface="Liberation Sans"/>
              </a:rPr>
              <a:t>JWNET</a:t>
            </a:r>
            <a:r>
              <a:rPr dirty="0" sz="1350" spc="-170">
                <a:solidFill>
                  <a:srgbClr val="374050"/>
                </a:solidFill>
              </a:rPr>
              <a:t>連携</a:t>
            </a:r>
            <a:r>
              <a:rPr dirty="0" sz="1350" spc="765">
                <a:solidFill>
                  <a:srgbClr val="374050"/>
                </a:solidFill>
                <a:latin typeface="Lucida Sans Unicode"/>
                <a:cs typeface="Lucida Sans Unicode"/>
              </a:rPr>
              <a:t>‧</a:t>
            </a:r>
            <a:r>
              <a:rPr dirty="0" sz="1350" spc="-170">
                <a:solidFill>
                  <a:srgbClr val="374050"/>
                </a:solidFill>
              </a:rPr>
              <a:t>電</a:t>
            </a:r>
            <a:r>
              <a:rPr dirty="0" sz="1350" spc="-170">
                <a:solidFill>
                  <a:srgbClr val="374050"/>
                </a:solidFill>
                <a:latin typeface="Meiryo"/>
                <a:cs typeface="Meiryo"/>
              </a:rPr>
              <a:t>⼦</a:t>
            </a:r>
            <a:r>
              <a:rPr dirty="0" sz="1350" spc="-170">
                <a:solidFill>
                  <a:srgbClr val="374050"/>
                </a:solidFill>
              </a:rPr>
              <a:t>契約</a:t>
            </a:r>
            <a:r>
              <a:rPr dirty="0" sz="1350" spc="190">
                <a:solidFill>
                  <a:srgbClr val="374050"/>
                </a:solidFill>
                <a:latin typeface="Lucida Sans Unicode"/>
                <a:cs typeface="Lucida Sans Unicode"/>
              </a:rPr>
              <a:t>‧</a:t>
            </a:r>
            <a:r>
              <a:rPr dirty="0" sz="1200" spc="190">
                <a:solidFill>
                  <a:srgbClr val="374050"/>
                </a:solidFill>
                <a:latin typeface="Liberation Sans"/>
                <a:cs typeface="Liberation Sans"/>
              </a:rPr>
              <a:t>AI-</a:t>
            </a:r>
            <a:r>
              <a:rPr dirty="0" sz="1200">
                <a:solidFill>
                  <a:srgbClr val="374050"/>
                </a:solidFill>
                <a:latin typeface="Liberation Sans"/>
                <a:cs typeface="Liberation Sans"/>
              </a:rPr>
              <a:t>OCR</a:t>
            </a:r>
            <a:r>
              <a:rPr dirty="0" sz="1350" spc="-170">
                <a:solidFill>
                  <a:srgbClr val="374050"/>
                </a:solidFill>
              </a:rPr>
              <a:t>活</a:t>
            </a:r>
            <a:r>
              <a:rPr dirty="0" sz="1350" spc="-170">
                <a:solidFill>
                  <a:srgbClr val="374050"/>
                </a:solidFill>
                <a:latin typeface="Meiryo"/>
                <a:cs typeface="Meiryo"/>
              </a:rPr>
              <a:t>⽤</a:t>
            </a:r>
            <a:r>
              <a:rPr dirty="0" sz="1350" spc="-130">
                <a:solidFill>
                  <a:srgbClr val="374050"/>
                </a:solidFill>
              </a:rPr>
              <a:t>の検討</a:t>
            </a:r>
            <a:r>
              <a:rPr dirty="0" sz="1350" spc="-170">
                <a:solidFill>
                  <a:srgbClr val="374050"/>
                </a:solidFill>
                <a:latin typeface="Meiryo"/>
                <a:cs typeface="Meiryo"/>
              </a:rPr>
              <a:t>教</a:t>
            </a:r>
            <a:r>
              <a:rPr dirty="0" sz="1350" spc="-170">
                <a:solidFill>
                  <a:srgbClr val="374050"/>
                </a:solidFill>
              </a:rPr>
              <a:t>育計画：現場担当者向け法改正研修の</a:t>
            </a:r>
            <a:r>
              <a:rPr dirty="0" sz="1350" spc="-170">
                <a:solidFill>
                  <a:srgbClr val="374050"/>
                </a:solidFill>
                <a:latin typeface="Meiryo"/>
                <a:cs typeface="Meiryo"/>
              </a:rPr>
              <a:t>実</a:t>
            </a:r>
            <a:r>
              <a:rPr dirty="0" sz="1350" spc="-50">
                <a:solidFill>
                  <a:srgbClr val="374050"/>
                </a:solidFill>
              </a:rPr>
              <a:t>施</a:t>
            </a:r>
            <a:endParaRPr sz="1350">
              <a:latin typeface="Meiryo"/>
              <a:cs typeface="Meiryo"/>
            </a:endParaRPr>
          </a:p>
          <a:p>
            <a:pPr algn="ctr" marR="321310">
              <a:lnSpc>
                <a:spcPct val="100000"/>
              </a:lnSpc>
              <a:spcBef>
                <a:spcPts val="1405"/>
              </a:spcBef>
            </a:pPr>
            <a:r>
              <a:rPr dirty="0" sz="1550" spc="-210">
                <a:solidFill>
                  <a:srgbClr val="0081EC"/>
                </a:solidFill>
              </a:rPr>
              <a:t>「急がば回れ」の</a:t>
            </a:r>
            <a:r>
              <a:rPr dirty="0" sz="1550" spc="-210">
                <a:solidFill>
                  <a:srgbClr val="0081EC"/>
                </a:solidFill>
                <a:latin typeface="Meiryo"/>
                <a:cs typeface="Meiryo"/>
              </a:rPr>
              <a:t>⾔</a:t>
            </a:r>
            <a:r>
              <a:rPr dirty="0" sz="1550" spc="-250">
                <a:solidFill>
                  <a:srgbClr val="0081EC"/>
                </a:solidFill>
              </a:rPr>
              <a:t>葉通り、今から 着実に準備を進めることが</a:t>
            </a:r>
            <a:endParaRPr sz="1550">
              <a:latin typeface="Meiryo"/>
              <a:cs typeface="Meiryo"/>
            </a:endParaRPr>
          </a:p>
          <a:p>
            <a:pPr algn="ctr" marR="321945">
              <a:lnSpc>
                <a:spcPct val="100000"/>
              </a:lnSpc>
              <a:spcBef>
                <a:spcPts val="240"/>
              </a:spcBef>
            </a:pPr>
            <a:r>
              <a:rPr dirty="0" sz="1350" b="1">
                <a:solidFill>
                  <a:srgbClr val="0081EC"/>
                </a:solidFill>
                <a:latin typeface="Liberation Sans"/>
                <a:cs typeface="Liberation Sans"/>
              </a:rPr>
              <a:t>2025</a:t>
            </a:r>
            <a:r>
              <a:rPr dirty="0" sz="1550" spc="-200">
                <a:solidFill>
                  <a:srgbClr val="0081EC"/>
                </a:solidFill>
              </a:rPr>
              <a:t>年以降の円滑な対応への近道です</a:t>
            </a:r>
            <a:endParaRPr sz="1550">
              <a:latin typeface="Liberation Sans"/>
              <a:cs typeface="Liberation Sans"/>
            </a:endParaRPr>
          </a:p>
        </p:txBody>
      </p:sp>
      <p:sp>
        <p:nvSpPr>
          <p:cNvPr id="13" name="object 13" descr=""/>
          <p:cNvSpPr txBox="1">
            <a:spLocks noGrp="1"/>
          </p:cNvSpPr>
          <p:nvPr>
            <p:ph type="sldNum" idx="7" sz="quarter"/>
          </p:nvPr>
        </p:nvSpPr>
        <p:spPr>
          <a:prstGeom prst="rect"/>
        </p:spPr>
        <p:txBody>
          <a:bodyPr wrap="square" lIns="0" tIns="0" rIns="0" bIns="0" rtlCol="0" vert="horz">
            <a:spAutoFit/>
          </a:bodyPr>
          <a:lstStyle/>
          <a:p>
            <a:pPr marL="12700">
              <a:lnSpc>
                <a:spcPts val="1425"/>
              </a:lnSpc>
            </a:pPr>
            <a:fld id="{81D60167-4931-47E6-BA6A-407CBD079E47}" type="slidenum">
              <a:rPr dirty="0" spc="-25"/>
              <a:t>10</a:t>
            </a:fld>
          </a:p>
        </p:txBody>
      </p:sp>
      <p:sp>
        <p:nvSpPr>
          <p:cNvPr id="14" name="object 14" descr=""/>
          <p:cNvSpPr txBox="1"/>
          <p:nvPr/>
        </p:nvSpPr>
        <p:spPr>
          <a:xfrm>
            <a:off x="463550" y="6381681"/>
            <a:ext cx="1544955" cy="174625"/>
          </a:xfrm>
          <a:prstGeom prst="rect">
            <a:avLst/>
          </a:prstGeom>
        </p:spPr>
        <p:txBody>
          <a:bodyPr wrap="square" lIns="0" tIns="0" rIns="0" bIns="0" rtlCol="0" vert="horz">
            <a:spAutoFit/>
          </a:bodyPr>
          <a:lstStyle/>
          <a:p>
            <a:pPr marL="12700">
              <a:lnSpc>
                <a:spcPct val="100000"/>
              </a:lnSpc>
            </a:pPr>
            <a:r>
              <a:rPr dirty="0" sz="1050" spc="-10">
                <a:solidFill>
                  <a:srgbClr val="64738B"/>
                </a:solidFill>
                <a:latin typeface="Liberation Sans"/>
                <a:cs typeface="Liberation Sans"/>
                <a:hlinkClick r:id="rId6"/>
              </a:rPr>
              <a:t>kurojica.com/ai-document</a:t>
            </a:r>
            <a:endParaRPr sz="1050">
              <a:latin typeface="Liberation Sans"/>
              <a:cs typeface="Liberation Sans"/>
            </a:endParaRPr>
          </a:p>
        </p:txBody>
      </p:sp>
      <p:sp>
        <p:nvSpPr>
          <p:cNvPr id="12" name="object 12" descr=""/>
          <p:cNvSpPr txBox="1"/>
          <p:nvPr/>
        </p:nvSpPr>
        <p:spPr>
          <a:xfrm>
            <a:off x="10376842" y="550989"/>
            <a:ext cx="1218565" cy="206375"/>
          </a:xfrm>
          <a:prstGeom prst="rect">
            <a:avLst/>
          </a:prstGeom>
        </p:spPr>
        <p:txBody>
          <a:bodyPr wrap="square" lIns="0" tIns="17145" rIns="0" bIns="0" rtlCol="0" vert="horz">
            <a:spAutoFit/>
          </a:bodyPr>
          <a:lstStyle/>
          <a:p>
            <a:pPr marL="12700">
              <a:lnSpc>
                <a:spcPct val="100000"/>
              </a:lnSpc>
              <a:spcBef>
                <a:spcPts val="135"/>
              </a:spcBef>
            </a:pPr>
            <a:r>
              <a:rPr dirty="0" sz="1150" spc="-110">
                <a:solidFill>
                  <a:srgbClr val="64738B"/>
                </a:solidFill>
                <a:latin typeface="SimSun"/>
                <a:cs typeface="SimSun"/>
              </a:rPr>
              <a:t>クロジカ</a:t>
            </a:r>
            <a:r>
              <a:rPr dirty="0" sz="1050">
                <a:solidFill>
                  <a:srgbClr val="64738B"/>
                </a:solidFill>
                <a:latin typeface="Liberation Sans"/>
                <a:cs typeface="Liberation Sans"/>
              </a:rPr>
              <a:t>AI</a:t>
            </a:r>
            <a:r>
              <a:rPr dirty="0" sz="1150" spc="-100">
                <a:solidFill>
                  <a:srgbClr val="64738B"/>
                </a:solidFill>
                <a:latin typeface="SimSun"/>
                <a:cs typeface="SimSun"/>
              </a:rPr>
              <a:t>書類管理</a:t>
            </a:r>
            <a:endParaRPr sz="1150">
              <a:latin typeface="SimSun"/>
              <a:cs typeface="SimSu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descr=""/>
          <p:cNvGrpSpPr/>
          <p:nvPr/>
        </p:nvGrpSpPr>
        <p:grpSpPr>
          <a:xfrm>
            <a:off x="1162049" y="2047874"/>
            <a:ext cx="9867900" cy="2057400"/>
            <a:chOff x="1162049" y="2047874"/>
            <a:chExt cx="9867900" cy="2057400"/>
          </a:xfrm>
        </p:grpSpPr>
        <p:sp>
          <p:nvSpPr>
            <p:cNvPr id="3" name="object 3" descr=""/>
            <p:cNvSpPr/>
            <p:nvPr/>
          </p:nvSpPr>
          <p:spPr>
            <a:xfrm>
              <a:off x="1171574" y="2057399"/>
              <a:ext cx="9848850" cy="2038350"/>
            </a:xfrm>
            <a:custGeom>
              <a:avLst/>
              <a:gdLst/>
              <a:ahLst/>
              <a:cxnLst/>
              <a:rect l="l" t="t" r="r" b="b"/>
              <a:pathLst>
                <a:path w="9848850" h="2038350">
                  <a:moveTo>
                    <a:pt x="9768753" y="2038349"/>
                  </a:moveTo>
                  <a:lnTo>
                    <a:pt x="80096" y="2038349"/>
                  </a:lnTo>
                  <a:lnTo>
                    <a:pt x="74521" y="2037800"/>
                  </a:lnTo>
                  <a:lnTo>
                    <a:pt x="33418" y="2020774"/>
                  </a:lnTo>
                  <a:lnTo>
                    <a:pt x="8679" y="1990630"/>
                  </a:lnTo>
                  <a:lnTo>
                    <a:pt x="0" y="1958253"/>
                  </a:lnTo>
                  <a:lnTo>
                    <a:pt x="0" y="1952624"/>
                  </a:lnTo>
                  <a:lnTo>
                    <a:pt x="0" y="80096"/>
                  </a:lnTo>
                  <a:lnTo>
                    <a:pt x="11320" y="42778"/>
                  </a:lnTo>
                  <a:lnTo>
                    <a:pt x="42778" y="11319"/>
                  </a:lnTo>
                  <a:lnTo>
                    <a:pt x="80096" y="0"/>
                  </a:lnTo>
                  <a:lnTo>
                    <a:pt x="9768753" y="0"/>
                  </a:lnTo>
                  <a:lnTo>
                    <a:pt x="9806069" y="11319"/>
                  </a:lnTo>
                  <a:lnTo>
                    <a:pt x="9837526" y="42778"/>
                  </a:lnTo>
                  <a:lnTo>
                    <a:pt x="9848849" y="80096"/>
                  </a:lnTo>
                  <a:lnTo>
                    <a:pt x="9848849" y="1958253"/>
                  </a:lnTo>
                  <a:lnTo>
                    <a:pt x="9837526" y="1995570"/>
                  </a:lnTo>
                  <a:lnTo>
                    <a:pt x="9806069" y="2027028"/>
                  </a:lnTo>
                  <a:lnTo>
                    <a:pt x="9774327" y="2037800"/>
                  </a:lnTo>
                  <a:lnTo>
                    <a:pt x="9768753" y="2038349"/>
                  </a:lnTo>
                  <a:close/>
                </a:path>
              </a:pathLst>
            </a:custGeom>
            <a:solidFill>
              <a:srgbClr val="F0F6FF"/>
            </a:solidFill>
          </p:spPr>
          <p:txBody>
            <a:bodyPr wrap="square" lIns="0" tIns="0" rIns="0" bIns="0" rtlCol="0"/>
            <a:lstStyle/>
            <a:p/>
          </p:txBody>
        </p:sp>
        <p:sp>
          <p:nvSpPr>
            <p:cNvPr id="4" name="object 4" descr=""/>
            <p:cNvSpPr/>
            <p:nvPr/>
          </p:nvSpPr>
          <p:spPr>
            <a:xfrm>
              <a:off x="1171574" y="2057399"/>
              <a:ext cx="9848850" cy="2038350"/>
            </a:xfrm>
            <a:custGeom>
              <a:avLst/>
              <a:gdLst/>
              <a:ahLst/>
              <a:cxnLst/>
              <a:rect l="l" t="t" r="r" b="b"/>
              <a:pathLst>
                <a:path w="9848850" h="2038350">
                  <a:moveTo>
                    <a:pt x="0" y="1952624"/>
                  </a:moveTo>
                  <a:lnTo>
                    <a:pt x="0" y="85724"/>
                  </a:lnTo>
                  <a:lnTo>
                    <a:pt x="0" y="80096"/>
                  </a:lnTo>
                  <a:lnTo>
                    <a:pt x="549" y="74521"/>
                  </a:lnTo>
                  <a:lnTo>
                    <a:pt x="1647" y="69000"/>
                  </a:lnTo>
                  <a:lnTo>
                    <a:pt x="2745" y="63479"/>
                  </a:lnTo>
                  <a:lnTo>
                    <a:pt x="4371" y="58119"/>
                  </a:lnTo>
                  <a:lnTo>
                    <a:pt x="6525" y="52918"/>
                  </a:lnTo>
                  <a:lnTo>
                    <a:pt x="8679" y="47718"/>
                  </a:lnTo>
                  <a:lnTo>
                    <a:pt x="25108" y="25108"/>
                  </a:lnTo>
                  <a:lnTo>
                    <a:pt x="29088" y="21127"/>
                  </a:lnTo>
                  <a:lnTo>
                    <a:pt x="33418" y="17574"/>
                  </a:lnTo>
                  <a:lnTo>
                    <a:pt x="38098" y="14447"/>
                  </a:lnTo>
                  <a:lnTo>
                    <a:pt x="42778" y="11319"/>
                  </a:lnTo>
                  <a:lnTo>
                    <a:pt x="80096" y="0"/>
                  </a:lnTo>
                  <a:lnTo>
                    <a:pt x="85725" y="0"/>
                  </a:lnTo>
                  <a:lnTo>
                    <a:pt x="9763124" y="0"/>
                  </a:lnTo>
                  <a:lnTo>
                    <a:pt x="9768753" y="0"/>
                  </a:lnTo>
                  <a:lnTo>
                    <a:pt x="9774327" y="548"/>
                  </a:lnTo>
                  <a:lnTo>
                    <a:pt x="9779847" y="1646"/>
                  </a:lnTo>
                  <a:lnTo>
                    <a:pt x="9785367" y="2745"/>
                  </a:lnTo>
                  <a:lnTo>
                    <a:pt x="9790727" y="4371"/>
                  </a:lnTo>
                  <a:lnTo>
                    <a:pt x="9795928" y="6525"/>
                  </a:lnTo>
                  <a:lnTo>
                    <a:pt x="9801128" y="8679"/>
                  </a:lnTo>
                  <a:lnTo>
                    <a:pt x="9806069" y="11319"/>
                  </a:lnTo>
                  <a:lnTo>
                    <a:pt x="9810749" y="14447"/>
                  </a:lnTo>
                  <a:lnTo>
                    <a:pt x="9815430" y="17574"/>
                  </a:lnTo>
                  <a:lnTo>
                    <a:pt x="9819760" y="21127"/>
                  </a:lnTo>
                  <a:lnTo>
                    <a:pt x="9823740" y="25108"/>
                  </a:lnTo>
                  <a:lnTo>
                    <a:pt x="9827720" y="29088"/>
                  </a:lnTo>
                  <a:lnTo>
                    <a:pt x="9831273" y="33418"/>
                  </a:lnTo>
                  <a:lnTo>
                    <a:pt x="9834400" y="38098"/>
                  </a:lnTo>
                  <a:lnTo>
                    <a:pt x="9837526" y="42778"/>
                  </a:lnTo>
                  <a:lnTo>
                    <a:pt x="9847201" y="69000"/>
                  </a:lnTo>
                  <a:lnTo>
                    <a:pt x="9848300" y="74521"/>
                  </a:lnTo>
                  <a:lnTo>
                    <a:pt x="9848849" y="80096"/>
                  </a:lnTo>
                  <a:lnTo>
                    <a:pt x="9848849" y="85724"/>
                  </a:lnTo>
                  <a:lnTo>
                    <a:pt x="9848849" y="1952624"/>
                  </a:lnTo>
                  <a:lnTo>
                    <a:pt x="9848849" y="1958253"/>
                  </a:lnTo>
                  <a:lnTo>
                    <a:pt x="9848300" y="1963827"/>
                  </a:lnTo>
                  <a:lnTo>
                    <a:pt x="9847201" y="1969348"/>
                  </a:lnTo>
                  <a:lnTo>
                    <a:pt x="9846104" y="1974869"/>
                  </a:lnTo>
                  <a:lnTo>
                    <a:pt x="9834400" y="2000250"/>
                  </a:lnTo>
                  <a:lnTo>
                    <a:pt x="9831273" y="2004930"/>
                  </a:lnTo>
                  <a:lnTo>
                    <a:pt x="9810749" y="2023901"/>
                  </a:lnTo>
                  <a:lnTo>
                    <a:pt x="9806069" y="2027028"/>
                  </a:lnTo>
                  <a:lnTo>
                    <a:pt x="9801128" y="2029669"/>
                  </a:lnTo>
                  <a:lnTo>
                    <a:pt x="9795928" y="2031823"/>
                  </a:lnTo>
                  <a:lnTo>
                    <a:pt x="9790727" y="2033978"/>
                  </a:lnTo>
                  <a:lnTo>
                    <a:pt x="9785367" y="2035604"/>
                  </a:lnTo>
                  <a:lnTo>
                    <a:pt x="9779847" y="2036702"/>
                  </a:lnTo>
                  <a:lnTo>
                    <a:pt x="9774327" y="2037800"/>
                  </a:lnTo>
                  <a:lnTo>
                    <a:pt x="9768753" y="2038349"/>
                  </a:lnTo>
                  <a:lnTo>
                    <a:pt x="9763124" y="2038349"/>
                  </a:lnTo>
                  <a:lnTo>
                    <a:pt x="85725" y="2038349"/>
                  </a:lnTo>
                  <a:lnTo>
                    <a:pt x="80096" y="2038349"/>
                  </a:lnTo>
                  <a:lnTo>
                    <a:pt x="74521" y="2037800"/>
                  </a:lnTo>
                  <a:lnTo>
                    <a:pt x="69000" y="2036702"/>
                  </a:lnTo>
                  <a:lnTo>
                    <a:pt x="63480" y="2035604"/>
                  </a:lnTo>
                  <a:lnTo>
                    <a:pt x="38098" y="2023901"/>
                  </a:lnTo>
                  <a:lnTo>
                    <a:pt x="33418" y="2020774"/>
                  </a:lnTo>
                  <a:lnTo>
                    <a:pt x="8679" y="1990630"/>
                  </a:lnTo>
                  <a:lnTo>
                    <a:pt x="0" y="1958253"/>
                  </a:lnTo>
                  <a:lnTo>
                    <a:pt x="0" y="1952624"/>
                  </a:lnTo>
                  <a:close/>
                </a:path>
              </a:pathLst>
            </a:custGeom>
            <a:ln w="19049">
              <a:solidFill>
                <a:srgbClr val="0081EC"/>
              </a:solidFill>
            </a:ln>
          </p:spPr>
          <p:txBody>
            <a:bodyPr wrap="square" lIns="0" tIns="0" rIns="0" bIns="0" rtlCol="0"/>
            <a:lstStyle/>
            <a:p/>
          </p:txBody>
        </p:sp>
      </p:grpSp>
      <p:sp>
        <p:nvSpPr>
          <p:cNvPr id="5" name="object 5" descr=""/>
          <p:cNvSpPr/>
          <p:nvPr/>
        </p:nvSpPr>
        <p:spPr>
          <a:xfrm>
            <a:off x="609599" y="5200649"/>
            <a:ext cx="10972800" cy="9525"/>
          </a:xfrm>
          <a:custGeom>
            <a:avLst/>
            <a:gdLst/>
            <a:ahLst/>
            <a:cxnLst/>
            <a:rect l="l" t="t" r="r" b="b"/>
            <a:pathLst>
              <a:path w="10972800" h="9525">
                <a:moveTo>
                  <a:pt x="10972799" y="9524"/>
                </a:moveTo>
                <a:lnTo>
                  <a:pt x="0" y="9524"/>
                </a:lnTo>
                <a:lnTo>
                  <a:pt x="0" y="0"/>
                </a:lnTo>
                <a:lnTo>
                  <a:pt x="10972799" y="0"/>
                </a:lnTo>
                <a:lnTo>
                  <a:pt x="10972799" y="9524"/>
                </a:lnTo>
                <a:close/>
              </a:path>
            </a:pathLst>
          </a:custGeom>
          <a:solidFill>
            <a:srgbClr val="E2E7F0"/>
          </a:solidFill>
        </p:spPr>
        <p:txBody>
          <a:bodyPr wrap="square" lIns="0" tIns="0" rIns="0" bIns="0" rtlCol="0"/>
          <a:lstStyle/>
          <a:p/>
        </p:txBody>
      </p:sp>
      <p:sp>
        <p:nvSpPr>
          <p:cNvPr id="6" name="object 6"/>
          <p:cNvSpPr txBox="1">
            <a:spLocks noGrp="1"/>
          </p:cNvSpPr>
          <p:nvPr>
            <p:ph type="title"/>
          </p:nvPr>
        </p:nvSpPr>
        <p:spPr>
          <a:xfrm>
            <a:off x="596899" y="612330"/>
            <a:ext cx="6012180" cy="418465"/>
          </a:xfrm>
          <a:prstGeom prst="rect"/>
        </p:spPr>
        <p:txBody>
          <a:bodyPr wrap="square" lIns="0" tIns="15875" rIns="0" bIns="0" rtlCol="0" vert="horz">
            <a:spAutoFit/>
          </a:bodyPr>
          <a:lstStyle/>
          <a:p>
            <a:pPr marL="12700">
              <a:lnSpc>
                <a:spcPct val="100000"/>
              </a:lnSpc>
              <a:spcBef>
                <a:spcPts val="125"/>
              </a:spcBef>
            </a:pPr>
            <a:r>
              <a:rPr dirty="0" spc="-385"/>
              <a:t>書類管理のことなら 、私たちにご相談ください</a:t>
            </a:r>
          </a:p>
        </p:txBody>
      </p:sp>
      <p:sp>
        <p:nvSpPr>
          <p:cNvPr id="7" name="object 7" descr=""/>
          <p:cNvSpPr txBox="1"/>
          <p:nvPr/>
        </p:nvSpPr>
        <p:spPr>
          <a:xfrm>
            <a:off x="596899" y="1311922"/>
            <a:ext cx="10956925" cy="558800"/>
          </a:xfrm>
          <a:prstGeom prst="rect">
            <a:avLst/>
          </a:prstGeom>
        </p:spPr>
        <p:txBody>
          <a:bodyPr wrap="square" lIns="0" tIns="12065" rIns="0" bIns="0" rtlCol="0" vert="horz">
            <a:spAutoFit/>
          </a:bodyPr>
          <a:lstStyle/>
          <a:p>
            <a:pPr marL="12700" marR="5080">
              <a:lnSpc>
                <a:spcPct val="116700"/>
              </a:lnSpc>
              <a:spcBef>
                <a:spcPts val="95"/>
              </a:spcBef>
            </a:pPr>
            <a:r>
              <a:rPr dirty="0" sz="1500" spc="-150">
                <a:solidFill>
                  <a:srgbClr val="374050"/>
                </a:solidFill>
                <a:latin typeface="SimSun"/>
                <a:cs typeface="SimSun"/>
              </a:rPr>
              <a:t>私たちは、</a:t>
            </a:r>
            <a:r>
              <a:rPr dirty="0" sz="1350">
                <a:solidFill>
                  <a:srgbClr val="374050"/>
                </a:solidFill>
                <a:latin typeface="Liberation Sans"/>
                <a:cs typeface="Liberation Sans"/>
              </a:rPr>
              <a:t>AI</a:t>
            </a:r>
            <a:r>
              <a:rPr dirty="0" sz="1500" spc="-150">
                <a:solidFill>
                  <a:srgbClr val="374050"/>
                </a:solidFill>
                <a:latin typeface="SimSun"/>
                <a:cs typeface="SimSun"/>
              </a:rPr>
              <a:t>が</a:t>
            </a:r>
            <a:r>
              <a:rPr dirty="0" sz="1350">
                <a:solidFill>
                  <a:srgbClr val="374050"/>
                </a:solidFill>
                <a:latin typeface="Liberation Sans"/>
                <a:cs typeface="Liberation Sans"/>
              </a:rPr>
              <a:t>PDF</a:t>
            </a:r>
            <a:r>
              <a:rPr dirty="0" sz="1500" spc="-150">
                <a:solidFill>
                  <a:srgbClr val="374050"/>
                </a:solidFill>
                <a:latin typeface="SimSun"/>
                <a:cs typeface="SimSun"/>
              </a:rPr>
              <a:t>の書類の分類</a:t>
            </a:r>
            <a:r>
              <a:rPr dirty="0" sz="1500" spc="-150">
                <a:solidFill>
                  <a:srgbClr val="374050"/>
                </a:solidFill>
                <a:latin typeface="PMingLiU"/>
                <a:cs typeface="PMingLiU"/>
              </a:rPr>
              <a:t>‧</a:t>
            </a:r>
            <a:r>
              <a:rPr dirty="0" sz="1500" spc="-150">
                <a:solidFill>
                  <a:srgbClr val="374050"/>
                </a:solidFill>
                <a:latin typeface="Meiryo"/>
                <a:cs typeface="Meiryo"/>
              </a:rPr>
              <a:t>整</a:t>
            </a:r>
            <a:r>
              <a:rPr dirty="0" sz="1500" spc="-150">
                <a:solidFill>
                  <a:srgbClr val="374050"/>
                </a:solidFill>
                <a:latin typeface="SimSun"/>
                <a:cs typeface="SimSun"/>
              </a:rPr>
              <a:t>理</a:t>
            </a:r>
            <a:r>
              <a:rPr dirty="0" sz="1500" spc="-150">
                <a:solidFill>
                  <a:srgbClr val="374050"/>
                </a:solidFill>
                <a:latin typeface="PMingLiU"/>
                <a:cs typeface="PMingLiU"/>
              </a:rPr>
              <a:t>‧</a:t>
            </a:r>
            <a:r>
              <a:rPr dirty="0" sz="1500" spc="-150">
                <a:solidFill>
                  <a:srgbClr val="374050"/>
                </a:solidFill>
                <a:latin typeface="Meiryo"/>
                <a:cs typeface="Meiryo"/>
              </a:rPr>
              <a:t>要</a:t>
            </a:r>
            <a:r>
              <a:rPr dirty="0" sz="1500" spc="-150">
                <a:solidFill>
                  <a:srgbClr val="374050"/>
                </a:solidFill>
                <a:latin typeface="SimSun"/>
                <a:cs typeface="SimSun"/>
              </a:rPr>
              <a:t>約</a:t>
            </a:r>
            <a:r>
              <a:rPr dirty="0" sz="1500" spc="-150">
                <a:solidFill>
                  <a:srgbClr val="374050"/>
                </a:solidFill>
                <a:latin typeface="PMingLiU"/>
                <a:cs typeface="PMingLiU"/>
              </a:rPr>
              <a:t>を</a:t>
            </a:r>
            <a:r>
              <a:rPr dirty="0" sz="1500" spc="-150">
                <a:solidFill>
                  <a:srgbClr val="374050"/>
                </a:solidFill>
                <a:latin typeface="Meiryo"/>
                <a:cs typeface="Meiryo"/>
              </a:rPr>
              <a:t>⾃</a:t>
            </a:r>
            <a:r>
              <a:rPr dirty="0" sz="1500" spc="-150">
                <a:solidFill>
                  <a:srgbClr val="374050"/>
                </a:solidFill>
                <a:latin typeface="SimSun"/>
                <a:cs typeface="SimSun"/>
              </a:rPr>
              <a:t>動化す</a:t>
            </a:r>
            <a:r>
              <a:rPr dirty="0" sz="1500" spc="-150">
                <a:solidFill>
                  <a:srgbClr val="374050"/>
                </a:solidFill>
                <a:latin typeface="PMingLiU"/>
                <a:cs typeface="PMingLiU"/>
              </a:rPr>
              <a:t>る</a:t>
            </a:r>
            <a:r>
              <a:rPr dirty="0" sz="1500" spc="-150">
                <a:solidFill>
                  <a:srgbClr val="374050"/>
                </a:solidFill>
                <a:latin typeface="SimSun"/>
                <a:cs typeface="SimSun"/>
              </a:rPr>
              <a:t>「</a:t>
            </a:r>
            <a:r>
              <a:rPr dirty="0" sz="1500" spc="-150">
                <a:solidFill>
                  <a:srgbClr val="374050"/>
                </a:solidFill>
                <a:latin typeface="PMingLiU"/>
                <a:cs typeface="PMingLiU"/>
              </a:rPr>
              <a:t>クロジカ</a:t>
            </a:r>
            <a:r>
              <a:rPr dirty="0" sz="1350">
                <a:solidFill>
                  <a:srgbClr val="374050"/>
                </a:solidFill>
                <a:latin typeface="Liberation Sans"/>
                <a:cs typeface="Liberation Sans"/>
              </a:rPr>
              <a:t>AI</a:t>
            </a:r>
            <a:r>
              <a:rPr dirty="0" sz="1500" spc="-150">
                <a:solidFill>
                  <a:srgbClr val="374050"/>
                </a:solidFill>
                <a:latin typeface="SimSun"/>
                <a:cs typeface="SimSun"/>
              </a:rPr>
              <a:t>書類管理」</a:t>
            </a:r>
            <a:r>
              <a:rPr dirty="0" sz="1500" spc="-150">
                <a:solidFill>
                  <a:srgbClr val="374050"/>
                </a:solidFill>
                <a:latin typeface="PMingLiU"/>
                <a:cs typeface="PMingLiU"/>
              </a:rPr>
              <a:t>を</a:t>
            </a:r>
            <a:r>
              <a:rPr dirty="0" sz="1500" spc="-185">
                <a:solidFill>
                  <a:srgbClr val="374050"/>
                </a:solidFill>
                <a:latin typeface="SimSun"/>
                <a:cs typeface="SimSun"/>
              </a:rPr>
              <a:t>提供しています。豊富な知</a:t>
            </a:r>
            <a:r>
              <a:rPr dirty="0" sz="1500" spc="-150">
                <a:solidFill>
                  <a:srgbClr val="374050"/>
                </a:solidFill>
                <a:latin typeface="Meiryo"/>
                <a:cs typeface="Meiryo"/>
              </a:rPr>
              <a:t>⾒</a:t>
            </a:r>
            <a:r>
              <a:rPr dirty="0" sz="1500" spc="-150">
                <a:solidFill>
                  <a:srgbClr val="374050"/>
                </a:solidFill>
                <a:latin typeface="PMingLiU"/>
                <a:cs typeface="PMingLiU"/>
              </a:rPr>
              <a:t>を</a:t>
            </a:r>
            <a:r>
              <a:rPr dirty="0" sz="1500" spc="-150">
                <a:solidFill>
                  <a:srgbClr val="374050"/>
                </a:solidFill>
                <a:latin typeface="SimSun"/>
                <a:cs typeface="SimSun"/>
              </a:rPr>
              <a:t>活かし、お客様の業務</a:t>
            </a:r>
            <a:r>
              <a:rPr dirty="0" sz="1500" spc="-185">
                <a:solidFill>
                  <a:srgbClr val="374050"/>
                </a:solidFill>
                <a:latin typeface="PMingLiU"/>
                <a:cs typeface="PMingLiU"/>
              </a:rPr>
              <a:t>フ</a:t>
            </a:r>
            <a:r>
              <a:rPr dirty="0" sz="1500" spc="-150">
                <a:solidFill>
                  <a:srgbClr val="374050"/>
                </a:solidFill>
                <a:latin typeface="PMingLiU"/>
                <a:cs typeface="PMingLiU"/>
              </a:rPr>
              <a:t>ロー</a:t>
            </a:r>
            <a:r>
              <a:rPr dirty="0" sz="1500" spc="-150">
                <a:solidFill>
                  <a:srgbClr val="374050"/>
                </a:solidFill>
                <a:latin typeface="SimSun"/>
                <a:cs typeface="SimSun"/>
              </a:rPr>
              <a:t>に合った</a:t>
            </a:r>
            <a:r>
              <a:rPr dirty="0" sz="1350">
                <a:solidFill>
                  <a:srgbClr val="374050"/>
                </a:solidFill>
                <a:latin typeface="Liberation Sans"/>
                <a:cs typeface="Liberation Sans"/>
              </a:rPr>
              <a:t>AI</a:t>
            </a:r>
            <a:r>
              <a:rPr dirty="0" sz="1500" spc="-150">
                <a:solidFill>
                  <a:srgbClr val="374050"/>
                </a:solidFill>
                <a:latin typeface="SimSun"/>
                <a:cs typeface="SimSun"/>
              </a:rPr>
              <a:t>の連携</a:t>
            </a:r>
            <a:r>
              <a:rPr dirty="0" sz="1500" spc="-150">
                <a:solidFill>
                  <a:srgbClr val="374050"/>
                </a:solidFill>
                <a:latin typeface="Meiryo"/>
                <a:cs typeface="Meiryo"/>
              </a:rPr>
              <a:t>⽅</a:t>
            </a:r>
            <a:r>
              <a:rPr dirty="0" sz="1500" spc="-150">
                <a:solidFill>
                  <a:srgbClr val="374050"/>
                </a:solidFill>
                <a:latin typeface="SimSun"/>
                <a:cs typeface="SimSun"/>
              </a:rPr>
              <a:t>法</a:t>
            </a:r>
            <a:r>
              <a:rPr dirty="0" sz="1500" spc="-150">
                <a:solidFill>
                  <a:srgbClr val="374050"/>
                </a:solidFill>
                <a:latin typeface="PMingLiU"/>
                <a:cs typeface="PMingLiU"/>
              </a:rPr>
              <a:t>を</a:t>
            </a:r>
            <a:r>
              <a:rPr dirty="0" sz="1500" spc="-160">
                <a:solidFill>
                  <a:srgbClr val="374050"/>
                </a:solidFill>
                <a:latin typeface="SimSun"/>
                <a:cs typeface="SimSun"/>
              </a:rPr>
              <a:t>ご提案します。</a:t>
            </a:r>
            <a:endParaRPr sz="1500">
              <a:latin typeface="SimSun"/>
              <a:cs typeface="SimSun"/>
            </a:endParaRPr>
          </a:p>
        </p:txBody>
      </p:sp>
      <p:grpSp>
        <p:nvGrpSpPr>
          <p:cNvPr id="8" name="object 8" descr=""/>
          <p:cNvGrpSpPr/>
          <p:nvPr/>
        </p:nvGrpSpPr>
        <p:grpSpPr>
          <a:xfrm>
            <a:off x="1371599" y="2600324"/>
            <a:ext cx="342900" cy="342900"/>
            <a:chOff x="1371599" y="2600324"/>
            <a:chExt cx="342900" cy="342900"/>
          </a:xfrm>
        </p:grpSpPr>
        <p:sp>
          <p:nvSpPr>
            <p:cNvPr id="9" name="object 9" descr=""/>
            <p:cNvSpPr/>
            <p:nvPr/>
          </p:nvSpPr>
          <p:spPr>
            <a:xfrm>
              <a:off x="1371599" y="2600324"/>
              <a:ext cx="342900" cy="342900"/>
            </a:xfrm>
            <a:custGeom>
              <a:avLst/>
              <a:gdLst/>
              <a:ahLst/>
              <a:cxnLst/>
              <a:rect l="l" t="t" r="r" b="b"/>
              <a:pathLst>
                <a:path w="342900" h="342900">
                  <a:moveTo>
                    <a:pt x="171449" y="342899"/>
                  </a:moveTo>
                  <a:lnTo>
                    <a:pt x="129780" y="337760"/>
                  </a:lnTo>
                  <a:lnTo>
                    <a:pt x="90627" y="322656"/>
                  </a:lnTo>
                  <a:lnTo>
                    <a:pt x="56317" y="298493"/>
                  </a:lnTo>
                  <a:lnTo>
                    <a:pt x="28894" y="266701"/>
                  </a:lnTo>
                  <a:lnTo>
                    <a:pt x="10017" y="229200"/>
                  </a:lnTo>
                  <a:lnTo>
                    <a:pt x="823" y="188254"/>
                  </a:lnTo>
                  <a:lnTo>
                    <a:pt x="0" y="171449"/>
                  </a:lnTo>
                  <a:lnTo>
                    <a:pt x="205" y="163027"/>
                  </a:lnTo>
                  <a:lnTo>
                    <a:pt x="7380" y="121679"/>
                  </a:lnTo>
                  <a:lnTo>
                    <a:pt x="24386" y="83314"/>
                  </a:lnTo>
                  <a:lnTo>
                    <a:pt x="50216" y="50216"/>
                  </a:lnTo>
                  <a:lnTo>
                    <a:pt x="83315" y="24385"/>
                  </a:lnTo>
                  <a:lnTo>
                    <a:pt x="121679" y="7380"/>
                  </a:lnTo>
                  <a:lnTo>
                    <a:pt x="163027" y="205"/>
                  </a:lnTo>
                  <a:lnTo>
                    <a:pt x="171449" y="0"/>
                  </a:lnTo>
                  <a:lnTo>
                    <a:pt x="179872" y="205"/>
                  </a:lnTo>
                  <a:lnTo>
                    <a:pt x="221219" y="7380"/>
                  </a:lnTo>
                  <a:lnTo>
                    <a:pt x="259584" y="24386"/>
                  </a:lnTo>
                  <a:lnTo>
                    <a:pt x="292683" y="50216"/>
                  </a:lnTo>
                  <a:lnTo>
                    <a:pt x="318513" y="83314"/>
                  </a:lnTo>
                  <a:lnTo>
                    <a:pt x="335519" y="121679"/>
                  </a:lnTo>
                  <a:lnTo>
                    <a:pt x="342694" y="163027"/>
                  </a:lnTo>
                  <a:lnTo>
                    <a:pt x="342899" y="171449"/>
                  </a:lnTo>
                  <a:lnTo>
                    <a:pt x="342694" y="179872"/>
                  </a:lnTo>
                  <a:lnTo>
                    <a:pt x="335519" y="221219"/>
                  </a:lnTo>
                  <a:lnTo>
                    <a:pt x="318513" y="259584"/>
                  </a:lnTo>
                  <a:lnTo>
                    <a:pt x="292683" y="292682"/>
                  </a:lnTo>
                  <a:lnTo>
                    <a:pt x="259584" y="318513"/>
                  </a:lnTo>
                  <a:lnTo>
                    <a:pt x="221219" y="335518"/>
                  </a:lnTo>
                  <a:lnTo>
                    <a:pt x="179872" y="342693"/>
                  </a:lnTo>
                  <a:lnTo>
                    <a:pt x="171449" y="342899"/>
                  </a:lnTo>
                  <a:close/>
                </a:path>
              </a:pathLst>
            </a:custGeom>
            <a:solidFill>
              <a:srgbClr val="0081EC"/>
            </a:solidFill>
          </p:spPr>
          <p:txBody>
            <a:bodyPr wrap="square" lIns="0" tIns="0" rIns="0" bIns="0" rtlCol="0"/>
            <a:lstStyle/>
            <a:p/>
          </p:txBody>
        </p:sp>
        <p:pic>
          <p:nvPicPr>
            <p:cNvPr id="10" name="object 10" descr=""/>
            <p:cNvPicPr/>
            <p:nvPr/>
          </p:nvPicPr>
          <p:blipFill>
            <a:blip r:embed="rId2" cstate="print"/>
            <a:stretch>
              <a:fillRect/>
            </a:stretch>
          </p:blipFill>
          <p:spPr>
            <a:xfrm>
              <a:off x="1458665" y="2705099"/>
              <a:ext cx="170109" cy="133349"/>
            </a:xfrm>
            <a:prstGeom prst="rect">
              <a:avLst/>
            </a:prstGeom>
          </p:spPr>
        </p:pic>
      </p:grpSp>
      <p:sp>
        <p:nvSpPr>
          <p:cNvPr id="11" name="object 11" descr=""/>
          <p:cNvSpPr txBox="1"/>
          <p:nvPr/>
        </p:nvSpPr>
        <p:spPr>
          <a:xfrm>
            <a:off x="1355030" y="2118328"/>
            <a:ext cx="5168900" cy="1087120"/>
          </a:xfrm>
          <a:prstGeom prst="rect">
            <a:avLst/>
          </a:prstGeom>
        </p:spPr>
        <p:txBody>
          <a:bodyPr wrap="square" lIns="0" tIns="123189" rIns="0" bIns="0" rtlCol="0" vert="horz">
            <a:spAutoFit/>
          </a:bodyPr>
          <a:lstStyle/>
          <a:p>
            <a:pPr marL="12700">
              <a:lnSpc>
                <a:spcPct val="100000"/>
              </a:lnSpc>
              <a:spcBef>
                <a:spcPts val="969"/>
              </a:spcBef>
            </a:pPr>
            <a:r>
              <a:rPr dirty="0" sz="1500" b="1">
                <a:solidFill>
                  <a:srgbClr val="0081EC"/>
                </a:solidFill>
                <a:latin typeface="Liberation Sans"/>
                <a:cs typeface="Liberation Sans"/>
              </a:rPr>
              <a:t>PDF</a:t>
            </a:r>
            <a:r>
              <a:rPr dirty="0" sz="1700" spc="-210">
                <a:solidFill>
                  <a:srgbClr val="0081EC"/>
                </a:solidFill>
                <a:latin typeface="SimSun"/>
                <a:cs typeface="SimSun"/>
              </a:rPr>
              <a:t>書類の分類や整理を</a:t>
            </a:r>
            <a:r>
              <a:rPr dirty="0" sz="1700" spc="-210">
                <a:solidFill>
                  <a:srgbClr val="0081EC"/>
                </a:solidFill>
                <a:latin typeface="Meiryo"/>
                <a:cs typeface="Meiryo"/>
              </a:rPr>
              <a:t>⾃</a:t>
            </a:r>
            <a:r>
              <a:rPr dirty="0" sz="1700" spc="-210">
                <a:solidFill>
                  <a:srgbClr val="0081EC"/>
                </a:solidFill>
                <a:latin typeface="SimSun"/>
                <a:cs typeface="SimSun"/>
              </a:rPr>
              <a:t>動化する「クロジカ</a:t>
            </a:r>
            <a:r>
              <a:rPr dirty="0" sz="1500" b="1">
                <a:solidFill>
                  <a:srgbClr val="0081EC"/>
                </a:solidFill>
                <a:latin typeface="Liberation Sans"/>
                <a:cs typeface="Liberation Sans"/>
              </a:rPr>
              <a:t>AI</a:t>
            </a:r>
            <a:r>
              <a:rPr dirty="0" sz="1700" spc="-185">
                <a:solidFill>
                  <a:srgbClr val="0081EC"/>
                </a:solidFill>
                <a:latin typeface="SimSun"/>
                <a:cs typeface="SimSun"/>
              </a:rPr>
              <a:t>書類管理」</a:t>
            </a:r>
            <a:endParaRPr sz="1700">
              <a:latin typeface="SimSun"/>
              <a:cs typeface="SimSun"/>
            </a:endParaRPr>
          </a:p>
          <a:p>
            <a:pPr marL="497840">
              <a:lnSpc>
                <a:spcPct val="100000"/>
              </a:lnSpc>
              <a:spcBef>
                <a:spcPts val="710"/>
              </a:spcBef>
            </a:pPr>
            <a:r>
              <a:rPr dirty="0" sz="1350" spc="-170">
                <a:solidFill>
                  <a:srgbClr val="1F2937"/>
                </a:solidFill>
                <a:latin typeface="Meiryo"/>
                <a:cs typeface="Meiryo"/>
              </a:rPr>
              <a:t>⾃</a:t>
            </a:r>
            <a:r>
              <a:rPr dirty="0" sz="1350" spc="-130">
                <a:solidFill>
                  <a:srgbClr val="1F2937"/>
                </a:solidFill>
                <a:latin typeface="SimSun"/>
                <a:cs typeface="SimSun"/>
              </a:rPr>
              <a:t>動分類</a:t>
            </a:r>
            <a:endParaRPr sz="1350">
              <a:latin typeface="SimSun"/>
              <a:cs typeface="SimSun"/>
            </a:endParaRPr>
          </a:p>
          <a:p>
            <a:pPr marL="497840" marR="539750">
              <a:lnSpc>
                <a:spcPct val="108700"/>
              </a:lnSpc>
              <a:spcBef>
                <a:spcPts val="110"/>
              </a:spcBef>
            </a:pPr>
            <a:r>
              <a:rPr dirty="0" sz="1050">
                <a:solidFill>
                  <a:srgbClr val="4A5462"/>
                </a:solidFill>
                <a:latin typeface="Liberation Sans"/>
                <a:cs typeface="Liberation Sans"/>
              </a:rPr>
              <a:t>AI</a:t>
            </a:r>
            <a:r>
              <a:rPr dirty="0" sz="1150" spc="-110">
                <a:solidFill>
                  <a:srgbClr val="4A5462"/>
                </a:solidFill>
                <a:latin typeface="SimSun"/>
                <a:cs typeface="SimSun"/>
              </a:rPr>
              <a:t>技術を活</a:t>
            </a:r>
            <a:r>
              <a:rPr dirty="0" sz="1150" spc="-110">
                <a:solidFill>
                  <a:srgbClr val="4A5462"/>
                </a:solidFill>
                <a:latin typeface="Meiryo"/>
                <a:cs typeface="Meiryo"/>
              </a:rPr>
              <a:t>⽤</a:t>
            </a:r>
            <a:r>
              <a:rPr dirty="0" sz="1150" spc="-130">
                <a:solidFill>
                  <a:srgbClr val="4A5462"/>
                </a:solidFill>
                <a:latin typeface="SimSun"/>
                <a:cs typeface="SimSun"/>
              </a:rPr>
              <a:t>して</a:t>
            </a:r>
            <a:r>
              <a:rPr dirty="0" sz="1050">
                <a:solidFill>
                  <a:srgbClr val="4A5462"/>
                </a:solidFill>
                <a:latin typeface="Liberation Sans"/>
                <a:cs typeface="Liberation Sans"/>
              </a:rPr>
              <a:t>PDF</a:t>
            </a:r>
            <a:r>
              <a:rPr dirty="0" sz="1150" spc="-110">
                <a:solidFill>
                  <a:srgbClr val="4A5462"/>
                </a:solidFill>
                <a:latin typeface="SimSun"/>
                <a:cs typeface="SimSun"/>
              </a:rPr>
              <a:t>書類を</a:t>
            </a:r>
            <a:r>
              <a:rPr dirty="0" sz="1150" spc="-110">
                <a:solidFill>
                  <a:srgbClr val="4A5462"/>
                </a:solidFill>
                <a:latin typeface="Meiryo"/>
                <a:cs typeface="Meiryo"/>
              </a:rPr>
              <a:t>⾃</a:t>
            </a:r>
            <a:r>
              <a:rPr dirty="0" sz="1150" spc="-110">
                <a:solidFill>
                  <a:srgbClr val="4A5462"/>
                </a:solidFill>
                <a:latin typeface="SimSun"/>
                <a:cs typeface="SimSun"/>
              </a:rPr>
              <a:t>動的に分類し、適切なフォルダに</a:t>
            </a:r>
            <a:r>
              <a:rPr dirty="0" sz="1150" spc="-110">
                <a:solidFill>
                  <a:srgbClr val="4A5462"/>
                </a:solidFill>
                <a:latin typeface="Meiryo"/>
                <a:cs typeface="Meiryo"/>
              </a:rPr>
              <a:t>整</a:t>
            </a:r>
            <a:r>
              <a:rPr dirty="0" sz="1150" spc="-50">
                <a:solidFill>
                  <a:srgbClr val="4A5462"/>
                </a:solidFill>
                <a:latin typeface="SimSun"/>
                <a:cs typeface="SimSun"/>
              </a:rPr>
              <a:t>理</a:t>
            </a:r>
            <a:r>
              <a:rPr dirty="0" sz="1150" spc="-90">
                <a:solidFill>
                  <a:srgbClr val="4A5462"/>
                </a:solidFill>
                <a:latin typeface="SimSun"/>
                <a:cs typeface="SimSun"/>
              </a:rPr>
              <a:t>します</a:t>
            </a:r>
            <a:endParaRPr sz="1150">
              <a:latin typeface="SimSun"/>
              <a:cs typeface="SimSun"/>
            </a:endParaRPr>
          </a:p>
        </p:txBody>
      </p:sp>
      <p:grpSp>
        <p:nvGrpSpPr>
          <p:cNvPr id="12" name="object 12" descr=""/>
          <p:cNvGrpSpPr/>
          <p:nvPr/>
        </p:nvGrpSpPr>
        <p:grpSpPr>
          <a:xfrm>
            <a:off x="6134099" y="2600324"/>
            <a:ext cx="342900" cy="342900"/>
            <a:chOff x="6134099" y="2600324"/>
            <a:chExt cx="342900" cy="342900"/>
          </a:xfrm>
        </p:grpSpPr>
        <p:sp>
          <p:nvSpPr>
            <p:cNvPr id="13" name="object 13" descr=""/>
            <p:cNvSpPr/>
            <p:nvPr/>
          </p:nvSpPr>
          <p:spPr>
            <a:xfrm>
              <a:off x="6134099" y="2600324"/>
              <a:ext cx="342900" cy="342900"/>
            </a:xfrm>
            <a:custGeom>
              <a:avLst/>
              <a:gdLst/>
              <a:ahLst/>
              <a:cxnLst/>
              <a:rect l="l" t="t" r="r" b="b"/>
              <a:pathLst>
                <a:path w="342900" h="342900">
                  <a:moveTo>
                    <a:pt x="171449" y="342899"/>
                  </a:moveTo>
                  <a:lnTo>
                    <a:pt x="129780" y="337760"/>
                  </a:lnTo>
                  <a:lnTo>
                    <a:pt x="90627" y="322656"/>
                  </a:lnTo>
                  <a:lnTo>
                    <a:pt x="56317" y="298493"/>
                  </a:lnTo>
                  <a:lnTo>
                    <a:pt x="28893" y="266701"/>
                  </a:lnTo>
                  <a:lnTo>
                    <a:pt x="10016" y="229200"/>
                  </a:lnTo>
                  <a:lnTo>
                    <a:pt x="823" y="188254"/>
                  </a:lnTo>
                  <a:lnTo>
                    <a:pt x="0" y="171449"/>
                  </a:lnTo>
                  <a:lnTo>
                    <a:pt x="205" y="163027"/>
                  </a:lnTo>
                  <a:lnTo>
                    <a:pt x="7379" y="121679"/>
                  </a:lnTo>
                  <a:lnTo>
                    <a:pt x="24385" y="83314"/>
                  </a:lnTo>
                  <a:lnTo>
                    <a:pt x="50216" y="50216"/>
                  </a:lnTo>
                  <a:lnTo>
                    <a:pt x="83314" y="24385"/>
                  </a:lnTo>
                  <a:lnTo>
                    <a:pt x="121679" y="7380"/>
                  </a:lnTo>
                  <a:lnTo>
                    <a:pt x="163027" y="205"/>
                  </a:lnTo>
                  <a:lnTo>
                    <a:pt x="171449" y="0"/>
                  </a:lnTo>
                  <a:lnTo>
                    <a:pt x="179872" y="205"/>
                  </a:lnTo>
                  <a:lnTo>
                    <a:pt x="221219" y="7380"/>
                  </a:lnTo>
                  <a:lnTo>
                    <a:pt x="259583" y="24386"/>
                  </a:lnTo>
                  <a:lnTo>
                    <a:pt x="292683" y="50216"/>
                  </a:lnTo>
                  <a:lnTo>
                    <a:pt x="318513" y="83314"/>
                  </a:lnTo>
                  <a:lnTo>
                    <a:pt x="335518" y="121679"/>
                  </a:lnTo>
                  <a:lnTo>
                    <a:pt x="342694" y="163027"/>
                  </a:lnTo>
                  <a:lnTo>
                    <a:pt x="342899" y="171449"/>
                  </a:lnTo>
                  <a:lnTo>
                    <a:pt x="342694" y="179872"/>
                  </a:lnTo>
                  <a:lnTo>
                    <a:pt x="335518" y="221219"/>
                  </a:lnTo>
                  <a:lnTo>
                    <a:pt x="318513" y="259584"/>
                  </a:lnTo>
                  <a:lnTo>
                    <a:pt x="292683" y="292682"/>
                  </a:lnTo>
                  <a:lnTo>
                    <a:pt x="259583" y="318513"/>
                  </a:lnTo>
                  <a:lnTo>
                    <a:pt x="221219" y="335518"/>
                  </a:lnTo>
                  <a:lnTo>
                    <a:pt x="179872" y="342693"/>
                  </a:lnTo>
                  <a:lnTo>
                    <a:pt x="171449" y="342899"/>
                  </a:lnTo>
                  <a:close/>
                </a:path>
              </a:pathLst>
            </a:custGeom>
            <a:solidFill>
              <a:srgbClr val="0081EC"/>
            </a:solidFill>
          </p:spPr>
          <p:txBody>
            <a:bodyPr wrap="square" lIns="0" tIns="0" rIns="0" bIns="0" rtlCol="0"/>
            <a:lstStyle/>
            <a:p/>
          </p:txBody>
        </p:sp>
        <p:pic>
          <p:nvPicPr>
            <p:cNvPr id="14" name="object 14" descr=""/>
            <p:cNvPicPr/>
            <p:nvPr/>
          </p:nvPicPr>
          <p:blipFill>
            <a:blip r:embed="rId3" cstate="print"/>
            <a:stretch>
              <a:fillRect/>
            </a:stretch>
          </p:blipFill>
          <p:spPr>
            <a:xfrm>
              <a:off x="6229349" y="2695574"/>
              <a:ext cx="153322" cy="153352"/>
            </a:xfrm>
            <a:prstGeom prst="rect">
              <a:avLst/>
            </a:prstGeom>
          </p:spPr>
        </p:pic>
      </p:grpSp>
      <p:sp>
        <p:nvSpPr>
          <p:cNvPr id="15" name="object 15" descr=""/>
          <p:cNvSpPr txBox="1"/>
          <p:nvPr/>
        </p:nvSpPr>
        <p:spPr>
          <a:xfrm>
            <a:off x="6607026" y="2547158"/>
            <a:ext cx="3879215" cy="467995"/>
          </a:xfrm>
          <a:prstGeom prst="rect">
            <a:avLst/>
          </a:prstGeom>
        </p:spPr>
        <p:txBody>
          <a:bodyPr wrap="square" lIns="0" tIns="43180" rIns="0" bIns="0" rtlCol="0" vert="horz">
            <a:spAutoFit/>
          </a:bodyPr>
          <a:lstStyle/>
          <a:p>
            <a:pPr marL="12700">
              <a:lnSpc>
                <a:spcPct val="100000"/>
              </a:lnSpc>
              <a:spcBef>
                <a:spcPts val="340"/>
              </a:spcBef>
            </a:pPr>
            <a:r>
              <a:rPr dirty="0" sz="1350" spc="-170">
                <a:solidFill>
                  <a:srgbClr val="1F2937"/>
                </a:solidFill>
                <a:latin typeface="Meiryo"/>
                <a:cs typeface="Meiryo"/>
              </a:rPr>
              <a:t>⾼</a:t>
            </a:r>
            <a:r>
              <a:rPr dirty="0" sz="1350" spc="-130">
                <a:solidFill>
                  <a:srgbClr val="1F2937"/>
                </a:solidFill>
                <a:latin typeface="SimSun"/>
                <a:cs typeface="SimSun"/>
              </a:rPr>
              <a:t>速検索</a:t>
            </a:r>
            <a:endParaRPr sz="1350">
              <a:latin typeface="SimSun"/>
              <a:cs typeface="SimSun"/>
            </a:endParaRPr>
          </a:p>
          <a:p>
            <a:pPr marL="12700">
              <a:lnSpc>
                <a:spcPct val="100000"/>
              </a:lnSpc>
              <a:spcBef>
                <a:spcPts val="229"/>
              </a:spcBef>
            </a:pPr>
            <a:r>
              <a:rPr dirty="0" sz="1150" spc="-110">
                <a:solidFill>
                  <a:srgbClr val="4A5462"/>
                </a:solidFill>
                <a:latin typeface="SimSun"/>
                <a:cs typeface="SimSun"/>
              </a:rPr>
              <a:t>書類内の全</a:t>
            </a:r>
            <a:r>
              <a:rPr dirty="0" sz="1150" spc="-110">
                <a:solidFill>
                  <a:srgbClr val="4A5462"/>
                </a:solidFill>
                <a:latin typeface="Meiryo"/>
                <a:cs typeface="Meiryo"/>
              </a:rPr>
              <a:t>⽂</a:t>
            </a:r>
            <a:r>
              <a:rPr dirty="0" sz="1150" spc="-135">
                <a:solidFill>
                  <a:srgbClr val="4A5462"/>
                </a:solidFill>
                <a:latin typeface="SimSun"/>
                <a:cs typeface="SimSun"/>
              </a:rPr>
              <a:t>検索により、必要な情報にすぐにアクセス可能です</a:t>
            </a:r>
            <a:endParaRPr sz="1150">
              <a:latin typeface="SimSun"/>
              <a:cs typeface="SimSun"/>
            </a:endParaRPr>
          </a:p>
        </p:txBody>
      </p:sp>
      <p:grpSp>
        <p:nvGrpSpPr>
          <p:cNvPr id="16" name="object 16" descr=""/>
          <p:cNvGrpSpPr/>
          <p:nvPr/>
        </p:nvGrpSpPr>
        <p:grpSpPr>
          <a:xfrm>
            <a:off x="1371599" y="3381374"/>
            <a:ext cx="342900" cy="342900"/>
            <a:chOff x="1371599" y="3381374"/>
            <a:chExt cx="342900" cy="342900"/>
          </a:xfrm>
        </p:grpSpPr>
        <p:sp>
          <p:nvSpPr>
            <p:cNvPr id="17" name="object 17" descr=""/>
            <p:cNvSpPr/>
            <p:nvPr/>
          </p:nvSpPr>
          <p:spPr>
            <a:xfrm>
              <a:off x="1371599" y="3381374"/>
              <a:ext cx="342900" cy="342900"/>
            </a:xfrm>
            <a:custGeom>
              <a:avLst/>
              <a:gdLst/>
              <a:ahLst/>
              <a:cxnLst/>
              <a:rect l="l" t="t" r="r" b="b"/>
              <a:pathLst>
                <a:path w="342900" h="342900">
                  <a:moveTo>
                    <a:pt x="171449" y="342899"/>
                  </a:moveTo>
                  <a:lnTo>
                    <a:pt x="129780" y="337760"/>
                  </a:lnTo>
                  <a:lnTo>
                    <a:pt x="90627" y="322656"/>
                  </a:lnTo>
                  <a:lnTo>
                    <a:pt x="56317" y="298493"/>
                  </a:lnTo>
                  <a:lnTo>
                    <a:pt x="28894" y="266702"/>
                  </a:lnTo>
                  <a:lnTo>
                    <a:pt x="10017" y="229200"/>
                  </a:lnTo>
                  <a:lnTo>
                    <a:pt x="823" y="188254"/>
                  </a:lnTo>
                  <a:lnTo>
                    <a:pt x="0" y="171449"/>
                  </a:lnTo>
                  <a:lnTo>
                    <a:pt x="205" y="163026"/>
                  </a:lnTo>
                  <a:lnTo>
                    <a:pt x="7380" y="121679"/>
                  </a:lnTo>
                  <a:lnTo>
                    <a:pt x="24386" y="83314"/>
                  </a:lnTo>
                  <a:lnTo>
                    <a:pt x="50216" y="50216"/>
                  </a:lnTo>
                  <a:lnTo>
                    <a:pt x="83315" y="24385"/>
                  </a:lnTo>
                  <a:lnTo>
                    <a:pt x="121679" y="7380"/>
                  </a:lnTo>
                  <a:lnTo>
                    <a:pt x="163027" y="205"/>
                  </a:lnTo>
                  <a:lnTo>
                    <a:pt x="171449" y="0"/>
                  </a:lnTo>
                  <a:lnTo>
                    <a:pt x="179872" y="205"/>
                  </a:lnTo>
                  <a:lnTo>
                    <a:pt x="221219" y="7380"/>
                  </a:lnTo>
                  <a:lnTo>
                    <a:pt x="259584" y="24385"/>
                  </a:lnTo>
                  <a:lnTo>
                    <a:pt x="292683" y="50216"/>
                  </a:lnTo>
                  <a:lnTo>
                    <a:pt x="318513" y="83314"/>
                  </a:lnTo>
                  <a:lnTo>
                    <a:pt x="335519" y="121679"/>
                  </a:lnTo>
                  <a:lnTo>
                    <a:pt x="342694" y="163026"/>
                  </a:lnTo>
                  <a:lnTo>
                    <a:pt x="342899" y="171449"/>
                  </a:lnTo>
                  <a:lnTo>
                    <a:pt x="342694" y="179872"/>
                  </a:lnTo>
                  <a:lnTo>
                    <a:pt x="335519" y="221219"/>
                  </a:lnTo>
                  <a:lnTo>
                    <a:pt x="318513" y="259584"/>
                  </a:lnTo>
                  <a:lnTo>
                    <a:pt x="292683" y="292683"/>
                  </a:lnTo>
                  <a:lnTo>
                    <a:pt x="259584" y="318513"/>
                  </a:lnTo>
                  <a:lnTo>
                    <a:pt x="221219" y="335518"/>
                  </a:lnTo>
                  <a:lnTo>
                    <a:pt x="179872" y="342694"/>
                  </a:lnTo>
                  <a:lnTo>
                    <a:pt x="171449" y="342899"/>
                  </a:lnTo>
                  <a:close/>
                </a:path>
              </a:pathLst>
            </a:custGeom>
            <a:solidFill>
              <a:srgbClr val="0081EC"/>
            </a:solidFill>
          </p:spPr>
          <p:txBody>
            <a:bodyPr wrap="square" lIns="0" tIns="0" rIns="0" bIns="0" rtlCol="0"/>
            <a:lstStyle/>
            <a:p/>
          </p:txBody>
        </p:sp>
        <p:pic>
          <p:nvPicPr>
            <p:cNvPr id="18" name="object 18" descr=""/>
            <p:cNvPicPr/>
            <p:nvPr/>
          </p:nvPicPr>
          <p:blipFill>
            <a:blip r:embed="rId4" cstate="print"/>
            <a:stretch>
              <a:fillRect/>
            </a:stretch>
          </p:blipFill>
          <p:spPr>
            <a:xfrm>
              <a:off x="1476374" y="3486149"/>
              <a:ext cx="133349" cy="133349"/>
            </a:xfrm>
            <a:prstGeom prst="rect">
              <a:avLst/>
            </a:prstGeom>
          </p:spPr>
        </p:pic>
      </p:grpSp>
      <p:sp>
        <p:nvSpPr>
          <p:cNvPr id="19" name="object 19" descr=""/>
          <p:cNvSpPr txBox="1"/>
          <p:nvPr/>
        </p:nvSpPr>
        <p:spPr>
          <a:xfrm>
            <a:off x="1840805" y="3328208"/>
            <a:ext cx="3892550" cy="467995"/>
          </a:xfrm>
          <a:prstGeom prst="rect">
            <a:avLst/>
          </a:prstGeom>
        </p:spPr>
        <p:txBody>
          <a:bodyPr wrap="square" lIns="0" tIns="43180" rIns="0" bIns="0" rtlCol="0" vert="horz">
            <a:spAutoFit/>
          </a:bodyPr>
          <a:lstStyle/>
          <a:p>
            <a:pPr marL="12700">
              <a:lnSpc>
                <a:spcPct val="100000"/>
              </a:lnSpc>
              <a:spcBef>
                <a:spcPts val="340"/>
              </a:spcBef>
            </a:pPr>
            <a:r>
              <a:rPr dirty="0" sz="1350" spc="-170">
                <a:solidFill>
                  <a:srgbClr val="1F2937"/>
                </a:solidFill>
                <a:latin typeface="Meiryo"/>
                <a:cs typeface="Meiryo"/>
              </a:rPr>
              <a:t>⾃</a:t>
            </a:r>
            <a:r>
              <a:rPr dirty="0" sz="1350" spc="-130">
                <a:solidFill>
                  <a:srgbClr val="1F2937"/>
                </a:solidFill>
                <a:latin typeface="SimSun"/>
                <a:cs typeface="SimSun"/>
              </a:rPr>
              <a:t>動要約</a:t>
            </a:r>
            <a:endParaRPr sz="1350">
              <a:latin typeface="SimSun"/>
              <a:cs typeface="SimSun"/>
            </a:endParaRPr>
          </a:p>
          <a:p>
            <a:pPr marL="12700">
              <a:lnSpc>
                <a:spcPct val="100000"/>
              </a:lnSpc>
              <a:spcBef>
                <a:spcPts val="229"/>
              </a:spcBef>
            </a:pPr>
            <a:r>
              <a:rPr dirty="0" sz="1150" spc="-110">
                <a:solidFill>
                  <a:srgbClr val="4A5462"/>
                </a:solidFill>
                <a:latin typeface="Meiryo"/>
                <a:cs typeface="Meiryo"/>
              </a:rPr>
              <a:t>⻑⽂</a:t>
            </a:r>
            <a:r>
              <a:rPr dirty="0" sz="1150" spc="-110">
                <a:solidFill>
                  <a:srgbClr val="4A5462"/>
                </a:solidFill>
                <a:latin typeface="SimSun"/>
                <a:cs typeface="SimSun"/>
              </a:rPr>
              <a:t>の書類から重要なポイントを</a:t>
            </a:r>
            <a:r>
              <a:rPr dirty="0" sz="1150" spc="-110">
                <a:solidFill>
                  <a:srgbClr val="4A5462"/>
                </a:solidFill>
                <a:latin typeface="Meiryo"/>
                <a:cs typeface="Meiryo"/>
              </a:rPr>
              <a:t>⾃</a:t>
            </a:r>
            <a:r>
              <a:rPr dirty="0" sz="1150" spc="-110">
                <a:solidFill>
                  <a:srgbClr val="4A5462"/>
                </a:solidFill>
                <a:latin typeface="SimSun"/>
                <a:cs typeface="SimSun"/>
              </a:rPr>
              <a:t>動抽出し、要約を作成します</a:t>
            </a:r>
            <a:endParaRPr sz="1150">
              <a:latin typeface="SimSun"/>
              <a:cs typeface="SimSun"/>
            </a:endParaRPr>
          </a:p>
        </p:txBody>
      </p:sp>
      <p:grpSp>
        <p:nvGrpSpPr>
          <p:cNvPr id="20" name="object 20" descr=""/>
          <p:cNvGrpSpPr/>
          <p:nvPr/>
        </p:nvGrpSpPr>
        <p:grpSpPr>
          <a:xfrm>
            <a:off x="6134099" y="3381374"/>
            <a:ext cx="342900" cy="342900"/>
            <a:chOff x="6134099" y="3381374"/>
            <a:chExt cx="342900" cy="342900"/>
          </a:xfrm>
        </p:grpSpPr>
        <p:sp>
          <p:nvSpPr>
            <p:cNvPr id="21" name="object 21" descr=""/>
            <p:cNvSpPr/>
            <p:nvPr/>
          </p:nvSpPr>
          <p:spPr>
            <a:xfrm>
              <a:off x="6134099" y="3381374"/>
              <a:ext cx="342900" cy="342900"/>
            </a:xfrm>
            <a:custGeom>
              <a:avLst/>
              <a:gdLst/>
              <a:ahLst/>
              <a:cxnLst/>
              <a:rect l="l" t="t" r="r" b="b"/>
              <a:pathLst>
                <a:path w="342900" h="342900">
                  <a:moveTo>
                    <a:pt x="171449" y="342899"/>
                  </a:moveTo>
                  <a:lnTo>
                    <a:pt x="129780" y="337760"/>
                  </a:lnTo>
                  <a:lnTo>
                    <a:pt x="90627" y="322656"/>
                  </a:lnTo>
                  <a:lnTo>
                    <a:pt x="56317" y="298493"/>
                  </a:lnTo>
                  <a:lnTo>
                    <a:pt x="28893" y="266702"/>
                  </a:lnTo>
                  <a:lnTo>
                    <a:pt x="10016" y="229200"/>
                  </a:lnTo>
                  <a:lnTo>
                    <a:pt x="823" y="188254"/>
                  </a:lnTo>
                  <a:lnTo>
                    <a:pt x="0" y="171449"/>
                  </a:lnTo>
                  <a:lnTo>
                    <a:pt x="205" y="163026"/>
                  </a:lnTo>
                  <a:lnTo>
                    <a:pt x="7379" y="121679"/>
                  </a:lnTo>
                  <a:lnTo>
                    <a:pt x="24385" y="83314"/>
                  </a:lnTo>
                  <a:lnTo>
                    <a:pt x="50216" y="50216"/>
                  </a:lnTo>
                  <a:lnTo>
                    <a:pt x="83314" y="24385"/>
                  </a:lnTo>
                  <a:lnTo>
                    <a:pt x="121679" y="7380"/>
                  </a:lnTo>
                  <a:lnTo>
                    <a:pt x="163027" y="205"/>
                  </a:lnTo>
                  <a:lnTo>
                    <a:pt x="171449" y="0"/>
                  </a:lnTo>
                  <a:lnTo>
                    <a:pt x="179872" y="205"/>
                  </a:lnTo>
                  <a:lnTo>
                    <a:pt x="221219" y="7380"/>
                  </a:lnTo>
                  <a:lnTo>
                    <a:pt x="259583" y="24385"/>
                  </a:lnTo>
                  <a:lnTo>
                    <a:pt x="292683" y="50216"/>
                  </a:lnTo>
                  <a:lnTo>
                    <a:pt x="318513" y="83314"/>
                  </a:lnTo>
                  <a:lnTo>
                    <a:pt x="335518" y="121679"/>
                  </a:lnTo>
                  <a:lnTo>
                    <a:pt x="342694" y="163026"/>
                  </a:lnTo>
                  <a:lnTo>
                    <a:pt x="342899" y="171449"/>
                  </a:lnTo>
                  <a:lnTo>
                    <a:pt x="342694" y="179872"/>
                  </a:lnTo>
                  <a:lnTo>
                    <a:pt x="335518" y="221219"/>
                  </a:lnTo>
                  <a:lnTo>
                    <a:pt x="318513" y="259584"/>
                  </a:lnTo>
                  <a:lnTo>
                    <a:pt x="292683" y="292683"/>
                  </a:lnTo>
                  <a:lnTo>
                    <a:pt x="259583" y="318513"/>
                  </a:lnTo>
                  <a:lnTo>
                    <a:pt x="221219" y="335518"/>
                  </a:lnTo>
                  <a:lnTo>
                    <a:pt x="179872" y="342694"/>
                  </a:lnTo>
                  <a:lnTo>
                    <a:pt x="171449" y="342899"/>
                  </a:lnTo>
                  <a:close/>
                </a:path>
              </a:pathLst>
            </a:custGeom>
            <a:solidFill>
              <a:srgbClr val="0081EC"/>
            </a:solidFill>
          </p:spPr>
          <p:txBody>
            <a:bodyPr wrap="square" lIns="0" tIns="0" rIns="0" bIns="0" rtlCol="0"/>
            <a:lstStyle/>
            <a:p/>
          </p:txBody>
        </p:sp>
        <p:pic>
          <p:nvPicPr>
            <p:cNvPr id="22" name="object 22" descr=""/>
            <p:cNvPicPr/>
            <p:nvPr/>
          </p:nvPicPr>
          <p:blipFill>
            <a:blip r:embed="rId5" cstate="print"/>
            <a:stretch>
              <a:fillRect/>
            </a:stretch>
          </p:blipFill>
          <p:spPr>
            <a:xfrm>
              <a:off x="6210776" y="3479125"/>
              <a:ext cx="187523" cy="149363"/>
            </a:xfrm>
            <a:prstGeom prst="rect">
              <a:avLst/>
            </a:prstGeom>
          </p:spPr>
        </p:pic>
      </p:grpSp>
      <p:sp>
        <p:nvSpPr>
          <p:cNvPr id="23" name="object 23" descr=""/>
          <p:cNvSpPr txBox="1"/>
          <p:nvPr/>
        </p:nvSpPr>
        <p:spPr>
          <a:xfrm>
            <a:off x="6607026" y="3328208"/>
            <a:ext cx="4148454" cy="467995"/>
          </a:xfrm>
          <a:prstGeom prst="rect">
            <a:avLst/>
          </a:prstGeom>
        </p:spPr>
        <p:txBody>
          <a:bodyPr wrap="square" lIns="0" tIns="43180" rIns="0" bIns="0" rtlCol="0" vert="horz">
            <a:spAutoFit/>
          </a:bodyPr>
          <a:lstStyle/>
          <a:p>
            <a:pPr marL="12700">
              <a:lnSpc>
                <a:spcPct val="100000"/>
              </a:lnSpc>
              <a:spcBef>
                <a:spcPts val="340"/>
              </a:spcBef>
            </a:pPr>
            <a:r>
              <a:rPr dirty="0" sz="1350" spc="-165">
                <a:solidFill>
                  <a:srgbClr val="1F2937"/>
                </a:solidFill>
                <a:latin typeface="SimSun"/>
                <a:cs typeface="SimSun"/>
              </a:rPr>
              <a:t>カスタマイズ対応</a:t>
            </a:r>
            <a:endParaRPr sz="1350">
              <a:latin typeface="SimSun"/>
              <a:cs typeface="SimSun"/>
            </a:endParaRPr>
          </a:p>
          <a:p>
            <a:pPr marL="12700">
              <a:lnSpc>
                <a:spcPct val="100000"/>
              </a:lnSpc>
              <a:spcBef>
                <a:spcPts val="229"/>
              </a:spcBef>
            </a:pPr>
            <a:r>
              <a:rPr dirty="0" sz="1150" spc="-110">
                <a:solidFill>
                  <a:srgbClr val="4A5462"/>
                </a:solidFill>
                <a:latin typeface="SimSun"/>
                <a:cs typeface="SimSun"/>
              </a:rPr>
              <a:t>お客様の業務フローに合わせた</a:t>
            </a:r>
            <a:r>
              <a:rPr dirty="0" sz="1050">
                <a:solidFill>
                  <a:srgbClr val="4A5462"/>
                </a:solidFill>
                <a:latin typeface="Liberation Sans"/>
                <a:cs typeface="Liberation Sans"/>
              </a:rPr>
              <a:t>AI</a:t>
            </a:r>
            <a:r>
              <a:rPr dirty="0" sz="1150" spc="-110">
                <a:solidFill>
                  <a:srgbClr val="4A5462"/>
                </a:solidFill>
                <a:latin typeface="SimSun"/>
                <a:cs typeface="SimSun"/>
              </a:rPr>
              <a:t>の調</a:t>
            </a:r>
            <a:r>
              <a:rPr dirty="0" sz="1150" spc="-110">
                <a:solidFill>
                  <a:srgbClr val="4A5462"/>
                </a:solidFill>
                <a:latin typeface="Meiryo"/>
                <a:cs typeface="Meiryo"/>
              </a:rPr>
              <a:t>整</a:t>
            </a:r>
            <a:r>
              <a:rPr dirty="0" sz="1150" spc="-114">
                <a:solidFill>
                  <a:srgbClr val="4A5462"/>
                </a:solidFill>
                <a:latin typeface="SimSun"/>
                <a:cs typeface="SimSun"/>
              </a:rPr>
              <a:t>や連携システムを構築します</a:t>
            </a:r>
            <a:endParaRPr sz="1150">
              <a:latin typeface="SimSun"/>
              <a:cs typeface="SimSun"/>
            </a:endParaRPr>
          </a:p>
        </p:txBody>
      </p:sp>
      <p:grpSp>
        <p:nvGrpSpPr>
          <p:cNvPr id="24" name="object 24" descr=""/>
          <p:cNvGrpSpPr/>
          <p:nvPr/>
        </p:nvGrpSpPr>
        <p:grpSpPr>
          <a:xfrm>
            <a:off x="5057774" y="4591050"/>
            <a:ext cx="2076450" cy="419100"/>
            <a:chOff x="5057774" y="4591050"/>
            <a:chExt cx="2076450" cy="419100"/>
          </a:xfrm>
        </p:grpSpPr>
        <p:sp>
          <p:nvSpPr>
            <p:cNvPr id="25" name="object 25" descr="">
              <a:hlinkClick r:id="rId6"/>
            </p:cNvPr>
            <p:cNvSpPr/>
            <p:nvPr/>
          </p:nvSpPr>
          <p:spPr>
            <a:xfrm>
              <a:off x="5057774" y="4591050"/>
              <a:ext cx="2076450" cy="419100"/>
            </a:xfrm>
            <a:custGeom>
              <a:avLst/>
              <a:gdLst/>
              <a:ahLst/>
              <a:cxnLst/>
              <a:rect l="l" t="t" r="r" b="b"/>
              <a:pathLst>
                <a:path w="2076450" h="419100">
                  <a:moveTo>
                    <a:pt x="1873762" y="419099"/>
                  </a:moveTo>
                  <a:lnTo>
                    <a:pt x="202687" y="419099"/>
                  </a:lnTo>
                  <a:lnTo>
                    <a:pt x="195840" y="418763"/>
                  </a:lnTo>
                  <a:lnTo>
                    <a:pt x="155287" y="412069"/>
                  </a:lnTo>
                  <a:lnTo>
                    <a:pt x="116820" y="397591"/>
                  </a:lnTo>
                  <a:lnTo>
                    <a:pt x="81917" y="375888"/>
                  </a:lnTo>
                  <a:lnTo>
                    <a:pt x="51918" y="347791"/>
                  </a:lnTo>
                  <a:lnTo>
                    <a:pt x="27977" y="314383"/>
                  </a:lnTo>
                  <a:lnTo>
                    <a:pt x="11014" y="276946"/>
                  </a:lnTo>
                  <a:lnTo>
                    <a:pt x="1681" y="236919"/>
                  </a:lnTo>
                  <a:lnTo>
                    <a:pt x="0" y="209549"/>
                  </a:lnTo>
                  <a:lnTo>
                    <a:pt x="0" y="202686"/>
                  </a:lnTo>
                  <a:lnTo>
                    <a:pt x="5364" y="161937"/>
                  </a:lnTo>
                  <a:lnTo>
                    <a:pt x="18576" y="123017"/>
                  </a:lnTo>
                  <a:lnTo>
                    <a:pt x="39127" y="87422"/>
                  </a:lnTo>
                  <a:lnTo>
                    <a:pt x="66227" y="56522"/>
                  </a:lnTo>
                  <a:lnTo>
                    <a:pt x="98835" y="31502"/>
                  </a:lnTo>
                  <a:lnTo>
                    <a:pt x="135698" y="13323"/>
                  </a:lnTo>
                  <a:lnTo>
                    <a:pt x="175399" y="2687"/>
                  </a:lnTo>
                  <a:lnTo>
                    <a:pt x="202687" y="0"/>
                  </a:lnTo>
                  <a:lnTo>
                    <a:pt x="1873762" y="0"/>
                  </a:lnTo>
                  <a:lnTo>
                    <a:pt x="1914512" y="5365"/>
                  </a:lnTo>
                  <a:lnTo>
                    <a:pt x="1953431" y="18576"/>
                  </a:lnTo>
                  <a:lnTo>
                    <a:pt x="1989026" y="39127"/>
                  </a:lnTo>
                  <a:lnTo>
                    <a:pt x="2019926" y="66227"/>
                  </a:lnTo>
                  <a:lnTo>
                    <a:pt x="2044946" y="98835"/>
                  </a:lnTo>
                  <a:lnTo>
                    <a:pt x="2063125" y="135698"/>
                  </a:lnTo>
                  <a:lnTo>
                    <a:pt x="2073762" y="175399"/>
                  </a:lnTo>
                  <a:lnTo>
                    <a:pt x="2076449" y="202686"/>
                  </a:lnTo>
                  <a:lnTo>
                    <a:pt x="2076449" y="216412"/>
                  </a:lnTo>
                  <a:lnTo>
                    <a:pt x="2071083" y="257161"/>
                  </a:lnTo>
                  <a:lnTo>
                    <a:pt x="2057872" y="296081"/>
                  </a:lnTo>
                  <a:lnTo>
                    <a:pt x="2037320" y="331675"/>
                  </a:lnTo>
                  <a:lnTo>
                    <a:pt x="2010221" y="362576"/>
                  </a:lnTo>
                  <a:lnTo>
                    <a:pt x="1977612" y="387596"/>
                  </a:lnTo>
                  <a:lnTo>
                    <a:pt x="1940750" y="405775"/>
                  </a:lnTo>
                  <a:lnTo>
                    <a:pt x="1901049" y="416412"/>
                  </a:lnTo>
                  <a:lnTo>
                    <a:pt x="1873762" y="419099"/>
                  </a:lnTo>
                  <a:close/>
                </a:path>
              </a:pathLst>
            </a:custGeom>
            <a:solidFill>
              <a:srgbClr val="0081EC"/>
            </a:solidFill>
          </p:spPr>
          <p:txBody>
            <a:bodyPr wrap="square" lIns="0" tIns="0" rIns="0" bIns="0" rtlCol="0"/>
            <a:lstStyle/>
            <a:p/>
          </p:txBody>
        </p:sp>
        <p:pic>
          <p:nvPicPr>
            <p:cNvPr id="26" name="object 26" descr="">
              <a:hlinkClick r:id="rId6"/>
            </p:cNvPr>
            <p:cNvPicPr/>
            <p:nvPr/>
          </p:nvPicPr>
          <p:blipFill>
            <a:blip r:embed="rId7" cstate="print"/>
            <a:stretch>
              <a:fillRect/>
            </a:stretch>
          </p:blipFill>
          <p:spPr>
            <a:xfrm>
              <a:off x="5295899" y="4714874"/>
              <a:ext cx="152429" cy="152399"/>
            </a:xfrm>
            <a:prstGeom prst="rect">
              <a:avLst/>
            </a:prstGeom>
          </p:spPr>
        </p:pic>
      </p:grpSp>
      <p:sp>
        <p:nvSpPr>
          <p:cNvPr id="27" name="object 27" descr=""/>
          <p:cNvSpPr txBox="1"/>
          <p:nvPr/>
        </p:nvSpPr>
        <p:spPr>
          <a:xfrm>
            <a:off x="3951188" y="4225162"/>
            <a:ext cx="4290060" cy="1561465"/>
          </a:xfrm>
          <a:prstGeom prst="rect">
            <a:avLst/>
          </a:prstGeom>
        </p:spPr>
        <p:txBody>
          <a:bodyPr wrap="square" lIns="0" tIns="13335" rIns="0" bIns="0" rtlCol="0" vert="horz">
            <a:spAutoFit/>
          </a:bodyPr>
          <a:lstStyle/>
          <a:p>
            <a:pPr algn="ctr">
              <a:lnSpc>
                <a:spcPct val="100000"/>
              </a:lnSpc>
              <a:spcBef>
                <a:spcPts val="105"/>
              </a:spcBef>
            </a:pPr>
            <a:r>
              <a:rPr dirty="0" sz="1350" spc="-170">
                <a:solidFill>
                  <a:srgbClr val="374050"/>
                </a:solidFill>
                <a:latin typeface="SimSun"/>
                <a:cs typeface="SimSun"/>
              </a:rPr>
              <a:t>書類管理業務でお悩みの企業の</a:t>
            </a:r>
            <a:r>
              <a:rPr dirty="0" sz="1350" spc="-170">
                <a:solidFill>
                  <a:srgbClr val="374050"/>
                </a:solidFill>
                <a:latin typeface="Meiryo"/>
                <a:cs typeface="Meiryo"/>
              </a:rPr>
              <a:t>⽅</a:t>
            </a:r>
            <a:r>
              <a:rPr dirty="0" sz="1350" spc="-170">
                <a:solidFill>
                  <a:srgbClr val="374050"/>
                </a:solidFill>
                <a:latin typeface="SimSun"/>
                <a:cs typeface="SimSun"/>
              </a:rPr>
              <a:t>は、気軽にご相談ください。</a:t>
            </a:r>
            <a:endParaRPr sz="1350">
              <a:latin typeface="SimSun"/>
              <a:cs typeface="SimSun"/>
            </a:endParaRPr>
          </a:p>
          <a:p>
            <a:pPr>
              <a:lnSpc>
                <a:spcPct val="100000"/>
              </a:lnSpc>
              <a:spcBef>
                <a:spcPts val="270"/>
              </a:spcBef>
            </a:pPr>
            <a:endParaRPr sz="1200">
              <a:latin typeface="SimSun"/>
              <a:cs typeface="SimSun"/>
            </a:endParaRPr>
          </a:p>
          <a:p>
            <a:pPr algn="ctr" marL="227965">
              <a:lnSpc>
                <a:spcPct val="100000"/>
              </a:lnSpc>
            </a:pPr>
            <a:r>
              <a:rPr dirty="0" sz="1350" spc="-170">
                <a:solidFill>
                  <a:srgbClr val="FFFFFF"/>
                </a:solidFill>
                <a:latin typeface="SimSun"/>
                <a:cs typeface="SimSun"/>
                <a:hlinkClick r:id="rId6"/>
              </a:rPr>
              <a:t>サービス詳細を</a:t>
            </a:r>
            <a:r>
              <a:rPr dirty="0" sz="1350" spc="-170">
                <a:solidFill>
                  <a:srgbClr val="FFFFFF"/>
                </a:solidFill>
                <a:latin typeface="Meiryo"/>
                <a:cs typeface="Meiryo"/>
                <a:hlinkClick r:id="rId6"/>
              </a:rPr>
              <a:t>⾒</a:t>
            </a:r>
            <a:r>
              <a:rPr dirty="0" sz="1350" spc="-50">
                <a:solidFill>
                  <a:srgbClr val="FFFFFF"/>
                </a:solidFill>
                <a:latin typeface="SimSun"/>
                <a:cs typeface="SimSun"/>
                <a:hlinkClick r:id="rId6"/>
              </a:rPr>
              <a:t>る</a:t>
            </a:r>
            <a:endParaRPr sz="1350">
              <a:latin typeface="SimSun"/>
              <a:cs typeface="SimSun"/>
            </a:endParaRPr>
          </a:p>
          <a:p>
            <a:pPr>
              <a:lnSpc>
                <a:spcPct val="100000"/>
              </a:lnSpc>
            </a:pPr>
            <a:endParaRPr sz="1200">
              <a:latin typeface="SimSun"/>
              <a:cs typeface="SimSun"/>
            </a:endParaRPr>
          </a:p>
          <a:p>
            <a:pPr>
              <a:lnSpc>
                <a:spcPct val="100000"/>
              </a:lnSpc>
              <a:spcBef>
                <a:spcPts val="509"/>
              </a:spcBef>
            </a:pPr>
            <a:endParaRPr sz="1200">
              <a:latin typeface="SimSun"/>
              <a:cs typeface="SimSun"/>
            </a:endParaRPr>
          </a:p>
          <a:p>
            <a:pPr algn="ctr">
              <a:lnSpc>
                <a:spcPct val="100000"/>
              </a:lnSpc>
            </a:pPr>
            <a:r>
              <a:rPr dirty="0" sz="1050" spc="-10" b="1">
                <a:solidFill>
                  <a:srgbClr val="4A5462"/>
                </a:solidFill>
                <a:latin typeface="Liberation Sans"/>
                <a:cs typeface="Liberation Sans"/>
              </a:rPr>
              <a:t>TOWN</a:t>
            </a:r>
            <a:r>
              <a:rPr dirty="0" sz="1200" spc="-160">
                <a:solidFill>
                  <a:srgbClr val="4A5462"/>
                </a:solidFill>
                <a:latin typeface="SimSun"/>
                <a:cs typeface="SimSun"/>
              </a:rPr>
              <a:t>株式会社 クロジカサポートセンター</a:t>
            </a:r>
            <a:endParaRPr sz="1200">
              <a:latin typeface="SimSun"/>
              <a:cs typeface="SimSun"/>
            </a:endParaRPr>
          </a:p>
          <a:p>
            <a:pPr algn="ctr">
              <a:lnSpc>
                <a:spcPct val="100000"/>
              </a:lnSpc>
              <a:spcBef>
                <a:spcPts val="560"/>
              </a:spcBef>
              <a:tabLst>
                <a:tab pos="3021330" algn="l"/>
              </a:tabLst>
            </a:pPr>
            <a:r>
              <a:rPr dirty="0" sz="1150" spc="-110">
                <a:solidFill>
                  <a:srgbClr val="4A5462"/>
                </a:solidFill>
                <a:latin typeface="SimSun"/>
                <a:cs typeface="SimSun"/>
              </a:rPr>
              <a:t>東京都中央区</a:t>
            </a:r>
            <a:r>
              <a:rPr dirty="0" sz="1150" spc="-110">
                <a:solidFill>
                  <a:srgbClr val="4A5462"/>
                </a:solidFill>
                <a:latin typeface="Meiryo"/>
                <a:cs typeface="Meiryo"/>
              </a:rPr>
              <a:t>新</a:t>
            </a:r>
            <a:r>
              <a:rPr dirty="0" sz="1150" spc="-110">
                <a:solidFill>
                  <a:srgbClr val="4A5462"/>
                </a:solidFill>
                <a:latin typeface="SimSun"/>
                <a:cs typeface="SimSun"/>
              </a:rPr>
              <a:t>富</a:t>
            </a:r>
            <a:r>
              <a:rPr dirty="0" sz="1050" spc="-10">
                <a:solidFill>
                  <a:srgbClr val="4A5462"/>
                </a:solidFill>
                <a:latin typeface="Liberation Sans"/>
                <a:cs typeface="Liberation Sans"/>
              </a:rPr>
              <a:t>1-8-</a:t>
            </a:r>
            <a:r>
              <a:rPr dirty="0" sz="1050">
                <a:solidFill>
                  <a:srgbClr val="4A5462"/>
                </a:solidFill>
                <a:latin typeface="Liberation Sans"/>
                <a:cs typeface="Liberation Sans"/>
              </a:rPr>
              <a:t>9</a:t>
            </a:r>
            <a:r>
              <a:rPr dirty="0" sz="1050" spc="15">
                <a:solidFill>
                  <a:srgbClr val="4A5462"/>
                </a:solidFill>
                <a:latin typeface="Liberation Sans"/>
                <a:cs typeface="Liberation Sans"/>
              </a:rPr>
              <a:t> </a:t>
            </a:r>
            <a:r>
              <a:rPr dirty="0" sz="1050">
                <a:solidFill>
                  <a:srgbClr val="4A5462"/>
                </a:solidFill>
                <a:latin typeface="Liberation Sans"/>
                <a:cs typeface="Liberation Sans"/>
              </a:rPr>
              <a:t>+SHIFT GINZA</a:t>
            </a:r>
            <a:r>
              <a:rPr dirty="0" sz="1050" spc="-45">
                <a:solidFill>
                  <a:srgbClr val="4A5462"/>
                </a:solidFill>
                <a:latin typeface="Liberation Sans"/>
                <a:cs typeface="Liberation Sans"/>
              </a:rPr>
              <a:t> </a:t>
            </a:r>
            <a:r>
              <a:rPr dirty="0" sz="1050">
                <a:solidFill>
                  <a:srgbClr val="4A5462"/>
                </a:solidFill>
                <a:latin typeface="Liberation Sans"/>
                <a:cs typeface="Liberation Sans"/>
              </a:rPr>
              <a:t>EAST</a:t>
            </a:r>
            <a:r>
              <a:rPr dirty="0" sz="1050" spc="-5">
                <a:solidFill>
                  <a:srgbClr val="4A5462"/>
                </a:solidFill>
                <a:latin typeface="Liberation Sans"/>
                <a:cs typeface="Liberation Sans"/>
              </a:rPr>
              <a:t> </a:t>
            </a:r>
            <a:r>
              <a:rPr dirty="0" sz="1050" spc="-25">
                <a:solidFill>
                  <a:srgbClr val="4A5462"/>
                </a:solidFill>
                <a:latin typeface="Liberation Sans"/>
                <a:cs typeface="Liberation Sans"/>
              </a:rPr>
              <a:t>7F</a:t>
            </a:r>
            <a:r>
              <a:rPr dirty="0" sz="1050">
                <a:solidFill>
                  <a:srgbClr val="4A5462"/>
                </a:solidFill>
                <a:latin typeface="Liberation Sans"/>
                <a:cs typeface="Liberation Sans"/>
              </a:rPr>
              <a:t>	</a:t>
            </a:r>
            <a:r>
              <a:rPr dirty="0" sz="1050" spc="-10">
                <a:solidFill>
                  <a:srgbClr val="4A5462"/>
                </a:solidFill>
                <a:latin typeface="Liberation Sans"/>
                <a:cs typeface="Liberation Sans"/>
                <a:hlinkClick r:id="rId8"/>
              </a:rPr>
              <a:t>https://kurojica.com</a:t>
            </a:r>
            <a:endParaRPr sz="1050">
              <a:latin typeface="Liberation Sans"/>
              <a:cs typeface="Liberation Sans"/>
            </a:endParaRPr>
          </a:p>
        </p:txBody>
      </p:sp>
      <p:sp>
        <p:nvSpPr>
          <p:cNvPr id="29" name="object 29" descr=""/>
          <p:cNvSpPr txBox="1">
            <a:spLocks noGrp="1"/>
          </p:cNvSpPr>
          <p:nvPr>
            <p:ph type="sldNum" idx="7" sz="quarter"/>
          </p:nvPr>
        </p:nvSpPr>
        <p:spPr>
          <a:prstGeom prst="rect"/>
        </p:spPr>
        <p:txBody>
          <a:bodyPr wrap="square" lIns="0" tIns="0" rIns="0" bIns="0" rtlCol="0" vert="horz">
            <a:spAutoFit/>
          </a:bodyPr>
          <a:lstStyle/>
          <a:p>
            <a:pPr marL="12700">
              <a:lnSpc>
                <a:spcPts val="1425"/>
              </a:lnSpc>
            </a:pPr>
            <a:fld id="{81D60167-4931-47E6-BA6A-407CBD079E47}" type="slidenum">
              <a:rPr dirty="0" spc="-25"/>
              <a:t>10</a:t>
            </a:fld>
          </a:p>
        </p:txBody>
      </p:sp>
      <p:sp>
        <p:nvSpPr>
          <p:cNvPr id="30" name="object 30" descr=""/>
          <p:cNvSpPr txBox="1"/>
          <p:nvPr/>
        </p:nvSpPr>
        <p:spPr>
          <a:xfrm>
            <a:off x="463550" y="6381681"/>
            <a:ext cx="1544955" cy="174625"/>
          </a:xfrm>
          <a:prstGeom prst="rect">
            <a:avLst/>
          </a:prstGeom>
        </p:spPr>
        <p:txBody>
          <a:bodyPr wrap="square" lIns="0" tIns="0" rIns="0" bIns="0" rtlCol="0" vert="horz">
            <a:spAutoFit/>
          </a:bodyPr>
          <a:lstStyle/>
          <a:p>
            <a:pPr marL="12700">
              <a:lnSpc>
                <a:spcPct val="100000"/>
              </a:lnSpc>
            </a:pPr>
            <a:r>
              <a:rPr dirty="0" sz="1050" spc="-10">
                <a:solidFill>
                  <a:srgbClr val="64738B"/>
                </a:solidFill>
                <a:latin typeface="Liberation Sans"/>
                <a:cs typeface="Liberation Sans"/>
                <a:hlinkClick r:id="rId9"/>
              </a:rPr>
              <a:t>kurojica.com/ai-document</a:t>
            </a:r>
            <a:endParaRPr sz="1050">
              <a:latin typeface="Liberation Sans"/>
              <a:cs typeface="Liberation Sans"/>
            </a:endParaRPr>
          </a:p>
        </p:txBody>
      </p:sp>
      <p:sp>
        <p:nvSpPr>
          <p:cNvPr id="28" name="object 28" descr=""/>
          <p:cNvSpPr txBox="1"/>
          <p:nvPr/>
        </p:nvSpPr>
        <p:spPr>
          <a:xfrm>
            <a:off x="10376842" y="550989"/>
            <a:ext cx="1218565" cy="206375"/>
          </a:xfrm>
          <a:prstGeom prst="rect">
            <a:avLst/>
          </a:prstGeom>
        </p:spPr>
        <p:txBody>
          <a:bodyPr wrap="square" lIns="0" tIns="17145" rIns="0" bIns="0" rtlCol="0" vert="horz">
            <a:spAutoFit/>
          </a:bodyPr>
          <a:lstStyle/>
          <a:p>
            <a:pPr marL="12700">
              <a:lnSpc>
                <a:spcPct val="100000"/>
              </a:lnSpc>
              <a:spcBef>
                <a:spcPts val="135"/>
              </a:spcBef>
            </a:pPr>
            <a:r>
              <a:rPr dirty="0" sz="1150" spc="-110">
                <a:solidFill>
                  <a:srgbClr val="64738B"/>
                </a:solidFill>
                <a:latin typeface="SimSun"/>
                <a:cs typeface="SimSun"/>
              </a:rPr>
              <a:t>クロジカ</a:t>
            </a:r>
            <a:r>
              <a:rPr dirty="0" sz="1050">
                <a:solidFill>
                  <a:srgbClr val="64738B"/>
                </a:solidFill>
                <a:latin typeface="Liberation Sans"/>
                <a:cs typeface="Liberation Sans"/>
              </a:rPr>
              <a:t>AI</a:t>
            </a:r>
            <a:r>
              <a:rPr dirty="0" sz="1150" spc="-100">
                <a:solidFill>
                  <a:srgbClr val="64738B"/>
                </a:solidFill>
                <a:latin typeface="SimSun"/>
                <a:cs typeface="SimSun"/>
              </a:rPr>
              <a:t>書類管理</a:t>
            </a:r>
            <a:endParaRPr sz="1150">
              <a:latin typeface="SimSun"/>
              <a:cs typeface="SimSu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6899" y="612330"/>
            <a:ext cx="1454150" cy="418465"/>
          </a:xfrm>
          <a:prstGeom prst="rect"/>
        </p:spPr>
        <p:txBody>
          <a:bodyPr wrap="square" lIns="0" tIns="15875" rIns="0" bIns="0" rtlCol="0" vert="horz">
            <a:spAutoFit/>
          </a:bodyPr>
          <a:lstStyle/>
          <a:p>
            <a:pPr marL="12700">
              <a:lnSpc>
                <a:spcPct val="100000"/>
              </a:lnSpc>
              <a:spcBef>
                <a:spcPts val="125"/>
              </a:spcBef>
            </a:pPr>
            <a:r>
              <a:rPr dirty="0" spc="-310">
                <a:latin typeface="Meiryo"/>
                <a:cs typeface="Meiryo"/>
              </a:rPr>
              <a:t>⽬</a:t>
            </a:r>
            <a:r>
              <a:rPr dirty="0" spc="-310"/>
              <a:t>次</a:t>
            </a:r>
            <a:r>
              <a:rPr dirty="0" spc="-310">
                <a:latin typeface="PMingLiU"/>
                <a:cs typeface="PMingLiU"/>
              </a:rPr>
              <a:t>‧</a:t>
            </a:r>
            <a:r>
              <a:rPr dirty="0" spc="-335"/>
              <a:t>概要</a:t>
            </a:r>
          </a:p>
        </p:txBody>
      </p:sp>
      <p:sp>
        <p:nvSpPr>
          <p:cNvPr id="3" name="object 3" descr=""/>
          <p:cNvSpPr txBox="1"/>
          <p:nvPr/>
        </p:nvSpPr>
        <p:spPr>
          <a:xfrm>
            <a:off x="596899" y="1479486"/>
            <a:ext cx="2992120" cy="258445"/>
          </a:xfrm>
          <a:prstGeom prst="rect">
            <a:avLst/>
          </a:prstGeom>
        </p:spPr>
        <p:txBody>
          <a:bodyPr wrap="square" lIns="0" tIns="15875" rIns="0" bIns="0" rtlCol="0" vert="horz">
            <a:spAutoFit/>
          </a:bodyPr>
          <a:lstStyle/>
          <a:p>
            <a:pPr marL="12700">
              <a:lnSpc>
                <a:spcPct val="100000"/>
              </a:lnSpc>
              <a:spcBef>
                <a:spcPts val="125"/>
              </a:spcBef>
              <a:tabLst>
                <a:tab pos="412115" algn="l"/>
              </a:tabLst>
            </a:pPr>
            <a:r>
              <a:rPr dirty="0" sz="1500" spc="-25" b="1">
                <a:solidFill>
                  <a:srgbClr val="0081EC"/>
                </a:solidFill>
                <a:latin typeface="Liberation Sans"/>
                <a:cs typeface="Liberation Sans"/>
              </a:rPr>
              <a:t>1.</a:t>
            </a:r>
            <a:r>
              <a:rPr dirty="0" sz="1500" b="1">
                <a:solidFill>
                  <a:srgbClr val="0081EC"/>
                </a:solidFill>
                <a:latin typeface="Liberation Sans"/>
                <a:cs typeface="Liberation Sans"/>
              </a:rPr>
              <a:t>	</a:t>
            </a:r>
            <a:r>
              <a:rPr dirty="0" sz="1500" spc="-155">
                <a:solidFill>
                  <a:srgbClr val="1F2937"/>
                </a:solidFill>
                <a:latin typeface="SimSun"/>
                <a:cs typeface="SimSun"/>
              </a:rPr>
              <a:t>なぜ今、法改正を押さえるべきか</a:t>
            </a:r>
            <a:endParaRPr sz="1500">
              <a:latin typeface="SimSun"/>
              <a:cs typeface="SimSun"/>
            </a:endParaRPr>
          </a:p>
        </p:txBody>
      </p:sp>
      <p:sp>
        <p:nvSpPr>
          <p:cNvPr id="4" name="object 4" descr=""/>
          <p:cNvSpPr txBox="1"/>
          <p:nvPr/>
        </p:nvSpPr>
        <p:spPr>
          <a:xfrm>
            <a:off x="596899" y="1917636"/>
            <a:ext cx="1968500" cy="258445"/>
          </a:xfrm>
          <a:prstGeom prst="rect">
            <a:avLst/>
          </a:prstGeom>
        </p:spPr>
        <p:txBody>
          <a:bodyPr wrap="square" lIns="0" tIns="15875" rIns="0" bIns="0" rtlCol="0" vert="horz">
            <a:spAutoFit/>
          </a:bodyPr>
          <a:lstStyle/>
          <a:p>
            <a:pPr marL="12700">
              <a:lnSpc>
                <a:spcPct val="100000"/>
              </a:lnSpc>
              <a:spcBef>
                <a:spcPts val="125"/>
              </a:spcBef>
              <a:tabLst>
                <a:tab pos="412115" algn="l"/>
              </a:tabLst>
            </a:pPr>
            <a:r>
              <a:rPr dirty="0" sz="1500" spc="-25" b="1">
                <a:solidFill>
                  <a:srgbClr val="0081EC"/>
                </a:solidFill>
                <a:latin typeface="Liberation Sans"/>
                <a:cs typeface="Liberation Sans"/>
              </a:rPr>
              <a:t>2.</a:t>
            </a:r>
            <a:r>
              <a:rPr dirty="0" sz="1500" b="1">
                <a:solidFill>
                  <a:srgbClr val="0081EC"/>
                </a:solidFill>
                <a:latin typeface="Liberation Sans"/>
                <a:cs typeface="Liberation Sans"/>
              </a:rPr>
              <a:t>	</a:t>
            </a:r>
            <a:r>
              <a:rPr dirty="0" sz="1500" spc="-145">
                <a:solidFill>
                  <a:srgbClr val="1F2937"/>
                </a:solidFill>
                <a:latin typeface="SimSun"/>
                <a:cs typeface="SimSun"/>
              </a:rPr>
              <a:t>廃棄物処理法の基本</a:t>
            </a:r>
            <a:endParaRPr sz="1500">
              <a:latin typeface="SimSun"/>
              <a:cs typeface="SimSun"/>
            </a:endParaRPr>
          </a:p>
        </p:txBody>
      </p:sp>
      <p:sp>
        <p:nvSpPr>
          <p:cNvPr id="5" name="object 5" descr=""/>
          <p:cNvSpPr txBox="1"/>
          <p:nvPr/>
        </p:nvSpPr>
        <p:spPr>
          <a:xfrm>
            <a:off x="596899" y="2355786"/>
            <a:ext cx="3207385" cy="258445"/>
          </a:xfrm>
          <a:prstGeom prst="rect">
            <a:avLst/>
          </a:prstGeom>
        </p:spPr>
        <p:txBody>
          <a:bodyPr wrap="square" lIns="0" tIns="15875" rIns="0" bIns="0" rtlCol="0" vert="horz">
            <a:spAutoFit/>
          </a:bodyPr>
          <a:lstStyle/>
          <a:p>
            <a:pPr marL="12700">
              <a:lnSpc>
                <a:spcPct val="100000"/>
              </a:lnSpc>
              <a:spcBef>
                <a:spcPts val="125"/>
              </a:spcBef>
              <a:tabLst>
                <a:tab pos="412115" algn="l"/>
              </a:tabLst>
            </a:pPr>
            <a:r>
              <a:rPr dirty="0" sz="1500" spc="-25" b="1">
                <a:solidFill>
                  <a:srgbClr val="0081EC"/>
                </a:solidFill>
                <a:latin typeface="Liberation Sans"/>
                <a:cs typeface="Liberation Sans"/>
              </a:rPr>
              <a:t>3.</a:t>
            </a:r>
            <a:r>
              <a:rPr dirty="0" sz="1500" b="1">
                <a:solidFill>
                  <a:srgbClr val="0081EC"/>
                </a:solidFill>
                <a:latin typeface="Liberation Sans"/>
                <a:cs typeface="Liberation Sans"/>
              </a:rPr>
              <a:t>	</a:t>
            </a:r>
            <a:r>
              <a:rPr dirty="0" sz="1500" spc="-150">
                <a:solidFill>
                  <a:srgbClr val="1F2937"/>
                </a:solidFill>
                <a:latin typeface="SimSun"/>
                <a:cs typeface="SimSun"/>
              </a:rPr>
              <a:t>最新</a:t>
            </a:r>
            <a:r>
              <a:rPr dirty="0" sz="1500" spc="-30">
                <a:solidFill>
                  <a:srgbClr val="1F2937"/>
                </a:solidFill>
                <a:latin typeface="SimSun"/>
                <a:cs typeface="SimSun"/>
              </a:rPr>
              <a:t>（</a:t>
            </a:r>
            <a:r>
              <a:rPr dirty="0" sz="1350" spc="-30">
                <a:solidFill>
                  <a:srgbClr val="1F2937"/>
                </a:solidFill>
                <a:latin typeface="Liberation Sans"/>
                <a:cs typeface="Liberation Sans"/>
              </a:rPr>
              <a:t>2024</a:t>
            </a:r>
            <a:r>
              <a:rPr dirty="0" sz="1500" spc="-150">
                <a:solidFill>
                  <a:srgbClr val="1F2937"/>
                </a:solidFill>
                <a:latin typeface="SimSun"/>
                <a:cs typeface="SimSun"/>
              </a:rPr>
              <a:t>年度）</a:t>
            </a:r>
            <a:r>
              <a:rPr dirty="0" sz="1500" spc="-145">
                <a:solidFill>
                  <a:srgbClr val="1F2937"/>
                </a:solidFill>
                <a:latin typeface="SimSun"/>
                <a:cs typeface="SimSun"/>
              </a:rPr>
              <a:t>の法改正ポイント</a:t>
            </a:r>
            <a:endParaRPr sz="1500">
              <a:latin typeface="SimSun"/>
              <a:cs typeface="SimSun"/>
            </a:endParaRPr>
          </a:p>
        </p:txBody>
      </p:sp>
      <p:sp>
        <p:nvSpPr>
          <p:cNvPr id="6" name="object 6" descr=""/>
          <p:cNvSpPr txBox="1"/>
          <p:nvPr/>
        </p:nvSpPr>
        <p:spPr>
          <a:xfrm>
            <a:off x="596899" y="2793936"/>
            <a:ext cx="1797050" cy="258445"/>
          </a:xfrm>
          <a:prstGeom prst="rect">
            <a:avLst/>
          </a:prstGeom>
        </p:spPr>
        <p:txBody>
          <a:bodyPr wrap="square" lIns="0" tIns="15875" rIns="0" bIns="0" rtlCol="0" vert="horz">
            <a:spAutoFit/>
          </a:bodyPr>
          <a:lstStyle/>
          <a:p>
            <a:pPr marL="12700">
              <a:lnSpc>
                <a:spcPct val="100000"/>
              </a:lnSpc>
              <a:spcBef>
                <a:spcPts val="125"/>
              </a:spcBef>
              <a:tabLst>
                <a:tab pos="412115" algn="l"/>
              </a:tabLst>
            </a:pPr>
            <a:r>
              <a:rPr dirty="0" sz="1500" spc="-25" b="1">
                <a:solidFill>
                  <a:srgbClr val="0081EC"/>
                </a:solidFill>
                <a:latin typeface="Liberation Sans"/>
                <a:cs typeface="Liberation Sans"/>
              </a:rPr>
              <a:t>4.</a:t>
            </a:r>
            <a:r>
              <a:rPr dirty="0" sz="1500" b="1">
                <a:solidFill>
                  <a:srgbClr val="0081EC"/>
                </a:solidFill>
                <a:latin typeface="Liberation Sans"/>
                <a:cs typeface="Liberation Sans"/>
              </a:rPr>
              <a:t>	</a:t>
            </a:r>
            <a:r>
              <a:rPr dirty="0" sz="1500" spc="-150">
                <a:solidFill>
                  <a:srgbClr val="1F2937"/>
                </a:solidFill>
                <a:latin typeface="SimSun"/>
                <a:cs typeface="SimSun"/>
              </a:rPr>
              <a:t>時系列と</a:t>
            </a:r>
            <a:r>
              <a:rPr dirty="0" sz="1500" spc="-150">
                <a:solidFill>
                  <a:srgbClr val="1F2937"/>
                </a:solidFill>
                <a:latin typeface="Meiryo"/>
                <a:cs typeface="Meiryo"/>
              </a:rPr>
              <a:t>実</a:t>
            </a:r>
            <a:r>
              <a:rPr dirty="0" sz="1500" spc="-135">
                <a:solidFill>
                  <a:srgbClr val="1F2937"/>
                </a:solidFill>
                <a:latin typeface="SimSun"/>
                <a:cs typeface="SimSun"/>
              </a:rPr>
              <a:t>務影響</a:t>
            </a:r>
            <a:endParaRPr sz="1500">
              <a:latin typeface="SimSun"/>
              <a:cs typeface="SimSun"/>
            </a:endParaRPr>
          </a:p>
        </p:txBody>
      </p:sp>
      <p:sp>
        <p:nvSpPr>
          <p:cNvPr id="7" name="object 7" descr=""/>
          <p:cNvSpPr txBox="1"/>
          <p:nvPr/>
        </p:nvSpPr>
        <p:spPr>
          <a:xfrm>
            <a:off x="596899" y="3232086"/>
            <a:ext cx="2311400" cy="258445"/>
          </a:xfrm>
          <a:prstGeom prst="rect">
            <a:avLst/>
          </a:prstGeom>
        </p:spPr>
        <p:txBody>
          <a:bodyPr wrap="square" lIns="0" tIns="15875" rIns="0" bIns="0" rtlCol="0" vert="horz">
            <a:spAutoFit/>
          </a:bodyPr>
          <a:lstStyle/>
          <a:p>
            <a:pPr marL="12700">
              <a:lnSpc>
                <a:spcPct val="100000"/>
              </a:lnSpc>
              <a:spcBef>
                <a:spcPts val="125"/>
              </a:spcBef>
              <a:tabLst>
                <a:tab pos="412115" algn="l"/>
              </a:tabLst>
            </a:pPr>
            <a:r>
              <a:rPr dirty="0" sz="1500" spc="-25" b="1">
                <a:solidFill>
                  <a:srgbClr val="0081EC"/>
                </a:solidFill>
                <a:latin typeface="Liberation Sans"/>
                <a:cs typeface="Liberation Sans"/>
              </a:rPr>
              <a:t>5.</a:t>
            </a:r>
            <a:r>
              <a:rPr dirty="0" sz="1500" b="1">
                <a:solidFill>
                  <a:srgbClr val="0081EC"/>
                </a:solidFill>
                <a:latin typeface="Liberation Sans"/>
                <a:cs typeface="Liberation Sans"/>
              </a:rPr>
              <a:t>	</a:t>
            </a:r>
            <a:r>
              <a:rPr dirty="0" sz="1500" spc="-150">
                <a:solidFill>
                  <a:srgbClr val="1F2937"/>
                </a:solidFill>
                <a:latin typeface="SimSun"/>
                <a:cs typeface="SimSun"/>
              </a:rPr>
              <a:t>電</a:t>
            </a:r>
            <a:r>
              <a:rPr dirty="0" sz="1500" spc="-150">
                <a:solidFill>
                  <a:srgbClr val="1F2937"/>
                </a:solidFill>
                <a:latin typeface="Meiryo"/>
                <a:cs typeface="Meiryo"/>
              </a:rPr>
              <a:t>⼦</a:t>
            </a:r>
            <a:r>
              <a:rPr dirty="0" sz="1500" spc="-145">
                <a:solidFill>
                  <a:srgbClr val="1F2937"/>
                </a:solidFill>
                <a:latin typeface="SimSun"/>
                <a:cs typeface="SimSun"/>
              </a:rPr>
              <a:t>マニフェスト義務化</a:t>
            </a:r>
            <a:endParaRPr sz="1500">
              <a:latin typeface="SimSun"/>
              <a:cs typeface="SimSun"/>
            </a:endParaRPr>
          </a:p>
        </p:txBody>
      </p:sp>
      <p:sp>
        <p:nvSpPr>
          <p:cNvPr id="8" name="object 8" descr=""/>
          <p:cNvSpPr txBox="1"/>
          <p:nvPr/>
        </p:nvSpPr>
        <p:spPr>
          <a:xfrm>
            <a:off x="6083299" y="1479486"/>
            <a:ext cx="2835910" cy="258445"/>
          </a:xfrm>
          <a:prstGeom prst="rect">
            <a:avLst/>
          </a:prstGeom>
        </p:spPr>
        <p:txBody>
          <a:bodyPr wrap="square" lIns="0" tIns="15875" rIns="0" bIns="0" rtlCol="0" vert="horz">
            <a:spAutoFit/>
          </a:bodyPr>
          <a:lstStyle/>
          <a:p>
            <a:pPr marL="12700">
              <a:lnSpc>
                <a:spcPct val="100000"/>
              </a:lnSpc>
              <a:spcBef>
                <a:spcPts val="125"/>
              </a:spcBef>
              <a:tabLst>
                <a:tab pos="412115" algn="l"/>
              </a:tabLst>
            </a:pPr>
            <a:r>
              <a:rPr dirty="0" sz="1500" spc="-25" b="1">
                <a:solidFill>
                  <a:srgbClr val="0081EC"/>
                </a:solidFill>
                <a:latin typeface="Liberation Sans"/>
                <a:cs typeface="Liberation Sans"/>
              </a:rPr>
              <a:t>6.</a:t>
            </a:r>
            <a:r>
              <a:rPr dirty="0" sz="1500" b="1">
                <a:solidFill>
                  <a:srgbClr val="0081EC"/>
                </a:solidFill>
                <a:latin typeface="Liberation Sans"/>
                <a:cs typeface="Liberation Sans"/>
              </a:rPr>
              <a:t>	</a:t>
            </a:r>
            <a:r>
              <a:rPr dirty="0" sz="1500" spc="-150">
                <a:solidFill>
                  <a:srgbClr val="1F2937"/>
                </a:solidFill>
                <a:latin typeface="SimSun"/>
                <a:cs typeface="SimSun"/>
              </a:rPr>
              <a:t>情報管理厳格化</a:t>
            </a:r>
            <a:r>
              <a:rPr dirty="0" sz="1500" spc="-30">
                <a:solidFill>
                  <a:srgbClr val="1F2937"/>
                </a:solidFill>
                <a:latin typeface="SimSun"/>
                <a:cs typeface="SimSun"/>
              </a:rPr>
              <a:t>（</a:t>
            </a:r>
            <a:r>
              <a:rPr dirty="0" sz="1350" spc="-30">
                <a:solidFill>
                  <a:srgbClr val="1F2937"/>
                </a:solidFill>
                <a:latin typeface="Liberation Sans"/>
                <a:cs typeface="Liberation Sans"/>
              </a:rPr>
              <a:t>SDGs/ESG</a:t>
            </a:r>
            <a:r>
              <a:rPr dirty="0" sz="1500" spc="-30">
                <a:solidFill>
                  <a:srgbClr val="1F2937"/>
                </a:solidFill>
                <a:latin typeface="SimSun"/>
                <a:cs typeface="SimSun"/>
              </a:rPr>
              <a:t>）</a:t>
            </a:r>
            <a:endParaRPr sz="1500">
              <a:latin typeface="SimSun"/>
              <a:cs typeface="SimSun"/>
            </a:endParaRPr>
          </a:p>
        </p:txBody>
      </p:sp>
      <p:sp>
        <p:nvSpPr>
          <p:cNvPr id="9" name="object 9" descr=""/>
          <p:cNvSpPr txBox="1"/>
          <p:nvPr/>
        </p:nvSpPr>
        <p:spPr>
          <a:xfrm>
            <a:off x="6083299" y="1917636"/>
            <a:ext cx="2014220" cy="258445"/>
          </a:xfrm>
          <a:prstGeom prst="rect">
            <a:avLst/>
          </a:prstGeom>
        </p:spPr>
        <p:txBody>
          <a:bodyPr wrap="square" lIns="0" tIns="15875" rIns="0" bIns="0" rtlCol="0" vert="horz">
            <a:spAutoFit/>
          </a:bodyPr>
          <a:lstStyle/>
          <a:p>
            <a:pPr marL="12700">
              <a:lnSpc>
                <a:spcPct val="100000"/>
              </a:lnSpc>
              <a:spcBef>
                <a:spcPts val="125"/>
              </a:spcBef>
              <a:tabLst>
                <a:tab pos="412115" algn="l"/>
              </a:tabLst>
            </a:pPr>
            <a:r>
              <a:rPr dirty="0" sz="1500" spc="-25" b="1">
                <a:solidFill>
                  <a:srgbClr val="0081EC"/>
                </a:solidFill>
                <a:latin typeface="Liberation Sans"/>
                <a:cs typeface="Liberation Sans"/>
              </a:rPr>
              <a:t>7.</a:t>
            </a:r>
            <a:r>
              <a:rPr dirty="0" sz="1500" b="1">
                <a:solidFill>
                  <a:srgbClr val="0081EC"/>
                </a:solidFill>
                <a:latin typeface="Liberation Sans"/>
                <a:cs typeface="Liberation Sans"/>
              </a:rPr>
              <a:t>	</a:t>
            </a:r>
            <a:r>
              <a:rPr dirty="0" sz="1500" spc="-150">
                <a:solidFill>
                  <a:srgbClr val="1F2937"/>
                </a:solidFill>
                <a:latin typeface="SimSun"/>
                <a:cs typeface="SimSun"/>
              </a:rPr>
              <a:t>現場</a:t>
            </a:r>
            <a:r>
              <a:rPr dirty="0" sz="1350">
                <a:solidFill>
                  <a:srgbClr val="1F2937"/>
                </a:solidFill>
                <a:latin typeface="Liberation Sans"/>
                <a:cs typeface="Liberation Sans"/>
              </a:rPr>
              <a:t>"3</a:t>
            </a:r>
            <a:r>
              <a:rPr dirty="0" sz="1500" spc="-150">
                <a:solidFill>
                  <a:srgbClr val="1F2937"/>
                </a:solidFill>
                <a:latin typeface="SimSun"/>
                <a:cs typeface="SimSun"/>
              </a:rPr>
              <a:t>つのギャップ</a:t>
            </a:r>
            <a:r>
              <a:rPr dirty="0" sz="1350" spc="-50">
                <a:solidFill>
                  <a:srgbClr val="1F2937"/>
                </a:solidFill>
                <a:latin typeface="Liberation Sans"/>
                <a:cs typeface="Liberation Sans"/>
              </a:rPr>
              <a:t>"</a:t>
            </a:r>
            <a:endParaRPr sz="1350">
              <a:latin typeface="Liberation Sans"/>
              <a:cs typeface="Liberation Sans"/>
            </a:endParaRPr>
          </a:p>
        </p:txBody>
      </p:sp>
      <p:sp>
        <p:nvSpPr>
          <p:cNvPr id="10" name="object 10" descr=""/>
          <p:cNvSpPr txBox="1"/>
          <p:nvPr/>
        </p:nvSpPr>
        <p:spPr>
          <a:xfrm>
            <a:off x="6083299" y="2355786"/>
            <a:ext cx="1721485" cy="258445"/>
          </a:xfrm>
          <a:prstGeom prst="rect">
            <a:avLst/>
          </a:prstGeom>
        </p:spPr>
        <p:txBody>
          <a:bodyPr wrap="square" lIns="0" tIns="15875" rIns="0" bIns="0" rtlCol="0" vert="horz">
            <a:spAutoFit/>
          </a:bodyPr>
          <a:lstStyle/>
          <a:p>
            <a:pPr marL="12700">
              <a:lnSpc>
                <a:spcPct val="100000"/>
              </a:lnSpc>
              <a:spcBef>
                <a:spcPts val="125"/>
              </a:spcBef>
              <a:tabLst>
                <a:tab pos="412115" algn="l"/>
              </a:tabLst>
            </a:pPr>
            <a:r>
              <a:rPr dirty="0" sz="1500" spc="-25" b="1">
                <a:solidFill>
                  <a:srgbClr val="0081EC"/>
                </a:solidFill>
                <a:latin typeface="Liberation Sans"/>
                <a:cs typeface="Liberation Sans"/>
              </a:rPr>
              <a:t>8.</a:t>
            </a:r>
            <a:r>
              <a:rPr dirty="0" sz="1500" b="1">
                <a:solidFill>
                  <a:srgbClr val="0081EC"/>
                </a:solidFill>
                <a:latin typeface="Liberation Sans"/>
                <a:cs typeface="Liberation Sans"/>
              </a:rPr>
              <a:t>	</a:t>
            </a:r>
            <a:r>
              <a:rPr dirty="0" sz="1350">
                <a:solidFill>
                  <a:srgbClr val="1F2937"/>
                </a:solidFill>
                <a:latin typeface="Liberation Sans"/>
                <a:cs typeface="Liberation Sans"/>
              </a:rPr>
              <a:t>4</a:t>
            </a:r>
            <a:r>
              <a:rPr dirty="0" sz="1500" spc="-145">
                <a:solidFill>
                  <a:srgbClr val="1F2937"/>
                </a:solidFill>
                <a:latin typeface="SimSun"/>
                <a:cs typeface="SimSun"/>
              </a:rPr>
              <a:t>ステップ対応策</a:t>
            </a:r>
            <a:endParaRPr sz="1500">
              <a:latin typeface="SimSun"/>
              <a:cs typeface="SimSun"/>
            </a:endParaRPr>
          </a:p>
        </p:txBody>
      </p:sp>
      <p:sp>
        <p:nvSpPr>
          <p:cNvPr id="11" name="object 11" descr=""/>
          <p:cNvSpPr txBox="1"/>
          <p:nvPr/>
        </p:nvSpPr>
        <p:spPr>
          <a:xfrm>
            <a:off x="6083299" y="2793936"/>
            <a:ext cx="2225675" cy="258445"/>
          </a:xfrm>
          <a:prstGeom prst="rect">
            <a:avLst/>
          </a:prstGeom>
        </p:spPr>
        <p:txBody>
          <a:bodyPr wrap="square" lIns="0" tIns="15875" rIns="0" bIns="0" rtlCol="0" vert="horz">
            <a:spAutoFit/>
          </a:bodyPr>
          <a:lstStyle/>
          <a:p>
            <a:pPr marL="12700">
              <a:lnSpc>
                <a:spcPct val="100000"/>
              </a:lnSpc>
              <a:spcBef>
                <a:spcPts val="125"/>
              </a:spcBef>
              <a:tabLst>
                <a:tab pos="412115" algn="l"/>
              </a:tabLst>
            </a:pPr>
            <a:r>
              <a:rPr dirty="0" sz="1500" spc="-25" b="1">
                <a:solidFill>
                  <a:srgbClr val="0081EC"/>
                </a:solidFill>
                <a:latin typeface="Liberation Sans"/>
                <a:cs typeface="Liberation Sans"/>
              </a:rPr>
              <a:t>9.</a:t>
            </a:r>
            <a:r>
              <a:rPr dirty="0" sz="1500" b="1">
                <a:solidFill>
                  <a:srgbClr val="0081EC"/>
                </a:solidFill>
                <a:latin typeface="Liberation Sans"/>
                <a:cs typeface="Liberation Sans"/>
              </a:rPr>
              <a:t>	</a:t>
            </a:r>
            <a:r>
              <a:rPr dirty="0" sz="1500" spc="-150">
                <a:solidFill>
                  <a:srgbClr val="1F2937"/>
                </a:solidFill>
                <a:latin typeface="SimSun"/>
                <a:cs typeface="SimSun"/>
              </a:rPr>
              <a:t>計量票電</a:t>
            </a:r>
            <a:r>
              <a:rPr dirty="0" sz="1500" spc="-150">
                <a:solidFill>
                  <a:srgbClr val="1F2937"/>
                </a:solidFill>
                <a:latin typeface="Meiryo"/>
                <a:cs typeface="Meiryo"/>
              </a:rPr>
              <a:t>⼦</a:t>
            </a:r>
            <a:r>
              <a:rPr dirty="0" sz="1500" spc="-150">
                <a:solidFill>
                  <a:srgbClr val="1F2937"/>
                </a:solidFill>
                <a:latin typeface="SimSun"/>
                <a:cs typeface="SimSun"/>
              </a:rPr>
              <a:t>化と</a:t>
            </a:r>
            <a:r>
              <a:rPr dirty="0" sz="1350">
                <a:solidFill>
                  <a:srgbClr val="1F2937"/>
                </a:solidFill>
                <a:latin typeface="Liberation Sans"/>
                <a:cs typeface="Liberation Sans"/>
              </a:rPr>
              <a:t>AI-</a:t>
            </a:r>
            <a:r>
              <a:rPr dirty="0" sz="1350" spc="-25">
                <a:solidFill>
                  <a:srgbClr val="1F2937"/>
                </a:solidFill>
                <a:latin typeface="Liberation Sans"/>
                <a:cs typeface="Liberation Sans"/>
              </a:rPr>
              <a:t>OCR</a:t>
            </a:r>
            <a:endParaRPr sz="1350">
              <a:latin typeface="Liberation Sans"/>
              <a:cs typeface="Liberation Sans"/>
            </a:endParaRPr>
          </a:p>
        </p:txBody>
      </p:sp>
      <p:sp>
        <p:nvSpPr>
          <p:cNvPr id="12" name="object 12" descr=""/>
          <p:cNvSpPr txBox="1"/>
          <p:nvPr/>
        </p:nvSpPr>
        <p:spPr>
          <a:xfrm>
            <a:off x="6083299" y="3232086"/>
            <a:ext cx="1960245" cy="258445"/>
          </a:xfrm>
          <a:prstGeom prst="rect">
            <a:avLst/>
          </a:prstGeom>
        </p:spPr>
        <p:txBody>
          <a:bodyPr wrap="square" lIns="0" tIns="15875" rIns="0" bIns="0" rtlCol="0" vert="horz">
            <a:spAutoFit/>
          </a:bodyPr>
          <a:lstStyle/>
          <a:p>
            <a:pPr marL="12700">
              <a:lnSpc>
                <a:spcPct val="100000"/>
              </a:lnSpc>
              <a:spcBef>
                <a:spcPts val="125"/>
              </a:spcBef>
              <a:tabLst>
                <a:tab pos="412115" algn="l"/>
              </a:tabLst>
            </a:pPr>
            <a:r>
              <a:rPr dirty="0" sz="1500" spc="-25" b="1">
                <a:solidFill>
                  <a:srgbClr val="0081EC"/>
                </a:solidFill>
                <a:latin typeface="Liberation Sans"/>
                <a:cs typeface="Liberation Sans"/>
              </a:rPr>
              <a:t>10.</a:t>
            </a:r>
            <a:r>
              <a:rPr dirty="0" sz="1500" b="1">
                <a:solidFill>
                  <a:srgbClr val="0081EC"/>
                </a:solidFill>
                <a:latin typeface="Liberation Sans"/>
                <a:cs typeface="Liberation Sans"/>
              </a:rPr>
              <a:t>	</a:t>
            </a:r>
            <a:r>
              <a:rPr dirty="0" sz="1500" spc="-160">
                <a:solidFill>
                  <a:srgbClr val="1F2937"/>
                </a:solidFill>
                <a:latin typeface="SimSun"/>
                <a:cs typeface="SimSun"/>
              </a:rPr>
              <a:t>まとめ∕アクション</a:t>
            </a:r>
            <a:endParaRPr sz="1500">
              <a:latin typeface="SimSun"/>
              <a:cs typeface="SimSun"/>
            </a:endParaRPr>
          </a:p>
        </p:txBody>
      </p:sp>
      <p:grpSp>
        <p:nvGrpSpPr>
          <p:cNvPr id="13" name="object 13" descr=""/>
          <p:cNvGrpSpPr/>
          <p:nvPr/>
        </p:nvGrpSpPr>
        <p:grpSpPr>
          <a:xfrm>
            <a:off x="2438399" y="3857624"/>
            <a:ext cx="7315200" cy="1333500"/>
            <a:chOff x="2438399" y="3857624"/>
            <a:chExt cx="7315200" cy="1333500"/>
          </a:xfrm>
        </p:grpSpPr>
        <p:sp>
          <p:nvSpPr>
            <p:cNvPr id="14" name="object 14" descr=""/>
            <p:cNvSpPr/>
            <p:nvPr/>
          </p:nvSpPr>
          <p:spPr>
            <a:xfrm>
              <a:off x="2438399" y="3857624"/>
              <a:ext cx="7315200" cy="1333500"/>
            </a:xfrm>
            <a:custGeom>
              <a:avLst/>
              <a:gdLst/>
              <a:ahLst/>
              <a:cxnLst/>
              <a:rect l="l" t="t" r="r" b="b"/>
              <a:pathLst>
                <a:path w="7315200" h="1333500">
                  <a:moveTo>
                    <a:pt x="7244002" y="1333499"/>
                  </a:moveTo>
                  <a:lnTo>
                    <a:pt x="71196" y="1333499"/>
                  </a:lnTo>
                  <a:lnTo>
                    <a:pt x="66241" y="1333011"/>
                  </a:lnTo>
                  <a:lnTo>
                    <a:pt x="29705" y="1317876"/>
                  </a:lnTo>
                  <a:lnTo>
                    <a:pt x="3885" y="1281837"/>
                  </a:lnTo>
                  <a:lnTo>
                    <a:pt x="0" y="1262303"/>
                  </a:lnTo>
                  <a:lnTo>
                    <a:pt x="0" y="1257299"/>
                  </a:lnTo>
                  <a:lnTo>
                    <a:pt x="0" y="71196"/>
                  </a:lnTo>
                  <a:lnTo>
                    <a:pt x="15621" y="29704"/>
                  </a:lnTo>
                  <a:lnTo>
                    <a:pt x="51661" y="3885"/>
                  </a:lnTo>
                  <a:lnTo>
                    <a:pt x="71196" y="0"/>
                  </a:lnTo>
                  <a:lnTo>
                    <a:pt x="7244002" y="0"/>
                  </a:lnTo>
                  <a:lnTo>
                    <a:pt x="7285493" y="15621"/>
                  </a:lnTo>
                  <a:lnTo>
                    <a:pt x="7311312" y="51661"/>
                  </a:lnTo>
                  <a:lnTo>
                    <a:pt x="7315199" y="71196"/>
                  </a:lnTo>
                  <a:lnTo>
                    <a:pt x="7315199" y="1262303"/>
                  </a:lnTo>
                  <a:lnTo>
                    <a:pt x="7299576" y="1303793"/>
                  </a:lnTo>
                  <a:lnTo>
                    <a:pt x="7263537" y="1329613"/>
                  </a:lnTo>
                  <a:lnTo>
                    <a:pt x="7248958" y="1333011"/>
                  </a:lnTo>
                  <a:lnTo>
                    <a:pt x="7244002" y="1333499"/>
                  </a:lnTo>
                  <a:close/>
                </a:path>
              </a:pathLst>
            </a:custGeom>
            <a:solidFill>
              <a:srgbClr val="0081EC">
                <a:alpha val="10198"/>
              </a:srgbClr>
            </a:solidFill>
          </p:spPr>
          <p:txBody>
            <a:bodyPr wrap="square" lIns="0" tIns="0" rIns="0" bIns="0" rtlCol="0"/>
            <a:lstStyle/>
            <a:p/>
          </p:txBody>
        </p:sp>
        <p:pic>
          <p:nvPicPr>
            <p:cNvPr id="15" name="object 15" descr=""/>
            <p:cNvPicPr/>
            <p:nvPr/>
          </p:nvPicPr>
          <p:blipFill>
            <a:blip r:embed="rId2" cstate="print"/>
            <a:stretch>
              <a:fillRect/>
            </a:stretch>
          </p:blipFill>
          <p:spPr>
            <a:xfrm>
              <a:off x="2596753" y="4048124"/>
              <a:ext cx="130961" cy="190499"/>
            </a:xfrm>
            <a:prstGeom prst="rect">
              <a:avLst/>
            </a:prstGeom>
          </p:spPr>
        </p:pic>
      </p:grpSp>
      <p:sp>
        <p:nvSpPr>
          <p:cNvPr id="16" name="object 16" descr=""/>
          <p:cNvSpPr txBox="1"/>
          <p:nvPr/>
        </p:nvSpPr>
        <p:spPr>
          <a:xfrm>
            <a:off x="2578099" y="3874036"/>
            <a:ext cx="6940550" cy="1145540"/>
          </a:xfrm>
          <a:prstGeom prst="rect">
            <a:avLst/>
          </a:prstGeom>
        </p:spPr>
        <p:txBody>
          <a:bodyPr wrap="square" lIns="0" tIns="129539" rIns="0" bIns="0" rtlCol="0" vert="horz">
            <a:spAutoFit/>
          </a:bodyPr>
          <a:lstStyle/>
          <a:p>
            <a:pPr marL="269240">
              <a:lnSpc>
                <a:spcPct val="100000"/>
              </a:lnSpc>
              <a:spcBef>
                <a:spcPts val="1019"/>
              </a:spcBef>
            </a:pPr>
            <a:r>
              <a:rPr dirty="0" sz="1550" spc="-210">
                <a:solidFill>
                  <a:srgbClr val="1F2937"/>
                </a:solidFill>
                <a:latin typeface="SimSun"/>
                <a:cs typeface="SimSun"/>
              </a:rPr>
              <a:t>この</a:t>
            </a:r>
            <a:r>
              <a:rPr dirty="0" sz="1550" spc="-220">
                <a:solidFill>
                  <a:srgbClr val="1F2937"/>
                </a:solidFill>
                <a:latin typeface="PMingLiU"/>
                <a:cs typeface="PMingLiU"/>
              </a:rPr>
              <a:t>プレゼンテーション</a:t>
            </a:r>
            <a:r>
              <a:rPr dirty="0" sz="1550" spc="-210">
                <a:solidFill>
                  <a:srgbClr val="1F2937"/>
                </a:solidFill>
                <a:latin typeface="SimSun"/>
                <a:cs typeface="SimSun"/>
              </a:rPr>
              <a:t>で</a:t>
            </a:r>
            <a:r>
              <a:rPr dirty="0" sz="1550" spc="-210">
                <a:solidFill>
                  <a:srgbClr val="1F2937"/>
                </a:solidFill>
                <a:latin typeface="PMingLiU"/>
                <a:cs typeface="PMingLiU"/>
              </a:rPr>
              <a:t>わ</a:t>
            </a:r>
            <a:r>
              <a:rPr dirty="0" sz="1550" spc="-210">
                <a:solidFill>
                  <a:srgbClr val="1F2937"/>
                </a:solidFill>
                <a:latin typeface="SimSun"/>
                <a:cs typeface="SimSun"/>
              </a:rPr>
              <a:t>か</a:t>
            </a:r>
            <a:r>
              <a:rPr dirty="0" sz="1550" spc="-210">
                <a:solidFill>
                  <a:srgbClr val="1F2937"/>
                </a:solidFill>
                <a:latin typeface="PMingLiU"/>
                <a:cs typeface="PMingLiU"/>
              </a:rPr>
              <a:t>る</a:t>
            </a:r>
            <a:r>
              <a:rPr dirty="0" sz="1550" spc="-130">
                <a:solidFill>
                  <a:srgbClr val="1F2937"/>
                </a:solidFill>
                <a:latin typeface="SimSun"/>
                <a:cs typeface="SimSun"/>
              </a:rPr>
              <a:t>こと</a:t>
            </a:r>
            <a:endParaRPr sz="1550">
              <a:latin typeface="SimSun"/>
              <a:cs typeface="SimSun"/>
            </a:endParaRPr>
          </a:p>
          <a:p>
            <a:pPr algn="just" marL="12700" marR="5080">
              <a:lnSpc>
                <a:spcPct val="111100"/>
              </a:lnSpc>
              <a:spcBef>
                <a:spcPts val="635"/>
              </a:spcBef>
            </a:pPr>
            <a:r>
              <a:rPr dirty="0" sz="1350" spc="-180">
                <a:solidFill>
                  <a:srgbClr val="374050"/>
                </a:solidFill>
                <a:latin typeface="SimSun"/>
                <a:cs typeface="SimSun"/>
              </a:rPr>
              <a:t>廃棄物処理法の最新改正内容と建設現場に求められる対応について、法改正の時系列、 電</a:t>
            </a:r>
            <a:r>
              <a:rPr dirty="0" sz="1350" spc="-165">
                <a:solidFill>
                  <a:srgbClr val="374050"/>
                </a:solidFill>
                <a:latin typeface="Meiryo"/>
                <a:cs typeface="Meiryo"/>
              </a:rPr>
              <a:t>⼦</a:t>
            </a:r>
            <a:r>
              <a:rPr dirty="0" sz="1350" spc="-165">
                <a:solidFill>
                  <a:srgbClr val="374050"/>
                </a:solidFill>
                <a:latin typeface="SimSun"/>
                <a:cs typeface="SimSun"/>
              </a:rPr>
              <a:t>マニフェ</a:t>
            </a:r>
            <a:r>
              <a:rPr dirty="0" sz="1350" spc="-180">
                <a:solidFill>
                  <a:srgbClr val="374050"/>
                </a:solidFill>
                <a:latin typeface="SimSun"/>
                <a:cs typeface="SimSun"/>
              </a:rPr>
              <a:t>スト義務化、情報管理の厳格化、そして具体的な対応策までを網羅的に解説します。 </a:t>
            </a:r>
            <a:r>
              <a:rPr dirty="0" sz="1200">
                <a:solidFill>
                  <a:srgbClr val="374050"/>
                </a:solidFill>
                <a:latin typeface="Liberation Sans"/>
                <a:cs typeface="Liberation Sans"/>
              </a:rPr>
              <a:t>2025</a:t>
            </a:r>
            <a:r>
              <a:rPr dirty="0" sz="1350" spc="-165">
                <a:solidFill>
                  <a:srgbClr val="374050"/>
                </a:solidFill>
                <a:latin typeface="SimSun"/>
                <a:cs typeface="SimSun"/>
              </a:rPr>
              <a:t>年以降の法改正への準備に必要な</a:t>
            </a:r>
            <a:r>
              <a:rPr dirty="0" sz="1350" spc="-165">
                <a:solidFill>
                  <a:srgbClr val="374050"/>
                </a:solidFill>
                <a:latin typeface="Meiryo"/>
                <a:cs typeface="Meiryo"/>
              </a:rPr>
              <a:t>実</a:t>
            </a:r>
            <a:r>
              <a:rPr dirty="0" sz="1350" spc="-175">
                <a:solidFill>
                  <a:srgbClr val="374050"/>
                </a:solidFill>
                <a:latin typeface="SimSun"/>
                <a:cs typeface="SimSun"/>
              </a:rPr>
              <a:t>務ポイントをご確認いただけます。</a:t>
            </a:r>
            <a:endParaRPr sz="1350">
              <a:latin typeface="SimSun"/>
              <a:cs typeface="SimSun"/>
            </a:endParaRPr>
          </a:p>
        </p:txBody>
      </p:sp>
      <p:sp>
        <p:nvSpPr>
          <p:cNvPr id="18" name="object 18" descr=""/>
          <p:cNvSpPr txBox="1">
            <a:spLocks noGrp="1"/>
          </p:cNvSpPr>
          <p:nvPr>
            <p:ph type="sldNum" idx="7" sz="quarter"/>
          </p:nvPr>
        </p:nvSpPr>
        <p:spPr>
          <a:prstGeom prst="rect"/>
        </p:spPr>
        <p:txBody>
          <a:bodyPr wrap="square" lIns="0" tIns="0" rIns="0" bIns="0" rtlCol="0" vert="horz">
            <a:spAutoFit/>
          </a:bodyPr>
          <a:lstStyle/>
          <a:p>
            <a:pPr marL="12700">
              <a:lnSpc>
                <a:spcPts val="1425"/>
              </a:lnSpc>
            </a:pPr>
            <a:fld id="{81D60167-4931-47E6-BA6A-407CBD079E47}" type="slidenum">
              <a:rPr dirty="0" spc="-25"/>
              <a:t>10</a:t>
            </a:fld>
          </a:p>
        </p:txBody>
      </p:sp>
      <p:sp>
        <p:nvSpPr>
          <p:cNvPr id="19" name="object 19" descr=""/>
          <p:cNvSpPr txBox="1"/>
          <p:nvPr/>
        </p:nvSpPr>
        <p:spPr>
          <a:xfrm>
            <a:off x="463550" y="6381681"/>
            <a:ext cx="1544955" cy="174625"/>
          </a:xfrm>
          <a:prstGeom prst="rect">
            <a:avLst/>
          </a:prstGeom>
        </p:spPr>
        <p:txBody>
          <a:bodyPr wrap="square" lIns="0" tIns="0" rIns="0" bIns="0" rtlCol="0" vert="horz">
            <a:spAutoFit/>
          </a:bodyPr>
          <a:lstStyle/>
          <a:p>
            <a:pPr marL="12700">
              <a:lnSpc>
                <a:spcPct val="100000"/>
              </a:lnSpc>
            </a:pPr>
            <a:r>
              <a:rPr dirty="0" sz="1050" spc="-10">
                <a:solidFill>
                  <a:srgbClr val="64738B"/>
                </a:solidFill>
                <a:latin typeface="Liberation Sans"/>
                <a:cs typeface="Liberation Sans"/>
                <a:hlinkClick r:id="rId3"/>
              </a:rPr>
              <a:t>kurojica.com/ai-document</a:t>
            </a:r>
            <a:endParaRPr sz="1050">
              <a:latin typeface="Liberation Sans"/>
              <a:cs typeface="Liberation Sans"/>
            </a:endParaRPr>
          </a:p>
        </p:txBody>
      </p:sp>
      <p:sp>
        <p:nvSpPr>
          <p:cNvPr id="17" name="object 17" descr=""/>
          <p:cNvSpPr txBox="1"/>
          <p:nvPr/>
        </p:nvSpPr>
        <p:spPr>
          <a:xfrm>
            <a:off x="10376842" y="550989"/>
            <a:ext cx="1218565" cy="206375"/>
          </a:xfrm>
          <a:prstGeom prst="rect">
            <a:avLst/>
          </a:prstGeom>
        </p:spPr>
        <p:txBody>
          <a:bodyPr wrap="square" lIns="0" tIns="17145" rIns="0" bIns="0" rtlCol="0" vert="horz">
            <a:spAutoFit/>
          </a:bodyPr>
          <a:lstStyle/>
          <a:p>
            <a:pPr marL="12700">
              <a:lnSpc>
                <a:spcPct val="100000"/>
              </a:lnSpc>
              <a:spcBef>
                <a:spcPts val="135"/>
              </a:spcBef>
            </a:pPr>
            <a:r>
              <a:rPr dirty="0" sz="1150" spc="-110">
                <a:solidFill>
                  <a:srgbClr val="64738B"/>
                </a:solidFill>
                <a:latin typeface="SimSun"/>
                <a:cs typeface="SimSun"/>
              </a:rPr>
              <a:t>クロジカ</a:t>
            </a:r>
            <a:r>
              <a:rPr dirty="0" sz="1050">
                <a:solidFill>
                  <a:srgbClr val="64738B"/>
                </a:solidFill>
                <a:latin typeface="Liberation Sans"/>
                <a:cs typeface="Liberation Sans"/>
              </a:rPr>
              <a:t>AI</a:t>
            </a:r>
            <a:r>
              <a:rPr dirty="0" sz="1150" spc="-100">
                <a:solidFill>
                  <a:srgbClr val="64738B"/>
                </a:solidFill>
                <a:latin typeface="SimSun"/>
                <a:cs typeface="SimSun"/>
              </a:rPr>
              <a:t>書類管理</a:t>
            </a:r>
            <a:endParaRPr sz="1150">
              <a:latin typeface="SimSun"/>
              <a:cs typeface="SimSu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descr=""/>
          <p:cNvGrpSpPr/>
          <p:nvPr/>
        </p:nvGrpSpPr>
        <p:grpSpPr>
          <a:xfrm>
            <a:off x="609599" y="3476624"/>
            <a:ext cx="10972800" cy="1085850"/>
            <a:chOff x="609599" y="3476624"/>
            <a:chExt cx="10972800" cy="1085850"/>
          </a:xfrm>
        </p:grpSpPr>
        <p:sp>
          <p:nvSpPr>
            <p:cNvPr id="3" name="object 3" descr=""/>
            <p:cNvSpPr/>
            <p:nvPr/>
          </p:nvSpPr>
          <p:spPr>
            <a:xfrm>
              <a:off x="633412" y="3476624"/>
              <a:ext cx="10949305" cy="1085850"/>
            </a:xfrm>
            <a:custGeom>
              <a:avLst/>
              <a:gdLst/>
              <a:ahLst/>
              <a:cxnLst/>
              <a:rect l="l" t="t" r="r" b="b"/>
              <a:pathLst>
                <a:path w="10949305" h="1085850">
                  <a:moveTo>
                    <a:pt x="10915938" y="1085849"/>
                  </a:moveTo>
                  <a:lnTo>
                    <a:pt x="12392" y="1085849"/>
                  </a:lnTo>
                  <a:lnTo>
                    <a:pt x="10570" y="1084882"/>
                  </a:lnTo>
                  <a:lnTo>
                    <a:pt x="0" y="1052801"/>
                  </a:lnTo>
                  <a:lnTo>
                    <a:pt x="0" y="1047749"/>
                  </a:lnTo>
                  <a:lnTo>
                    <a:pt x="0" y="33047"/>
                  </a:lnTo>
                  <a:lnTo>
                    <a:pt x="12392" y="0"/>
                  </a:lnTo>
                  <a:lnTo>
                    <a:pt x="10915938" y="0"/>
                  </a:lnTo>
                  <a:lnTo>
                    <a:pt x="10948018" y="28187"/>
                  </a:lnTo>
                  <a:lnTo>
                    <a:pt x="10948985" y="33047"/>
                  </a:lnTo>
                  <a:lnTo>
                    <a:pt x="10948985" y="1052801"/>
                  </a:lnTo>
                  <a:lnTo>
                    <a:pt x="10920797" y="1084882"/>
                  </a:lnTo>
                  <a:lnTo>
                    <a:pt x="10915938" y="1085849"/>
                  </a:lnTo>
                  <a:close/>
                </a:path>
              </a:pathLst>
            </a:custGeom>
            <a:solidFill>
              <a:srgbClr val="E7F0FD"/>
            </a:solidFill>
          </p:spPr>
          <p:txBody>
            <a:bodyPr wrap="square" lIns="0" tIns="0" rIns="0" bIns="0" rtlCol="0"/>
            <a:lstStyle/>
            <a:p/>
          </p:txBody>
        </p:sp>
        <p:sp>
          <p:nvSpPr>
            <p:cNvPr id="4" name="object 4" descr=""/>
            <p:cNvSpPr/>
            <p:nvPr/>
          </p:nvSpPr>
          <p:spPr>
            <a:xfrm>
              <a:off x="609599" y="3476624"/>
              <a:ext cx="47625" cy="1085850"/>
            </a:xfrm>
            <a:custGeom>
              <a:avLst/>
              <a:gdLst/>
              <a:ahLst/>
              <a:cxnLst/>
              <a:rect l="l" t="t" r="r" b="b"/>
              <a:pathLst>
                <a:path w="47625" h="1085850">
                  <a:moveTo>
                    <a:pt x="47624" y="1085849"/>
                  </a:moveTo>
                  <a:lnTo>
                    <a:pt x="38099" y="1085849"/>
                  </a:lnTo>
                  <a:lnTo>
                    <a:pt x="30498" y="1085152"/>
                  </a:lnTo>
                  <a:lnTo>
                    <a:pt x="697" y="1055351"/>
                  </a:lnTo>
                  <a:lnTo>
                    <a:pt x="0" y="1047749"/>
                  </a:lnTo>
                  <a:lnTo>
                    <a:pt x="0" y="38099"/>
                  </a:lnTo>
                  <a:lnTo>
                    <a:pt x="23473" y="2789"/>
                  </a:lnTo>
                  <a:lnTo>
                    <a:pt x="38099" y="0"/>
                  </a:lnTo>
                  <a:lnTo>
                    <a:pt x="47624" y="0"/>
                  </a:lnTo>
                  <a:lnTo>
                    <a:pt x="47624" y="1085849"/>
                  </a:lnTo>
                  <a:close/>
                </a:path>
              </a:pathLst>
            </a:custGeom>
            <a:solidFill>
              <a:srgbClr val="0081EC"/>
            </a:solidFill>
          </p:spPr>
          <p:txBody>
            <a:bodyPr wrap="square" lIns="0" tIns="0" rIns="0" bIns="0" rtlCol="0"/>
            <a:lstStyle/>
            <a:p/>
          </p:txBody>
        </p:sp>
        <p:pic>
          <p:nvPicPr>
            <p:cNvPr id="5" name="object 5" descr=""/>
            <p:cNvPicPr/>
            <p:nvPr/>
          </p:nvPicPr>
          <p:blipFill>
            <a:blip r:embed="rId2" cstate="print"/>
            <a:stretch>
              <a:fillRect/>
            </a:stretch>
          </p:blipFill>
          <p:spPr>
            <a:xfrm>
              <a:off x="852487" y="3676649"/>
              <a:ext cx="104768" cy="152399"/>
            </a:xfrm>
            <a:prstGeom prst="rect">
              <a:avLst/>
            </a:prstGeom>
          </p:spPr>
        </p:pic>
      </p:grpSp>
      <p:sp>
        <p:nvSpPr>
          <p:cNvPr id="6" name="object 6"/>
          <p:cNvSpPr txBox="1">
            <a:spLocks noGrp="1"/>
          </p:cNvSpPr>
          <p:nvPr>
            <p:ph type="title"/>
          </p:nvPr>
        </p:nvSpPr>
        <p:spPr>
          <a:prstGeom prst="rect"/>
        </p:spPr>
        <p:txBody>
          <a:bodyPr wrap="square" lIns="0" tIns="15875" rIns="0" bIns="0" rtlCol="0" vert="horz">
            <a:spAutoFit/>
          </a:bodyPr>
          <a:lstStyle/>
          <a:p>
            <a:pPr marL="12700">
              <a:lnSpc>
                <a:spcPct val="100000"/>
              </a:lnSpc>
              <a:spcBef>
                <a:spcPts val="125"/>
              </a:spcBef>
            </a:pPr>
            <a:r>
              <a:rPr dirty="0" spc="-310"/>
              <a:t>なぜ今、廃棄物処理書類管理の法改正</a:t>
            </a:r>
            <a:r>
              <a:rPr dirty="0" spc="-310">
                <a:latin typeface="PMingLiU"/>
                <a:cs typeface="PMingLiU"/>
              </a:rPr>
              <a:t>を</a:t>
            </a:r>
            <a:r>
              <a:rPr dirty="0" spc="-335"/>
              <a:t>押さえ</a:t>
            </a:r>
            <a:r>
              <a:rPr dirty="0" spc="-310">
                <a:latin typeface="PMingLiU"/>
                <a:cs typeface="PMingLiU"/>
              </a:rPr>
              <a:t>る</a:t>
            </a:r>
            <a:r>
              <a:rPr dirty="0" spc="-320"/>
              <a:t>べきなのか</a:t>
            </a:r>
          </a:p>
        </p:txBody>
      </p:sp>
      <p:pic>
        <p:nvPicPr>
          <p:cNvPr id="7" name="object 7" descr=""/>
          <p:cNvPicPr/>
          <p:nvPr/>
        </p:nvPicPr>
        <p:blipFill>
          <a:blip r:embed="rId3" cstate="print"/>
          <a:stretch>
            <a:fillRect/>
          </a:stretch>
        </p:blipFill>
        <p:spPr>
          <a:xfrm>
            <a:off x="609599" y="1523999"/>
            <a:ext cx="190499" cy="190499"/>
          </a:xfrm>
          <a:prstGeom prst="rect">
            <a:avLst/>
          </a:prstGeom>
        </p:spPr>
      </p:pic>
      <p:pic>
        <p:nvPicPr>
          <p:cNvPr id="8" name="object 8" descr=""/>
          <p:cNvPicPr/>
          <p:nvPr/>
        </p:nvPicPr>
        <p:blipFill>
          <a:blip r:embed="rId4" cstate="print"/>
          <a:stretch>
            <a:fillRect/>
          </a:stretch>
        </p:blipFill>
        <p:spPr>
          <a:xfrm>
            <a:off x="608930" y="2297906"/>
            <a:ext cx="191839" cy="166687"/>
          </a:xfrm>
          <a:prstGeom prst="rect">
            <a:avLst/>
          </a:prstGeom>
        </p:spPr>
      </p:pic>
      <p:pic>
        <p:nvPicPr>
          <p:cNvPr id="9" name="object 9" descr=""/>
          <p:cNvPicPr/>
          <p:nvPr/>
        </p:nvPicPr>
        <p:blipFill>
          <a:blip r:embed="rId5" cstate="print"/>
          <a:stretch>
            <a:fillRect/>
          </a:stretch>
        </p:blipFill>
        <p:spPr>
          <a:xfrm>
            <a:off x="615553" y="2774142"/>
            <a:ext cx="178593" cy="166715"/>
          </a:xfrm>
          <a:prstGeom prst="rect">
            <a:avLst/>
          </a:prstGeom>
        </p:spPr>
      </p:pic>
      <p:sp>
        <p:nvSpPr>
          <p:cNvPr id="10" name="object 10" descr=""/>
          <p:cNvSpPr txBox="1"/>
          <p:nvPr/>
        </p:nvSpPr>
        <p:spPr>
          <a:xfrm>
            <a:off x="835025" y="1427709"/>
            <a:ext cx="10746740" cy="2972435"/>
          </a:xfrm>
          <a:prstGeom prst="rect">
            <a:avLst/>
          </a:prstGeom>
        </p:spPr>
        <p:txBody>
          <a:bodyPr wrap="square" lIns="0" tIns="41910" rIns="0" bIns="0" rtlCol="0" vert="horz">
            <a:spAutoFit/>
          </a:bodyPr>
          <a:lstStyle/>
          <a:p>
            <a:pPr marL="107314">
              <a:lnSpc>
                <a:spcPct val="100000"/>
              </a:lnSpc>
              <a:spcBef>
                <a:spcPts val="330"/>
              </a:spcBef>
            </a:pPr>
            <a:r>
              <a:rPr dirty="0" sz="1700" spc="-235">
                <a:solidFill>
                  <a:srgbClr val="1F2937"/>
                </a:solidFill>
                <a:latin typeface="PMingLiU"/>
                <a:cs typeface="PMingLiU"/>
              </a:rPr>
              <a:t>コンプライアンス</a:t>
            </a:r>
            <a:r>
              <a:rPr dirty="0" sz="1700" spc="-235">
                <a:solidFill>
                  <a:srgbClr val="1F2937"/>
                </a:solidFill>
                <a:latin typeface="SimSun"/>
                <a:cs typeface="SimSun"/>
              </a:rPr>
              <a:t>と企業価値向上 </a:t>
            </a:r>
            <a:r>
              <a:rPr dirty="0" sz="1500" spc="-5">
                <a:solidFill>
                  <a:srgbClr val="1F2937"/>
                </a:solidFill>
                <a:latin typeface="Liberation Sans"/>
                <a:cs typeface="Liberation Sans"/>
              </a:rPr>
              <a:t>- </a:t>
            </a:r>
            <a:r>
              <a:rPr dirty="0" sz="1700" spc="-204">
                <a:solidFill>
                  <a:srgbClr val="1F2937"/>
                </a:solidFill>
                <a:latin typeface="SimSun"/>
                <a:cs typeface="SimSun"/>
              </a:rPr>
              <a:t>適切な廃棄物処理と管理は、法令遵</a:t>
            </a:r>
            <a:r>
              <a:rPr dirty="0" sz="1700" spc="-204">
                <a:solidFill>
                  <a:srgbClr val="1F2937"/>
                </a:solidFill>
                <a:latin typeface="Meiryo"/>
                <a:cs typeface="Meiryo"/>
              </a:rPr>
              <a:t>守</a:t>
            </a:r>
            <a:r>
              <a:rPr dirty="0" sz="1700" spc="-210">
                <a:solidFill>
                  <a:srgbClr val="1F2937"/>
                </a:solidFill>
                <a:latin typeface="SimSun"/>
                <a:cs typeface="SimSun"/>
              </a:rPr>
              <a:t>だけでなく、取引先からの信頼や企業イメージにも</a:t>
            </a:r>
            <a:endParaRPr sz="1700">
              <a:latin typeface="SimSun"/>
              <a:cs typeface="SimSun"/>
            </a:endParaRPr>
          </a:p>
          <a:p>
            <a:pPr marL="107314">
              <a:lnSpc>
                <a:spcPct val="100000"/>
              </a:lnSpc>
              <a:spcBef>
                <a:spcPts val="210"/>
              </a:spcBef>
            </a:pPr>
            <a:r>
              <a:rPr dirty="0" sz="1700" spc="-210">
                <a:solidFill>
                  <a:srgbClr val="1F2937"/>
                </a:solidFill>
                <a:latin typeface="Meiryo"/>
                <a:cs typeface="Meiryo"/>
              </a:rPr>
              <a:t>⼤</a:t>
            </a:r>
            <a:r>
              <a:rPr dirty="0" sz="1700" spc="-190">
                <a:solidFill>
                  <a:srgbClr val="1F2937"/>
                </a:solidFill>
                <a:latin typeface="SimSun"/>
                <a:cs typeface="SimSun"/>
              </a:rPr>
              <a:t>きく影響します</a:t>
            </a:r>
            <a:endParaRPr sz="1700">
              <a:latin typeface="SimSun"/>
              <a:cs typeface="SimSun"/>
            </a:endParaRPr>
          </a:p>
          <a:p>
            <a:pPr marL="107314">
              <a:lnSpc>
                <a:spcPct val="100000"/>
              </a:lnSpc>
              <a:spcBef>
                <a:spcPts val="1710"/>
              </a:spcBef>
            </a:pPr>
            <a:r>
              <a:rPr dirty="0" sz="1700" spc="-220">
                <a:solidFill>
                  <a:srgbClr val="1F2937"/>
                </a:solidFill>
                <a:latin typeface="SimSun"/>
                <a:cs typeface="SimSun"/>
              </a:rPr>
              <a:t>紙管理では対応困難 </a:t>
            </a:r>
            <a:r>
              <a:rPr dirty="0" sz="1500" spc="70">
                <a:solidFill>
                  <a:srgbClr val="1F2937"/>
                </a:solidFill>
                <a:latin typeface="Liberation Sans"/>
                <a:cs typeface="Liberation Sans"/>
              </a:rPr>
              <a:t>- </a:t>
            </a:r>
            <a:r>
              <a:rPr dirty="0" sz="1700" spc="-210">
                <a:solidFill>
                  <a:srgbClr val="1F2937"/>
                </a:solidFill>
                <a:latin typeface="SimSun"/>
                <a:cs typeface="SimSun"/>
              </a:rPr>
              <a:t>近年の急速な法</a:t>
            </a:r>
            <a:r>
              <a:rPr dirty="0" sz="1700" spc="-210">
                <a:solidFill>
                  <a:srgbClr val="1F2937"/>
                </a:solidFill>
                <a:latin typeface="Meiryo"/>
                <a:cs typeface="Meiryo"/>
              </a:rPr>
              <a:t>改</a:t>
            </a:r>
            <a:r>
              <a:rPr dirty="0" sz="1700" spc="-229">
                <a:solidFill>
                  <a:srgbClr val="1F2937"/>
                </a:solidFill>
                <a:latin typeface="SimSun"/>
                <a:cs typeface="SimSun"/>
              </a:rPr>
              <a:t>正により、従</a:t>
            </a:r>
            <a:r>
              <a:rPr dirty="0" sz="1700" spc="-210">
                <a:solidFill>
                  <a:srgbClr val="1F2937"/>
                </a:solidFill>
                <a:latin typeface="Meiryo"/>
                <a:cs typeface="Meiryo"/>
              </a:rPr>
              <a:t>来</a:t>
            </a:r>
            <a:r>
              <a:rPr dirty="0" sz="1700" spc="-229">
                <a:solidFill>
                  <a:srgbClr val="1F2937"/>
                </a:solidFill>
                <a:latin typeface="SimSun"/>
                <a:cs typeface="SimSun"/>
              </a:rPr>
              <a:t>の紙ベースの管理では対応しきれない状況が</a:t>
            </a:r>
            <a:r>
              <a:rPr dirty="0" sz="1700" spc="-210">
                <a:solidFill>
                  <a:srgbClr val="1F2937"/>
                </a:solidFill>
                <a:latin typeface="Meiryo"/>
                <a:cs typeface="Meiryo"/>
              </a:rPr>
              <a:t>⽣</a:t>
            </a:r>
            <a:r>
              <a:rPr dirty="0" sz="1700" spc="-200">
                <a:solidFill>
                  <a:srgbClr val="1F2937"/>
                </a:solidFill>
                <a:latin typeface="SimSun"/>
                <a:cs typeface="SimSun"/>
              </a:rPr>
              <a:t>まれています</a:t>
            </a:r>
            <a:endParaRPr sz="1700">
              <a:latin typeface="SimSun"/>
              <a:cs typeface="SimSun"/>
            </a:endParaRPr>
          </a:p>
          <a:p>
            <a:pPr marL="107314" marR="82550">
              <a:lnSpc>
                <a:spcPct val="110300"/>
              </a:lnSpc>
              <a:spcBef>
                <a:spcPts val="1500"/>
              </a:spcBef>
            </a:pPr>
            <a:r>
              <a:rPr dirty="0" sz="1700" spc="-210">
                <a:solidFill>
                  <a:srgbClr val="1F2937"/>
                </a:solidFill>
                <a:latin typeface="SimSun"/>
                <a:cs typeface="SimSun"/>
              </a:rPr>
              <a:t>電</a:t>
            </a:r>
            <a:r>
              <a:rPr dirty="0" sz="1700" spc="-210">
                <a:solidFill>
                  <a:srgbClr val="1F2937"/>
                </a:solidFill>
                <a:latin typeface="Meiryo"/>
                <a:cs typeface="Meiryo"/>
              </a:rPr>
              <a:t>⼦</a:t>
            </a:r>
            <a:r>
              <a:rPr dirty="0" sz="1700" spc="-210">
                <a:solidFill>
                  <a:srgbClr val="1F2937"/>
                </a:solidFill>
                <a:latin typeface="SimSun"/>
                <a:cs typeface="SimSun"/>
              </a:rPr>
              <a:t>化</a:t>
            </a:r>
            <a:r>
              <a:rPr dirty="0" sz="1700" spc="-210">
                <a:solidFill>
                  <a:srgbClr val="1F2937"/>
                </a:solidFill>
                <a:latin typeface="PMingLiU"/>
                <a:cs typeface="PMingLiU"/>
              </a:rPr>
              <a:t>‧</a:t>
            </a:r>
            <a:r>
              <a:rPr dirty="0" sz="1700" spc="-210">
                <a:solidFill>
                  <a:srgbClr val="1F2937"/>
                </a:solidFill>
                <a:latin typeface="SimSun"/>
                <a:cs typeface="SimSun"/>
              </a:rPr>
              <a:t>厳格化に</a:t>
            </a:r>
            <a:r>
              <a:rPr dirty="0" sz="1700" spc="-235">
                <a:solidFill>
                  <a:srgbClr val="1F2937"/>
                </a:solidFill>
                <a:latin typeface="PMingLiU"/>
                <a:cs typeface="PMingLiU"/>
              </a:rPr>
              <a:t>よる</a:t>
            </a:r>
            <a:r>
              <a:rPr dirty="0" sz="1700" spc="-210">
                <a:solidFill>
                  <a:srgbClr val="1F2937"/>
                </a:solidFill>
                <a:latin typeface="SimSun"/>
                <a:cs typeface="SimSun"/>
              </a:rPr>
              <a:t>業務変</a:t>
            </a:r>
            <a:r>
              <a:rPr dirty="0" sz="1700" spc="-135">
                <a:solidFill>
                  <a:srgbClr val="1F2937"/>
                </a:solidFill>
                <a:latin typeface="Meiryo"/>
                <a:cs typeface="Meiryo"/>
              </a:rPr>
              <a:t>⾰ </a:t>
            </a:r>
            <a:r>
              <a:rPr dirty="0" sz="1500">
                <a:solidFill>
                  <a:srgbClr val="1F2937"/>
                </a:solidFill>
                <a:latin typeface="Liberation Sans"/>
                <a:cs typeface="Liberation Sans"/>
              </a:rPr>
              <a:t>- </a:t>
            </a:r>
            <a:r>
              <a:rPr dirty="0" sz="1500" spc="-10">
                <a:solidFill>
                  <a:srgbClr val="1F2937"/>
                </a:solidFill>
                <a:latin typeface="Liberation Sans"/>
                <a:cs typeface="Liberation Sans"/>
              </a:rPr>
              <a:t>2020</a:t>
            </a:r>
            <a:r>
              <a:rPr dirty="0" sz="1700" spc="-210">
                <a:solidFill>
                  <a:srgbClr val="1F2937"/>
                </a:solidFill>
                <a:latin typeface="SimSun"/>
                <a:cs typeface="SimSun"/>
              </a:rPr>
              <a:t>年の電</a:t>
            </a:r>
            <a:r>
              <a:rPr dirty="0" sz="1700" spc="-210">
                <a:solidFill>
                  <a:srgbClr val="1F2937"/>
                </a:solidFill>
                <a:latin typeface="Meiryo"/>
                <a:cs typeface="Meiryo"/>
              </a:rPr>
              <a:t>⼦</a:t>
            </a:r>
            <a:r>
              <a:rPr dirty="0" sz="1700" spc="-210">
                <a:solidFill>
                  <a:srgbClr val="1F2937"/>
                </a:solidFill>
                <a:latin typeface="SimSun"/>
                <a:cs typeface="SimSun"/>
              </a:rPr>
              <a:t>マニフェスト義務化対象拡</a:t>
            </a:r>
            <a:r>
              <a:rPr dirty="0" sz="1700" spc="-210">
                <a:solidFill>
                  <a:srgbClr val="1F2937"/>
                </a:solidFill>
                <a:latin typeface="Meiryo"/>
                <a:cs typeface="Meiryo"/>
              </a:rPr>
              <a:t>⼤</a:t>
            </a:r>
            <a:r>
              <a:rPr dirty="0" sz="1700" spc="-210">
                <a:solidFill>
                  <a:srgbClr val="1F2937"/>
                </a:solidFill>
                <a:latin typeface="SimSun"/>
                <a:cs typeface="SimSun"/>
              </a:rPr>
              <a:t>、</a:t>
            </a:r>
            <a:r>
              <a:rPr dirty="0" sz="1500" spc="-10">
                <a:solidFill>
                  <a:srgbClr val="1F2937"/>
                </a:solidFill>
                <a:latin typeface="Liberation Sans"/>
                <a:cs typeface="Liberation Sans"/>
              </a:rPr>
              <a:t>2024</a:t>
            </a:r>
            <a:r>
              <a:rPr dirty="0" sz="1700" spc="-210">
                <a:solidFill>
                  <a:srgbClr val="1F2937"/>
                </a:solidFill>
                <a:latin typeface="SimSun"/>
                <a:cs typeface="SimSun"/>
              </a:rPr>
              <a:t>年</a:t>
            </a:r>
            <a:r>
              <a:rPr dirty="0" sz="1500" spc="-10">
                <a:solidFill>
                  <a:srgbClr val="1F2937"/>
                </a:solidFill>
                <a:latin typeface="Liberation Sans"/>
                <a:cs typeface="Liberation Sans"/>
              </a:rPr>
              <a:t>4</a:t>
            </a:r>
            <a:r>
              <a:rPr dirty="0" sz="1700" spc="-210">
                <a:solidFill>
                  <a:srgbClr val="1F2937"/>
                </a:solidFill>
                <a:latin typeface="Meiryo"/>
                <a:cs typeface="Meiryo"/>
              </a:rPr>
              <a:t>⽉</a:t>
            </a:r>
            <a:r>
              <a:rPr dirty="0" sz="1700" spc="-210">
                <a:solidFill>
                  <a:srgbClr val="1F2937"/>
                </a:solidFill>
                <a:latin typeface="SimSun"/>
                <a:cs typeface="SimSun"/>
              </a:rPr>
              <a:t>の</a:t>
            </a:r>
            <a:r>
              <a:rPr dirty="0" sz="1500" spc="-10">
                <a:solidFill>
                  <a:srgbClr val="1F2937"/>
                </a:solidFill>
                <a:latin typeface="Liberation Sans"/>
                <a:cs typeface="Liberation Sans"/>
              </a:rPr>
              <a:t>e</a:t>
            </a:r>
            <a:r>
              <a:rPr dirty="0" sz="1700" spc="-210">
                <a:solidFill>
                  <a:srgbClr val="1F2937"/>
                </a:solidFill>
                <a:latin typeface="Meiryo"/>
                <a:cs typeface="Meiryo"/>
              </a:rPr>
              <a:t>⽂書</a:t>
            </a:r>
            <a:r>
              <a:rPr dirty="0" sz="1700" spc="-210">
                <a:solidFill>
                  <a:srgbClr val="1F2937"/>
                </a:solidFill>
                <a:latin typeface="SimSun"/>
                <a:cs typeface="SimSun"/>
              </a:rPr>
              <a:t>規則</a:t>
            </a:r>
            <a:r>
              <a:rPr dirty="0" sz="1700" spc="-210">
                <a:solidFill>
                  <a:srgbClr val="1F2937"/>
                </a:solidFill>
                <a:latin typeface="Meiryo"/>
                <a:cs typeface="Meiryo"/>
              </a:rPr>
              <a:t>改</a:t>
            </a:r>
            <a:r>
              <a:rPr dirty="0" sz="1700" spc="-229">
                <a:solidFill>
                  <a:srgbClr val="1F2937"/>
                </a:solidFill>
                <a:latin typeface="SimSun"/>
                <a:cs typeface="SimSun"/>
              </a:rPr>
              <a:t>正など、電</a:t>
            </a:r>
            <a:r>
              <a:rPr dirty="0" sz="1700" spc="-210">
                <a:solidFill>
                  <a:srgbClr val="1F2937"/>
                </a:solidFill>
                <a:latin typeface="Meiryo"/>
                <a:cs typeface="Meiryo"/>
              </a:rPr>
              <a:t>⼦</a:t>
            </a:r>
            <a:r>
              <a:rPr dirty="0" sz="1700" spc="-160">
                <a:solidFill>
                  <a:srgbClr val="1F2937"/>
                </a:solidFill>
                <a:latin typeface="SimSun"/>
                <a:cs typeface="SimSun"/>
              </a:rPr>
              <a:t>化を軸</a:t>
            </a:r>
            <a:r>
              <a:rPr dirty="0" sz="1700" spc="-210">
                <a:solidFill>
                  <a:srgbClr val="1F2937"/>
                </a:solidFill>
                <a:latin typeface="SimSun"/>
                <a:cs typeface="SimSun"/>
              </a:rPr>
              <a:t>とした業務</a:t>
            </a:r>
            <a:r>
              <a:rPr dirty="0" sz="1700" spc="-210">
                <a:solidFill>
                  <a:srgbClr val="1F2937"/>
                </a:solidFill>
                <a:latin typeface="Meiryo"/>
                <a:cs typeface="Meiryo"/>
              </a:rPr>
              <a:t>改⾰</a:t>
            </a:r>
            <a:r>
              <a:rPr dirty="0" sz="1700" spc="-220">
                <a:solidFill>
                  <a:srgbClr val="1F2937"/>
                </a:solidFill>
                <a:latin typeface="SimSun"/>
                <a:cs typeface="SimSun"/>
              </a:rPr>
              <a:t>が急務となっています</a:t>
            </a:r>
            <a:endParaRPr sz="1700">
              <a:latin typeface="SimSun"/>
              <a:cs typeface="SimSun"/>
            </a:endParaRPr>
          </a:p>
          <a:p>
            <a:pPr>
              <a:lnSpc>
                <a:spcPct val="100000"/>
              </a:lnSpc>
              <a:spcBef>
                <a:spcPts val="885"/>
              </a:spcBef>
            </a:pPr>
            <a:endParaRPr sz="1500">
              <a:latin typeface="SimSun"/>
              <a:cs typeface="SimSun"/>
            </a:endParaRPr>
          </a:p>
          <a:p>
            <a:pPr marL="240665">
              <a:lnSpc>
                <a:spcPct val="100000"/>
              </a:lnSpc>
            </a:pPr>
            <a:r>
              <a:rPr dirty="0" sz="1550" spc="-185">
                <a:latin typeface="SimSun"/>
                <a:cs typeface="SimSun"/>
              </a:rPr>
              <a:t>重要ポイント</a:t>
            </a:r>
            <a:endParaRPr sz="1550">
              <a:latin typeface="SimSun"/>
              <a:cs typeface="SimSun"/>
            </a:endParaRPr>
          </a:p>
          <a:p>
            <a:pPr marL="12700" marR="322580">
              <a:lnSpc>
                <a:spcPct val="111100"/>
              </a:lnSpc>
              <a:spcBef>
                <a:spcPts val="635"/>
              </a:spcBef>
            </a:pPr>
            <a:r>
              <a:rPr dirty="0" sz="1200">
                <a:solidFill>
                  <a:srgbClr val="374050"/>
                </a:solidFill>
                <a:latin typeface="Liberation Sans"/>
                <a:cs typeface="Liberation Sans"/>
              </a:rPr>
              <a:t>2025</a:t>
            </a:r>
            <a:r>
              <a:rPr dirty="0" sz="1350" spc="-165">
                <a:solidFill>
                  <a:srgbClr val="374050"/>
                </a:solidFill>
                <a:latin typeface="SimSun"/>
                <a:cs typeface="SimSun"/>
              </a:rPr>
              <a:t>年以降は、マニフェストの</a:t>
            </a:r>
            <a:r>
              <a:rPr dirty="0" sz="1350" spc="-165">
                <a:solidFill>
                  <a:srgbClr val="374050"/>
                </a:solidFill>
                <a:latin typeface="Meiryo"/>
                <a:cs typeface="Meiryo"/>
              </a:rPr>
              <a:t>⼊⼒</a:t>
            </a:r>
            <a:r>
              <a:rPr dirty="0" sz="1350" spc="-165">
                <a:solidFill>
                  <a:srgbClr val="374050"/>
                </a:solidFill>
                <a:latin typeface="SimSun"/>
                <a:cs typeface="SimSun"/>
              </a:rPr>
              <a:t>項</a:t>
            </a:r>
            <a:r>
              <a:rPr dirty="0" sz="1350" spc="-165">
                <a:solidFill>
                  <a:srgbClr val="374050"/>
                </a:solidFill>
                <a:latin typeface="Meiryo"/>
                <a:cs typeface="Meiryo"/>
              </a:rPr>
              <a:t>⽬</a:t>
            </a:r>
            <a:r>
              <a:rPr dirty="0" sz="1350" spc="-165">
                <a:solidFill>
                  <a:srgbClr val="374050"/>
                </a:solidFill>
                <a:latin typeface="SimSun"/>
                <a:cs typeface="SimSun"/>
              </a:rPr>
              <a:t>が</a:t>
            </a:r>
            <a:r>
              <a:rPr dirty="0" sz="1350" spc="-165">
                <a:solidFill>
                  <a:srgbClr val="374050"/>
                </a:solidFill>
                <a:latin typeface="Meiryo"/>
                <a:cs typeface="Meiryo"/>
              </a:rPr>
              <a:t>⼤</a:t>
            </a:r>
            <a:r>
              <a:rPr dirty="0" sz="1350" spc="-165">
                <a:solidFill>
                  <a:srgbClr val="374050"/>
                </a:solidFill>
                <a:latin typeface="SimSun"/>
                <a:cs typeface="SimSun"/>
              </a:rPr>
              <a:t>幅に追</a:t>
            </a:r>
            <a:r>
              <a:rPr dirty="0" sz="1350" spc="-165">
                <a:solidFill>
                  <a:srgbClr val="374050"/>
                </a:solidFill>
                <a:latin typeface="Meiryo"/>
                <a:cs typeface="Meiryo"/>
              </a:rPr>
              <a:t>加</a:t>
            </a:r>
            <a:r>
              <a:rPr dirty="0" sz="1350" spc="-204">
                <a:solidFill>
                  <a:srgbClr val="374050"/>
                </a:solidFill>
                <a:latin typeface="SimSun"/>
                <a:cs typeface="SimSun"/>
              </a:rPr>
              <a:t>される予定であり、今から対応準備をしておかないと、 急な業</a:t>
            </a:r>
            <a:r>
              <a:rPr dirty="0" sz="1350" spc="-165">
                <a:solidFill>
                  <a:srgbClr val="374050"/>
                </a:solidFill>
                <a:latin typeface="Meiryo"/>
                <a:cs typeface="Meiryo"/>
              </a:rPr>
              <a:t>務</a:t>
            </a:r>
            <a:r>
              <a:rPr dirty="0" sz="1350" spc="-165">
                <a:solidFill>
                  <a:srgbClr val="374050"/>
                </a:solidFill>
                <a:latin typeface="SimSun"/>
                <a:cs typeface="SimSun"/>
              </a:rPr>
              <a:t>負担増</a:t>
            </a:r>
            <a:r>
              <a:rPr dirty="0" sz="1350" spc="-165">
                <a:solidFill>
                  <a:srgbClr val="374050"/>
                </a:solidFill>
                <a:latin typeface="Meiryo"/>
                <a:cs typeface="Meiryo"/>
              </a:rPr>
              <a:t>加</a:t>
            </a:r>
            <a:r>
              <a:rPr dirty="0" sz="1350" spc="-190">
                <a:solidFill>
                  <a:srgbClr val="374050"/>
                </a:solidFill>
                <a:latin typeface="SimSun"/>
                <a:cs typeface="SimSun"/>
              </a:rPr>
              <a:t>やコンプライアンスリス</a:t>
            </a:r>
            <a:r>
              <a:rPr dirty="0" sz="1350" spc="-165">
                <a:solidFill>
                  <a:srgbClr val="374050"/>
                </a:solidFill>
                <a:latin typeface="SimSun"/>
                <a:cs typeface="SimSun"/>
              </a:rPr>
              <a:t>クに</a:t>
            </a:r>
            <a:r>
              <a:rPr dirty="0" sz="1350" spc="-165">
                <a:solidFill>
                  <a:srgbClr val="374050"/>
                </a:solidFill>
                <a:latin typeface="Meiryo"/>
                <a:cs typeface="Meiryo"/>
              </a:rPr>
              <a:t>直⾯</a:t>
            </a:r>
            <a:r>
              <a:rPr dirty="0" sz="1350" spc="-180">
                <a:solidFill>
                  <a:srgbClr val="374050"/>
                </a:solidFill>
                <a:latin typeface="SimSun"/>
                <a:cs typeface="SimSun"/>
              </a:rPr>
              <a:t>する可能性があります。</a:t>
            </a:r>
            <a:endParaRPr sz="1350">
              <a:latin typeface="SimSun"/>
              <a:cs typeface="SimSun"/>
            </a:endParaRPr>
          </a:p>
        </p:txBody>
      </p:sp>
      <p:sp>
        <p:nvSpPr>
          <p:cNvPr id="12" name="object 12" descr=""/>
          <p:cNvSpPr txBox="1">
            <a:spLocks noGrp="1"/>
          </p:cNvSpPr>
          <p:nvPr>
            <p:ph type="sldNum" idx="7" sz="quarter"/>
          </p:nvPr>
        </p:nvSpPr>
        <p:spPr>
          <a:prstGeom prst="rect"/>
        </p:spPr>
        <p:txBody>
          <a:bodyPr wrap="square" lIns="0" tIns="0" rIns="0" bIns="0" rtlCol="0" vert="horz">
            <a:spAutoFit/>
          </a:bodyPr>
          <a:lstStyle/>
          <a:p>
            <a:pPr marL="12700">
              <a:lnSpc>
                <a:spcPts val="1425"/>
              </a:lnSpc>
            </a:pPr>
            <a:fld id="{81D60167-4931-47E6-BA6A-407CBD079E47}" type="slidenum">
              <a:rPr dirty="0" spc="-25"/>
              <a:t>10</a:t>
            </a:fld>
          </a:p>
        </p:txBody>
      </p:sp>
      <p:sp>
        <p:nvSpPr>
          <p:cNvPr id="13" name="object 13" descr=""/>
          <p:cNvSpPr txBox="1"/>
          <p:nvPr/>
        </p:nvSpPr>
        <p:spPr>
          <a:xfrm>
            <a:off x="463550" y="6381681"/>
            <a:ext cx="1544955" cy="174625"/>
          </a:xfrm>
          <a:prstGeom prst="rect">
            <a:avLst/>
          </a:prstGeom>
        </p:spPr>
        <p:txBody>
          <a:bodyPr wrap="square" lIns="0" tIns="0" rIns="0" bIns="0" rtlCol="0" vert="horz">
            <a:spAutoFit/>
          </a:bodyPr>
          <a:lstStyle/>
          <a:p>
            <a:pPr marL="12700">
              <a:lnSpc>
                <a:spcPct val="100000"/>
              </a:lnSpc>
            </a:pPr>
            <a:r>
              <a:rPr dirty="0" sz="1050" spc="-10">
                <a:solidFill>
                  <a:srgbClr val="64738B"/>
                </a:solidFill>
                <a:latin typeface="Liberation Sans"/>
                <a:cs typeface="Liberation Sans"/>
                <a:hlinkClick r:id="rId6"/>
              </a:rPr>
              <a:t>kurojica.com/ai-document</a:t>
            </a:r>
            <a:endParaRPr sz="1050">
              <a:latin typeface="Liberation Sans"/>
              <a:cs typeface="Liberation Sans"/>
            </a:endParaRPr>
          </a:p>
        </p:txBody>
      </p:sp>
      <p:sp>
        <p:nvSpPr>
          <p:cNvPr id="11" name="object 11" descr=""/>
          <p:cNvSpPr txBox="1"/>
          <p:nvPr/>
        </p:nvSpPr>
        <p:spPr>
          <a:xfrm>
            <a:off x="10376842" y="550989"/>
            <a:ext cx="1218565" cy="206375"/>
          </a:xfrm>
          <a:prstGeom prst="rect">
            <a:avLst/>
          </a:prstGeom>
        </p:spPr>
        <p:txBody>
          <a:bodyPr wrap="square" lIns="0" tIns="17145" rIns="0" bIns="0" rtlCol="0" vert="horz">
            <a:spAutoFit/>
          </a:bodyPr>
          <a:lstStyle/>
          <a:p>
            <a:pPr marL="12700">
              <a:lnSpc>
                <a:spcPct val="100000"/>
              </a:lnSpc>
              <a:spcBef>
                <a:spcPts val="135"/>
              </a:spcBef>
            </a:pPr>
            <a:r>
              <a:rPr dirty="0" sz="1150" spc="-110">
                <a:solidFill>
                  <a:srgbClr val="64738B"/>
                </a:solidFill>
                <a:latin typeface="SimSun"/>
                <a:cs typeface="SimSun"/>
              </a:rPr>
              <a:t>クロジカ</a:t>
            </a:r>
            <a:r>
              <a:rPr dirty="0" sz="1050">
                <a:solidFill>
                  <a:srgbClr val="64738B"/>
                </a:solidFill>
                <a:latin typeface="Liberation Sans"/>
                <a:cs typeface="Liberation Sans"/>
              </a:rPr>
              <a:t>AI</a:t>
            </a:r>
            <a:r>
              <a:rPr dirty="0" sz="1150" spc="-100">
                <a:solidFill>
                  <a:srgbClr val="64738B"/>
                </a:solidFill>
                <a:latin typeface="SimSun"/>
                <a:cs typeface="SimSun"/>
              </a:rPr>
              <a:t>書類管理</a:t>
            </a:r>
            <a:endParaRPr sz="1150">
              <a:latin typeface="SimSun"/>
              <a:cs typeface="SimSu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descr=""/>
          <p:cNvGrpSpPr/>
          <p:nvPr/>
        </p:nvGrpSpPr>
        <p:grpSpPr>
          <a:xfrm>
            <a:off x="609599" y="3762374"/>
            <a:ext cx="10972800" cy="1085850"/>
            <a:chOff x="609599" y="3762374"/>
            <a:chExt cx="10972800" cy="1085850"/>
          </a:xfrm>
        </p:grpSpPr>
        <p:sp>
          <p:nvSpPr>
            <p:cNvPr id="3" name="object 3" descr=""/>
            <p:cNvSpPr/>
            <p:nvPr/>
          </p:nvSpPr>
          <p:spPr>
            <a:xfrm>
              <a:off x="633412" y="3762374"/>
              <a:ext cx="10949305" cy="1085850"/>
            </a:xfrm>
            <a:custGeom>
              <a:avLst/>
              <a:gdLst/>
              <a:ahLst/>
              <a:cxnLst/>
              <a:rect l="l" t="t" r="r" b="b"/>
              <a:pathLst>
                <a:path w="10949305" h="1085850">
                  <a:moveTo>
                    <a:pt x="10915938" y="1085849"/>
                  </a:moveTo>
                  <a:lnTo>
                    <a:pt x="12392" y="1085849"/>
                  </a:lnTo>
                  <a:lnTo>
                    <a:pt x="10570" y="1084882"/>
                  </a:lnTo>
                  <a:lnTo>
                    <a:pt x="0" y="1052802"/>
                  </a:lnTo>
                  <a:lnTo>
                    <a:pt x="0" y="1047749"/>
                  </a:lnTo>
                  <a:lnTo>
                    <a:pt x="0" y="33047"/>
                  </a:lnTo>
                  <a:lnTo>
                    <a:pt x="12392" y="0"/>
                  </a:lnTo>
                  <a:lnTo>
                    <a:pt x="10915938" y="0"/>
                  </a:lnTo>
                  <a:lnTo>
                    <a:pt x="10948018" y="28186"/>
                  </a:lnTo>
                  <a:lnTo>
                    <a:pt x="10948985" y="33047"/>
                  </a:lnTo>
                  <a:lnTo>
                    <a:pt x="10948985" y="1052802"/>
                  </a:lnTo>
                  <a:lnTo>
                    <a:pt x="10920797" y="1084882"/>
                  </a:lnTo>
                  <a:lnTo>
                    <a:pt x="10915938" y="1085849"/>
                  </a:lnTo>
                  <a:close/>
                </a:path>
              </a:pathLst>
            </a:custGeom>
            <a:solidFill>
              <a:srgbClr val="E7F0FD"/>
            </a:solidFill>
          </p:spPr>
          <p:txBody>
            <a:bodyPr wrap="square" lIns="0" tIns="0" rIns="0" bIns="0" rtlCol="0"/>
            <a:lstStyle/>
            <a:p/>
          </p:txBody>
        </p:sp>
        <p:sp>
          <p:nvSpPr>
            <p:cNvPr id="4" name="object 4" descr=""/>
            <p:cNvSpPr/>
            <p:nvPr/>
          </p:nvSpPr>
          <p:spPr>
            <a:xfrm>
              <a:off x="609599" y="3762374"/>
              <a:ext cx="47625" cy="1085850"/>
            </a:xfrm>
            <a:custGeom>
              <a:avLst/>
              <a:gdLst/>
              <a:ahLst/>
              <a:cxnLst/>
              <a:rect l="l" t="t" r="r" b="b"/>
              <a:pathLst>
                <a:path w="47625" h="1085850">
                  <a:moveTo>
                    <a:pt x="47624" y="1085849"/>
                  </a:moveTo>
                  <a:lnTo>
                    <a:pt x="38099" y="1085849"/>
                  </a:lnTo>
                  <a:lnTo>
                    <a:pt x="30498" y="1085152"/>
                  </a:lnTo>
                  <a:lnTo>
                    <a:pt x="697" y="1055351"/>
                  </a:lnTo>
                  <a:lnTo>
                    <a:pt x="0" y="1047749"/>
                  </a:lnTo>
                  <a:lnTo>
                    <a:pt x="0" y="38099"/>
                  </a:lnTo>
                  <a:lnTo>
                    <a:pt x="23473" y="2789"/>
                  </a:lnTo>
                  <a:lnTo>
                    <a:pt x="38099" y="0"/>
                  </a:lnTo>
                  <a:lnTo>
                    <a:pt x="47624" y="0"/>
                  </a:lnTo>
                  <a:lnTo>
                    <a:pt x="47624" y="1085849"/>
                  </a:lnTo>
                  <a:close/>
                </a:path>
              </a:pathLst>
            </a:custGeom>
            <a:solidFill>
              <a:srgbClr val="0081EC"/>
            </a:solidFill>
          </p:spPr>
          <p:txBody>
            <a:bodyPr wrap="square" lIns="0" tIns="0" rIns="0" bIns="0" rtlCol="0"/>
            <a:lstStyle/>
            <a:p/>
          </p:txBody>
        </p:sp>
        <p:pic>
          <p:nvPicPr>
            <p:cNvPr id="5" name="object 5" descr=""/>
            <p:cNvPicPr/>
            <p:nvPr/>
          </p:nvPicPr>
          <p:blipFill>
            <a:blip r:embed="rId2" cstate="print"/>
            <a:stretch>
              <a:fillRect/>
            </a:stretch>
          </p:blipFill>
          <p:spPr>
            <a:xfrm>
              <a:off x="847724" y="3962399"/>
              <a:ext cx="152399" cy="152399"/>
            </a:xfrm>
            <a:prstGeom prst="rect">
              <a:avLst/>
            </a:prstGeom>
          </p:spPr>
        </p:pic>
      </p:grpSp>
      <p:sp>
        <p:nvSpPr>
          <p:cNvPr id="6" name="object 6"/>
          <p:cNvSpPr txBox="1">
            <a:spLocks noGrp="1"/>
          </p:cNvSpPr>
          <p:nvPr>
            <p:ph type="title"/>
          </p:nvPr>
        </p:nvSpPr>
        <p:spPr>
          <a:xfrm>
            <a:off x="596899" y="612330"/>
            <a:ext cx="3740150" cy="418465"/>
          </a:xfrm>
          <a:prstGeom prst="rect"/>
        </p:spPr>
        <p:txBody>
          <a:bodyPr wrap="square" lIns="0" tIns="15875" rIns="0" bIns="0" rtlCol="0" vert="horz">
            <a:spAutoFit/>
          </a:bodyPr>
          <a:lstStyle/>
          <a:p>
            <a:pPr marL="12700">
              <a:lnSpc>
                <a:spcPct val="100000"/>
              </a:lnSpc>
              <a:spcBef>
                <a:spcPts val="125"/>
              </a:spcBef>
            </a:pPr>
            <a:r>
              <a:rPr dirty="0" spc="-315"/>
              <a:t>廃棄物処理法とは？基本概念</a:t>
            </a:r>
          </a:p>
        </p:txBody>
      </p:sp>
      <p:pic>
        <p:nvPicPr>
          <p:cNvPr id="7" name="object 7" descr=""/>
          <p:cNvPicPr/>
          <p:nvPr/>
        </p:nvPicPr>
        <p:blipFill>
          <a:blip r:embed="rId3" cstate="print"/>
          <a:stretch>
            <a:fillRect/>
          </a:stretch>
        </p:blipFill>
        <p:spPr>
          <a:xfrm>
            <a:off x="609599" y="1523999"/>
            <a:ext cx="166687" cy="190499"/>
          </a:xfrm>
          <a:prstGeom prst="rect">
            <a:avLst/>
          </a:prstGeom>
        </p:spPr>
      </p:pic>
      <p:pic>
        <p:nvPicPr>
          <p:cNvPr id="8" name="object 8" descr=""/>
          <p:cNvPicPr/>
          <p:nvPr/>
        </p:nvPicPr>
        <p:blipFill>
          <a:blip r:embed="rId4" cstate="print"/>
          <a:stretch>
            <a:fillRect/>
          </a:stretch>
        </p:blipFill>
        <p:spPr>
          <a:xfrm>
            <a:off x="608967" y="2286000"/>
            <a:ext cx="238980" cy="190499"/>
          </a:xfrm>
          <a:prstGeom prst="rect">
            <a:avLst/>
          </a:prstGeom>
        </p:spPr>
      </p:pic>
      <p:pic>
        <p:nvPicPr>
          <p:cNvPr id="9" name="object 9" descr=""/>
          <p:cNvPicPr/>
          <p:nvPr/>
        </p:nvPicPr>
        <p:blipFill>
          <a:blip r:embed="rId5" cstate="print"/>
          <a:stretch>
            <a:fillRect/>
          </a:stretch>
        </p:blipFill>
        <p:spPr>
          <a:xfrm>
            <a:off x="609599" y="3047999"/>
            <a:ext cx="142874" cy="190499"/>
          </a:xfrm>
          <a:prstGeom prst="rect">
            <a:avLst/>
          </a:prstGeom>
        </p:spPr>
      </p:pic>
      <p:sp>
        <p:nvSpPr>
          <p:cNvPr id="10" name="object 10" descr=""/>
          <p:cNvSpPr txBox="1"/>
          <p:nvPr/>
        </p:nvSpPr>
        <p:spPr>
          <a:xfrm>
            <a:off x="835025" y="1427709"/>
            <a:ext cx="10714355" cy="3258185"/>
          </a:xfrm>
          <a:prstGeom prst="rect">
            <a:avLst/>
          </a:prstGeom>
        </p:spPr>
        <p:txBody>
          <a:bodyPr wrap="square" lIns="0" tIns="15240" rIns="0" bIns="0" rtlCol="0" vert="horz">
            <a:spAutoFit/>
          </a:bodyPr>
          <a:lstStyle/>
          <a:p>
            <a:pPr marL="83820" marR="81915">
              <a:lnSpc>
                <a:spcPct val="110300"/>
              </a:lnSpc>
              <a:spcBef>
                <a:spcPts val="120"/>
              </a:spcBef>
            </a:pPr>
            <a:r>
              <a:rPr dirty="0" sz="1700" spc="-204">
                <a:solidFill>
                  <a:srgbClr val="1F2937"/>
                </a:solidFill>
                <a:latin typeface="SimSun"/>
                <a:cs typeface="SimSun"/>
              </a:rPr>
              <a:t>廃棄物処理法の定義と</a:t>
            </a:r>
            <a:r>
              <a:rPr dirty="0" sz="1700" spc="-204">
                <a:solidFill>
                  <a:srgbClr val="1F2937"/>
                </a:solidFill>
                <a:latin typeface="Meiryo"/>
                <a:cs typeface="Meiryo"/>
              </a:rPr>
              <a:t>⽬</a:t>
            </a:r>
            <a:r>
              <a:rPr dirty="0" sz="1700" spc="-325">
                <a:solidFill>
                  <a:srgbClr val="1F2937"/>
                </a:solidFill>
                <a:latin typeface="SimSun"/>
                <a:cs typeface="SimSun"/>
              </a:rPr>
              <a:t>的 </a:t>
            </a:r>
            <a:r>
              <a:rPr dirty="0" sz="1500" spc="-5">
                <a:solidFill>
                  <a:srgbClr val="1F2937"/>
                </a:solidFill>
                <a:latin typeface="Liberation Sans"/>
                <a:cs typeface="Liberation Sans"/>
              </a:rPr>
              <a:t>- </a:t>
            </a:r>
            <a:r>
              <a:rPr dirty="0" sz="1700" spc="-204">
                <a:solidFill>
                  <a:srgbClr val="1F2937"/>
                </a:solidFill>
                <a:latin typeface="Meiryo"/>
                <a:cs typeface="Meiryo"/>
              </a:rPr>
              <a:t>正</a:t>
            </a:r>
            <a:r>
              <a:rPr dirty="0" sz="1700" spc="-204">
                <a:solidFill>
                  <a:srgbClr val="1F2937"/>
                </a:solidFill>
                <a:latin typeface="SimSun"/>
                <a:cs typeface="SimSun"/>
              </a:rPr>
              <a:t>式名称「廃棄物の処理及び清掃に関す</a:t>
            </a:r>
            <a:r>
              <a:rPr dirty="0" sz="1700" spc="-204">
                <a:solidFill>
                  <a:srgbClr val="1F2937"/>
                </a:solidFill>
                <a:latin typeface="PMingLiU"/>
                <a:cs typeface="PMingLiU"/>
              </a:rPr>
              <a:t>る</a:t>
            </a:r>
            <a:r>
              <a:rPr dirty="0" sz="1700" spc="-275">
                <a:solidFill>
                  <a:srgbClr val="1F2937"/>
                </a:solidFill>
                <a:latin typeface="SimSun"/>
                <a:cs typeface="SimSun"/>
              </a:rPr>
              <a:t>法律」。廃棄物の排出抑制と適</a:t>
            </a:r>
            <a:r>
              <a:rPr dirty="0" sz="1700" spc="-204">
                <a:solidFill>
                  <a:srgbClr val="1F2937"/>
                </a:solidFill>
                <a:latin typeface="Meiryo"/>
                <a:cs typeface="Meiryo"/>
              </a:rPr>
              <a:t>正</a:t>
            </a:r>
            <a:r>
              <a:rPr dirty="0" sz="1700" spc="-204">
                <a:solidFill>
                  <a:srgbClr val="1F2937"/>
                </a:solidFill>
                <a:latin typeface="SimSun"/>
                <a:cs typeface="SimSun"/>
              </a:rPr>
              <a:t>処理に</a:t>
            </a:r>
            <a:r>
              <a:rPr dirty="0" sz="1700" spc="-250">
                <a:solidFill>
                  <a:srgbClr val="1F2937"/>
                </a:solidFill>
                <a:latin typeface="PMingLiU"/>
                <a:cs typeface="PMingLiU"/>
              </a:rPr>
              <a:t>より</a:t>
            </a:r>
            <a:r>
              <a:rPr dirty="0" sz="1700" spc="-204">
                <a:solidFill>
                  <a:srgbClr val="1F2937"/>
                </a:solidFill>
                <a:latin typeface="SimSun"/>
                <a:cs typeface="SimSun"/>
              </a:rPr>
              <a:t>、</a:t>
            </a:r>
            <a:r>
              <a:rPr dirty="0" sz="1700" spc="-204">
                <a:solidFill>
                  <a:srgbClr val="1F2937"/>
                </a:solidFill>
                <a:latin typeface="Meiryo"/>
                <a:cs typeface="Meiryo"/>
              </a:rPr>
              <a:t>⽣</a:t>
            </a:r>
            <a:r>
              <a:rPr dirty="0" sz="1700" spc="-204">
                <a:solidFill>
                  <a:srgbClr val="1F2937"/>
                </a:solidFill>
                <a:latin typeface="SimSun"/>
                <a:cs typeface="SimSun"/>
              </a:rPr>
              <a:t>活環境の保全と公</a:t>
            </a:r>
            <a:r>
              <a:rPr dirty="0" sz="1700" spc="-204">
                <a:solidFill>
                  <a:srgbClr val="1F2937"/>
                </a:solidFill>
                <a:latin typeface="Meiryo"/>
                <a:cs typeface="Meiryo"/>
              </a:rPr>
              <a:t>衆</a:t>
            </a:r>
            <a:r>
              <a:rPr dirty="0" sz="1700" spc="-204">
                <a:solidFill>
                  <a:srgbClr val="1F2937"/>
                </a:solidFill>
                <a:latin typeface="SimSun"/>
                <a:cs typeface="SimSun"/>
              </a:rPr>
              <a:t>衛</a:t>
            </a:r>
            <a:r>
              <a:rPr dirty="0" sz="1700" spc="-204">
                <a:solidFill>
                  <a:srgbClr val="1F2937"/>
                </a:solidFill>
                <a:latin typeface="Meiryo"/>
                <a:cs typeface="Meiryo"/>
              </a:rPr>
              <a:t>⽣</a:t>
            </a:r>
            <a:r>
              <a:rPr dirty="0" sz="1700" spc="-204">
                <a:solidFill>
                  <a:srgbClr val="1F2937"/>
                </a:solidFill>
                <a:latin typeface="SimSun"/>
                <a:cs typeface="SimSun"/>
              </a:rPr>
              <a:t>の向上</a:t>
            </a:r>
            <a:r>
              <a:rPr dirty="0" sz="1700" spc="-204">
                <a:solidFill>
                  <a:srgbClr val="1F2937"/>
                </a:solidFill>
                <a:latin typeface="PMingLiU"/>
                <a:cs typeface="PMingLiU"/>
              </a:rPr>
              <a:t>を</a:t>
            </a:r>
            <a:r>
              <a:rPr dirty="0" sz="1700" spc="-204">
                <a:solidFill>
                  <a:srgbClr val="1F2937"/>
                </a:solidFill>
                <a:latin typeface="SimSun"/>
                <a:cs typeface="SimSun"/>
              </a:rPr>
              <a:t>図</a:t>
            </a:r>
            <a:r>
              <a:rPr dirty="0" sz="1700" spc="-204">
                <a:solidFill>
                  <a:srgbClr val="1F2937"/>
                </a:solidFill>
                <a:latin typeface="PMingLiU"/>
                <a:cs typeface="PMingLiU"/>
              </a:rPr>
              <a:t>る</a:t>
            </a:r>
            <a:r>
              <a:rPr dirty="0" sz="1700" spc="-204">
                <a:solidFill>
                  <a:srgbClr val="1F2937"/>
                </a:solidFill>
                <a:latin typeface="SimSun"/>
                <a:cs typeface="SimSun"/>
              </a:rPr>
              <a:t>ことが</a:t>
            </a:r>
            <a:r>
              <a:rPr dirty="0" sz="1700" spc="-204">
                <a:solidFill>
                  <a:srgbClr val="1F2937"/>
                </a:solidFill>
                <a:latin typeface="Meiryo"/>
                <a:cs typeface="Meiryo"/>
              </a:rPr>
              <a:t>⽬</a:t>
            </a:r>
            <a:r>
              <a:rPr dirty="0" sz="1700" spc="-204">
                <a:solidFill>
                  <a:srgbClr val="1F2937"/>
                </a:solidFill>
                <a:latin typeface="SimSun"/>
                <a:cs typeface="SimSun"/>
              </a:rPr>
              <a:t>的</a:t>
            </a:r>
            <a:endParaRPr sz="1700">
              <a:latin typeface="SimSun"/>
              <a:cs typeface="SimSun"/>
            </a:endParaRPr>
          </a:p>
          <a:p>
            <a:pPr marL="154940" marR="102870">
              <a:lnSpc>
                <a:spcPct val="110300"/>
              </a:lnSpc>
              <a:spcBef>
                <a:spcPts val="1500"/>
              </a:spcBef>
            </a:pPr>
            <a:r>
              <a:rPr dirty="0" sz="1700" spc="-235">
                <a:solidFill>
                  <a:srgbClr val="1F2937"/>
                </a:solidFill>
                <a:latin typeface="SimSun"/>
                <a:cs typeface="SimSun"/>
              </a:rPr>
              <a:t>事業者責任の原則 </a:t>
            </a:r>
            <a:r>
              <a:rPr dirty="0" sz="1500" spc="-5">
                <a:solidFill>
                  <a:srgbClr val="1F2937"/>
                </a:solidFill>
                <a:latin typeface="Liberation Sans"/>
                <a:cs typeface="Liberation Sans"/>
              </a:rPr>
              <a:t>- </a:t>
            </a:r>
            <a:r>
              <a:rPr dirty="0" sz="1700" spc="-204">
                <a:solidFill>
                  <a:srgbClr val="1F2937"/>
                </a:solidFill>
                <a:latin typeface="SimSun"/>
                <a:cs typeface="SimSun"/>
              </a:rPr>
              <a:t>排出事業者には、</a:t>
            </a:r>
            <a:r>
              <a:rPr dirty="0" sz="1700" spc="-204">
                <a:solidFill>
                  <a:srgbClr val="1F2937"/>
                </a:solidFill>
                <a:latin typeface="Meiryo"/>
                <a:cs typeface="Meiryo"/>
              </a:rPr>
              <a:t>⾃</a:t>
            </a:r>
            <a:r>
              <a:rPr dirty="0" sz="1700" spc="-204">
                <a:solidFill>
                  <a:srgbClr val="1F2937"/>
                </a:solidFill>
                <a:latin typeface="PMingLiU"/>
                <a:cs typeface="PMingLiU"/>
              </a:rPr>
              <a:t>ら</a:t>
            </a:r>
            <a:r>
              <a:rPr dirty="0" sz="1700" spc="-204">
                <a:solidFill>
                  <a:srgbClr val="1F2937"/>
                </a:solidFill>
                <a:latin typeface="SimSun"/>
                <a:cs typeface="SimSun"/>
              </a:rPr>
              <a:t>の責任で</a:t>
            </a:r>
            <a:r>
              <a:rPr dirty="0" sz="1700" spc="-204">
                <a:solidFill>
                  <a:srgbClr val="1F2937"/>
                </a:solidFill>
                <a:latin typeface="Meiryo"/>
                <a:cs typeface="Meiryo"/>
              </a:rPr>
              <a:t>産</a:t>
            </a:r>
            <a:r>
              <a:rPr dirty="0" sz="1700" spc="-204">
                <a:solidFill>
                  <a:srgbClr val="1F2937"/>
                </a:solidFill>
                <a:latin typeface="SimSun"/>
                <a:cs typeface="SimSun"/>
              </a:rPr>
              <a:t>業廃棄物</a:t>
            </a:r>
            <a:r>
              <a:rPr dirty="0" sz="1700" spc="-204">
                <a:solidFill>
                  <a:srgbClr val="1F2937"/>
                </a:solidFill>
                <a:latin typeface="PMingLiU"/>
                <a:cs typeface="PMingLiU"/>
              </a:rPr>
              <a:t>を</a:t>
            </a:r>
            <a:r>
              <a:rPr dirty="0" sz="1700" spc="-204">
                <a:solidFill>
                  <a:srgbClr val="1F2937"/>
                </a:solidFill>
                <a:latin typeface="SimSun"/>
                <a:cs typeface="SimSun"/>
              </a:rPr>
              <a:t>適</a:t>
            </a:r>
            <a:r>
              <a:rPr dirty="0" sz="1700" spc="-204">
                <a:solidFill>
                  <a:srgbClr val="1F2937"/>
                </a:solidFill>
                <a:latin typeface="Meiryo"/>
                <a:cs typeface="Meiryo"/>
              </a:rPr>
              <a:t>正</a:t>
            </a:r>
            <a:r>
              <a:rPr dirty="0" sz="1700" spc="-204">
                <a:solidFill>
                  <a:srgbClr val="1F2937"/>
                </a:solidFill>
                <a:latin typeface="SimSun"/>
                <a:cs typeface="SimSun"/>
              </a:rPr>
              <a:t>に処理す</a:t>
            </a:r>
            <a:r>
              <a:rPr dirty="0" sz="1700" spc="-204">
                <a:solidFill>
                  <a:srgbClr val="1F2937"/>
                </a:solidFill>
                <a:latin typeface="PMingLiU"/>
                <a:cs typeface="PMingLiU"/>
              </a:rPr>
              <a:t>る</a:t>
            </a:r>
            <a:r>
              <a:rPr dirty="0" sz="1700" spc="-204">
                <a:solidFill>
                  <a:srgbClr val="1F2937"/>
                </a:solidFill>
                <a:latin typeface="SimSun"/>
                <a:cs typeface="SimSun"/>
              </a:rPr>
              <a:t>義務があ</a:t>
            </a:r>
            <a:r>
              <a:rPr dirty="0" sz="1700" spc="-265">
                <a:solidFill>
                  <a:srgbClr val="1F2937"/>
                </a:solidFill>
                <a:latin typeface="PMingLiU"/>
                <a:cs typeface="PMingLiU"/>
              </a:rPr>
              <a:t>り</a:t>
            </a:r>
            <a:r>
              <a:rPr dirty="0" sz="1700" spc="-204">
                <a:solidFill>
                  <a:srgbClr val="1F2937"/>
                </a:solidFill>
                <a:latin typeface="SimSun"/>
                <a:cs typeface="SimSun"/>
              </a:rPr>
              <a:t>、委託処理</a:t>
            </a:r>
            <a:r>
              <a:rPr dirty="0" sz="1700" spc="-204">
                <a:solidFill>
                  <a:srgbClr val="1F2937"/>
                </a:solidFill>
                <a:latin typeface="PMingLiU"/>
                <a:cs typeface="PMingLiU"/>
              </a:rPr>
              <a:t>を</a:t>
            </a:r>
            <a:r>
              <a:rPr dirty="0" sz="1700" spc="-204">
                <a:solidFill>
                  <a:srgbClr val="1F2937"/>
                </a:solidFill>
                <a:latin typeface="Meiryo"/>
                <a:cs typeface="Meiryo"/>
              </a:rPr>
              <a:t>⾏</a:t>
            </a:r>
            <a:r>
              <a:rPr dirty="0" sz="1700" spc="-204">
                <a:solidFill>
                  <a:srgbClr val="1F2937"/>
                </a:solidFill>
                <a:latin typeface="SimSun"/>
                <a:cs typeface="SimSun"/>
              </a:rPr>
              <a:t>う場合も最終処分まで確認す</a:t>
            </a:r>
            <a:r>
              <a:rPr dirty="0" sz="1700" spc="-204">
                <a:solidFill>
                  <a:srgbClr val="1F2937"/>
                </a:solidFill>
                <a:latin typeface="PMingLiU"/>
                <a:cs typeface="PMingLiU"/>
              </a:rPr>
              <a:t>る</a:t>
            </a:r>
            <a:r>
              <a:rPr dirty="0" sz="1700" spc="-204">
                <a:solidFill>
                  <a:srgbClr val="1F2937"/>
                </a:solidFill>
                <a:latin typeface="SimSun"/>
                <a:cs typeface="SimSun"/>
              </a:rPr>
              <a:t>「排出事業者責任」が課せ</a:t>
            </a:r>
            <a:r>
              <a:rPr dirty="0" sz="1700" spc="-229">
                <a:solidFill>
                  <a:srgbClr val="1F2937"/>
                </a:solidFill>
                <a:latin typeface="PMingLiU"/>
                <a:cs typeface="PMingLiU"/>
              </a:rPr>
              <a:t>られ</a:t>
            </a:r>
            <a:r>
              <a:rPr dirty="0" sz="1700" spc="-204">
                <a:solidFill>
                  <a:srgbClr val="1F2937"/>
                </a:solidFill>
                <a:latin typeface="SimSun"/>
                <a:cs typeface="SimSun"/>
              </a:rPr>
              <a:t>ています</a:t>
            </a:r>
            <a:endParaRPr sz="1700">
              <a:latin typeface="SimSun"/>
              <a:cs typeface="SimSun"/>
            </a:endParaRPr>
          </a:p>
          <a:p>
            <a:pPr marL="59690" marR="5080">
              <a:lnSpc>
                <a:spcPct val="110300"/>
              </a:lnSpc>
              <a:spcBef>
                <a:spcPts val="1500"/>
              </a:spcBef>
            </a:pPr>
            <a:r>
              <a:rPr dirty="0" sz="1700" spc="-235">
                <a:solidFill>
                  <a:srgbClr val="1F2937"/>
                </a:solidFill>
                <a:latin typeface="SimSun"/>
                <a:cs typeface="SimSun"/>
              </a:rPr>
              <a:t>マニフェスト制度 </a:t>
            </a:r>
            <a:r>
              <a:rPr dirty="0" sz="1500" spc="-5">
                <a:solidFill>
                  <a:srgbClr val="1F2937"/>
                </a:solidFill>
                <a:latin typeface="Liberation Sans"/>
                <a:cs typeface="Liberation Sans"/>
              </a:rPr>
              <a:t>- </a:t>
            </a:r>
            <a:r>
              <a:rPr dirty="0" sz="1700" spc="-204">
                <a:solidFill>
                  <a:srgbClr val="1F2937"/>
                </a:solidFill>
                <a:latin typeface="Meiryo"/>
                <a:cs typeface="Meiryo"/>
              </a:rPr>
              <a:t>産</a:t>
            </a:r>
            <a:r>
              <a:rPr dirty="0" sz="1700" spc="-204">
                <a:solidFill>
                  <a:srgbClr val="1F2937"/>
                </a:solidFill>
                <a:latin typeface="SimSun"/>
                <a:cs typeface="SimSun"/>
              </a:rPr>
              <a:t>業廃棄物の処理過程</a:t>
            </a:r>
            <a:r>
              <a:rPr dirty="0" sz="1700" spc="-204">
                <a:solidFill>
                  <a:srgbClr val="1F2937"/>
                </a:solidFill>
                <a:latin typeface="PMingLiU"/>
                <a:cs typeface="PMingLiU"/>
              </a:rPr>
              <a:t>を</a:t>
            </a:r>
            <a:r>
              <a:rPr dirty="0" sz="1700" spc="-204">
                <a:solidFill>
                  <a:srgbClr val="1F2937"/>
                </a:solidFill>
                <a:latin typeface="SimSun"/>
                <a:cs typeface="SimSun"/>
              </a:rPr>
              <a:t>排出事業者が把握</a:t>
            </a:r>
            <a:r>
              <a:rPr dirty="0" sz="1700" spc="-204">
                <a:solidFill>
                  <a:srgbClr val="1F2937"/>
                </a:solidFill>
                <a:latin typeface="PMingLiU"/>
                <a:cs typeface="PMingLiU"/>
              </a:rPr>
              <a:t>‧</a:t>
            </a:r>
            <a:r>
              <a:rPr dirty="0" sz="1700" spc="-204">
                <a:solidFill>
                  <a:srgbClr val="1F2937"/>
                </a:solidFill>
                <a:latin typeface="SimSun"/>
                <a:cs typeface="SimSun"/>
              </a:rPr>
              <a:t>管理す</a:t>
            </a:r>
            <a:r>
              <a:rPr dirty="0" sz="1700" spc="-204">
                <a:solidFill>
                  <a:srgbClr val="1F2937"/>
                </a:solidFill>
                <a:latin typeface="PMingLiU"/>
                <a:cs typeface="PMingLiU"/>
              </a:rPr>
              <a:t>る</a:t>
            </a:r>
            <a:r>
              <a:rPr dirty="0" sz="1700" spc="-204">
                <a:solidFill>
                  <a:srgbClr val="1F2937"/>
                </a:solidFill>
                <a:latin typeface="SimSun"/>
                <a:cs typeface="SimSun"/>
              </a:rPr>
              <a:t>ための伝票（管理票）</a:t>
            </a:r>
            <a:r>
              <a:rPr dirty="0" sz="1700" spc="-220">
                <a:solidFill>
                  <a:srgbClr val="1F2937"/>
                </a:solidFill>
                <a:latin typeface="PMingLiU"/>
                <a:cs typeface="PMingLiU"/>
              </a:rPr>
              <a:t>システム</a:t>
            </a:r>
            <a:r>
              <a:rPr dirty="0" sz="1700" spc="-204">
                <a:solidFill>
                  <a:srgbClr val="1F2937"/>
                </a:solidFill>
                <a:latin typeface="SimSun"/>
                <a:cs typeface="SimSun"/>
              </a:rPr>
              <a:t>。適</a:t>
            </a:r>
            <a:r>
              <a:rPr dirty="0" sz="1700" spc="-204">
                <a:solidFill>
                  <a:srgbClr val="1F2937"/>
                </a:solidFill>
                <a:latin typeface="Meiryo"/>
                <a:cs typeface="Meiryo"/>
              </a:rPr>
              <a:t>正</a:t>
            </a:r>
            <a:r>
              <a:rPr dirty="0" sz="1700" spc="-204">
                <a:solidFill>
                  <a:srgbClr val="1F2937"/>
                </a:solidFill>
                <a:latin typeface="SimSun"/>
                <a:cs typeface="SimSun"/>
              </a:rPr>
              <a:t>処理の確保と不法投棄防</a:t>
            </a:r>
            <a:r>
              <a:rPr dirty="0" sz="1700" spc="-204">
                <a:solidFill>
                  <a:srgbClr val="1F2937"/>
                </a:solidFill>
                <a:latin typeface="Meiryo"/>
                <a:cs typeface="Meiryo"/>
              </a:rPr>
              <a:t>⽌</a:t>
            </a:r>
            <a:r>
              <a:rPr dirty="0" sz="1700" spc="-204">
                <a:solidFill>
                  <a:srgbClr val="1F2937"/>
                </a:solidFill>
                <a:latin typeface="SimSun"/>
                <a:cs typeface="SimSun"/>
              </a:rPr>
              <a:t>が</a:t>
            </a:r>
            <a:r>
              <a:rPr dirty="0" sz="1700" spc="-204">
                <a:solidFill>
                  <a:srgbClr val="1F2937"/>
                </a:solidFill>
                <a:latin typeface="Meiryo"/>
                <a:cs typeface="Meiryo"/>
              </a:rPr>
              <a:t>⽬</a:t>
            </a:r>
            <a:r>
              <a:rPr dirty="0" sz="1700" spc="-204">
                <a:solidFill>
                  <a:srgbClr val="1F2937"/>
                </a:solidFill>
                <a:latin typeface="SimSun"/>
                <a:cs typeface="SimSun"/>
              </a:rPr>
              <a:t>的です</a:t>
            </a:r>
            <a:endParaRPr sz="1700">
              <a:latin typeface="SimSun"/>
              <a:cs typeface="SimSun"/>
            </a:endParaRPr>
          </a:p>
          <a:p>
            <a:pPr>
              <a:lnSpc>
                <a:spcPct val="100000"/>
              </a:lnSpc>
              <a:spcBef>
                <a:spcPts val="885"/>
              </a:spcBef>
            </a:pPr>
            <a:endParaRPr sz="1500">
              <a:latin typeface="SimSun"/>
              <a:cs typeface="SimSun"/>
            </a:endParaRPr>
          </a:p>
          <a:p>
            <a:pPr marL="278765">
              <a:lnSpc>
                <a:spcPct val="100000"/>
              </a:lnSpc>
            </a:pPr>
            <a:r>
              <a:rPr dirty="0" sz="1550" spc="-200">
                <a:latin typeface="SimSun"/>
                <a:cs typeface="SimSun"/>
              </a:rPr>
              <a:t>建設業で特に重要なポイント</a:t>
            </a:r>
            <a:endParaRPr sz="1550">
              <a:latin typeface="SimSun"/>
              <a:cs typeface="SimSun"/>
            </a:endParaRPr>
          </a:p>
          <a:p>
            <a:pPr marL="12700" marR="295275">
              <a:lnSpc>
                <a:spcPct val="111100"/>
              </a:lnSpc>
              <a:spcBef>
                <a:spcPts val="635"/>
              </a:spcBef>
            </a:pPr>
            <a:r>
              <a:rPr dirty="0" sz="1350" spc="-165">
                <a:solidFill>
                  <a:srgbClr val="374050"/>
                </a:solidFill>
                <a:latin typeface="SimSun"/>
                <a:cs typeface="SimSun"/>
              </a:rPr>
              <a:t>建設業は</a:t>
            </a:r>
            <a:r>
              <a:rPr dirty="0" sz="1350" spc="-165">
                <a:solidFill>
                  <a:srgbClr val="374050"/>
                </a:solidFill>
                <a:latin typeface="Meiryo"/>
                <a:cs typeface="Meiryo"/>
              </a:rPr>
              <a:t>産</a:t>
            </a:r>
            <a:r>
              <a:rPr dirty="0" sz="1350" spc="-165">
                <a:solidFill>
                  <a:srgbClr val="374050"/>
                </a:solidFill>
                <a:latin typeface="SimSun"/>
                <a:cs typeface="SimSun"/>
              </a:rPr>
              <a:t>業廃棄物の排出量が多く、特に建設廃</a:t>
            </a:r>
            <a:r>
              <a:rPr dirty="0" sz="1350" spc="-165">
                <a:solidFill>
                  <a:srgbClr val="374050"/>
                </a:solidFill>
                <a:latin typeface="Meiryo"/>
                <a:cs typeface="Meiryo"/>
              </a:rPr>
              <a:t>材</a:t>
            </a:r>
            <a:r>
              <a:rPr dirty="0" sz="1350" spc="-165">
                <a:solidFill>
                  <a:srgbClr val="374050"/>
                </a:solidFill>
                <a:latin typeface="SimSun"/>
                <a:cs typeface="SimSun"/>
              </a:rPr>
              <a:t>（</a:t>
            </a:r>
            <a:r>
              <a:rPr dirty="0" sz="1350" spc="-165">
                <a:solidFill>
                  <a:srgbClr val="374050"/>
                </a:solidFill>
                <a:latin typeface="PMingLiU"/>
                <a:cs typeface="PMingLiU"/>
              </a:rPr>
              <a:t>コンクリート</a:t>
            </a:r>
            <a:r>
              <a:rPr dirty="0" sz="1350" spc="-165">
                <a:solidFill>
                  <a:srgbClr val="374050"/>
                </a:solidFill>
                <a:latin typeface="SimSun"/>
                <a:cs typeface="SimSun"/>
              </a:rPr>
              <a:t>塊、</a:t>
            </a:r>
            <a:r>
              <a:rPr dirty="0" sz="1350" spc="-165">
                <a:solidFill>
                  <a:srgbClr val="374050"/>
                </a:solidFill>
                <a:latin typeface="PMingLiU"/>
                <a:cs typeface="PMingLiU"/>
              </a:rPr>
              <a:t>アスファルト‧コンクリート</a:t>
            </a:r>
            <a:r>
              <a:rPr dirty="0" sz="1350" spc="-165">
                <a:solidFill>
                  <a:srgbClr val="374050"/>
                </a:solidFill>
                <a:latin typeface="SimSun"/>
                <a:cs typeface="SimSun"/>
              </a:rPr>
              <a:t>塊、建設発</a:t>
            </a:r>
            <a:r>
              <a:rPr dirty="0" sz="1350" spc="-165">
                <a:solidFill>
                  <a:srgbClr val="374050"/>
                </a:solidFill>
                <a:latin typeface="Meiryo"/>
                <a:cs typeface="Meiryo"/>
              </a:rPr>
              <a:t>⽣⽊材</a:t>
            </a:r>
            <a:r>
              <a:rPr dirty="0" sz="1350" spc="-165">
                <a:solidFill>
                  <a:srgbClr val="374050"/>
                </a:solidFill>
                <a:latin typeface="SimSun"/>
                <a:cs typeface="SimSun"/>
              </a:rPr>
              <a:t>など）</a:t>
            </a:r>
            <a:r>
              <a:rPr dirty="0" sz="1350" spc="-204">
                <a:solidFill>
                  <a:srgbClr val="374050"/>
                </a:solidFill>
                <a:latin typeface="SimSun"/>
                <a:cs typeface="SimSun"/>
              </a:rPr>
              <a:t>は 「建設</a:t>
            </a:r>
            <a:r>
              <a:rPr dirty="0" sz="1350" spc="-185">
                <a:solidFill>
                  <a:srgbClr val="374050"/>
                </a:solidFill>
                <a:latin typeface="PMingLiU"/>
                <a:cs typeface="PMingLiU"/>
              </a:rPr>
              <a:t>リサイクル</a:t>
            </a:r>
            <a:r>
              <a:rPr dirty="0" sz="1350" spc="-165">
                <a:solidFill>
                  <a:srgbClr val="374050"/>
                </a:solidFill>
                <a:latin typeface="SimSun"/>
                <a:cs typeface="SimSun"/>
              </a:rPr>
              <a:t>法」と</a:t>
            </a:r>
            <a:r>
              <a:rPr dirty="0" sz="1350" spc="-180">
                <a:solidFill>
                  <a:srgbClr val="374050"/>
                </a:solidFill>
                <a:latin typeface="SimSun"/>
                <a:cs typeface="SimSun"/>
              </a:rPr>
              <a:t>の連携も必要です。分別の徹底、</a:t>
            </a:r>
            <a:r>
              <a:rPr dirty="0" sz="1350" spc="-185">
                <a:solidFill>
                  <a:srgbClr val="374050"/>
                </a:solidFill>
                <a:latin typeface="PMingLiU"/>
                <a:cs typeface="PMingLiU"/>
              </a:rPr>
              <a:t>リサイクル</a:t>
            </a:r>
            <a:r>
              <a:rPr dirty="0" sz="1350" spc="-165">
                <a:solidFill>
                  <a:srgbClr val="374050"/>
                </a:solidFill>
                <a:latin typeface="SimSun"/>
                <a:cs typeface="SimSun"/>
              </a:rPr>
              <a:t>率向上、適正処理が強く求め</a:t>
            </a:r>
            <a:r>
              <a:rPr dirty="0" sz="1350" spc="-185">
                <a:solidFill>
                  <a:srgbClr val="374050"/>
                </a:solidFill>
                <a:latin typeface="PMingLiU"/>
                <a:cs typeface="PMingLiU"/>
              </a:rPr>
              <a:t>られ</a:t>
            </a:r>
            <a:r>
              <a:rPr dirty="0" sz="1350" spc="-185">
                <a:solidFill>
                  <a:srgbClr val="374050"/>
                </a:solidFill>
                <a:latin typeface="SimSun"/>
                <a:cs typeface="SimSun"/>
              </a:rPr>
              <a:t>てお</a:t>
            </a:r>
            <a:r>
              <a:rPr dirty="0" sz="1350" spc="-215">
                <a:solidFill>
                  <a:srgbClr val="374050"/>
                </a:solidFill>
                <a:latin typeface="PMingLiU"/>
                <a:cs typeface="PMingLiU"/>
              </a:rPr>
              <a:t>り</a:t>
            </a:r>
            <a:r>
              <a:rPr dirty="0" sz="1350" spc="-254">
                <a:solidFill>
                  <a:srgbClr val="374050"/>
                </a:solidFill>
                <a:latin typeface="SimSun"/>
                <a:cs typeface="SimSun"/>
              </a:rPr>
              <a:t>、 </a:t>
            </a:r>
            <a:r>
              <a:rPr dirty="0" sz="1350" spc="-165">
                <a:solidFill>
                  <a:srgbClr val="374050"/>
                </a:solidFill>
                <a:latin typeface="Meiryo"/>
                <a:cs typeface="Meiryo"/>
              </a:rPr>
              <a:t>書</a:t>
            </a:r>
            <a:r>
              <a:rPr dirty="0" sz="1350" spc="-170">
                <a:solidFill>
                  <a:srgbClr val="374050"/>
                </a:solidFill>
                <a:latin typeface="SimSun"/>
                <a:cs typeface="SimSun"/>
              </a:rPr>
              <a:t>類管理の不備は直接的な法令違反とな</a:t>
            </a:r>
            <a:r>
              <a:rPr dirty="0" sz="1350" spc="-165">
                <a:solidFill>
                  <a:srgbClr val="374050"/>
                </a:solidFill>
                <a:latin typeface="PMingLiU"/>
                <a:cs typeface="PMingLiU"/>
              </a:rPr>
              <a:t>り</a:t>
            </a:r>
            <a:r>
              <a:rPr dirty="0" sz="1350" spc="-204">
                <a:solidFill>
                  <a:srgbClr val="374050"/>
                </a:solidFill>
                <a:latin typeface="SimSun"/>
                <a:cs typeface="SimSun"/>
              </a:rPr>
              <a:t>ます。</a:t>
            </a:r>
            <a:endParaRPr sz="1350">
              <a:latin typeface="SimSun"/>
              <a:cs typeface="SimSun"/>
            </a:endParaRPr>
          </a:p>
        </p:txBody>
      </p:sp>
      <p:sp>
        <p:nvSpPr>
          <p:cNvPr id="12" name="object 12" descr=""/>
          <p:cNvSpPr txBox="1">
            <a:spLocks noGrp="1"/>
          </p:cNvSpPr>
          <p:nvPr>
            <p:ph type="sldNum" idx="7" sz="quarter"/>
          </p:nvPr>
        </p:nvSpPr>
        <p:spPr>
          <a:prstGeom prst="rect"/>
        </p:spPr>
        <p:txBody>
          <a:bodyPr wrap="square" lIns="0" tIns="0" rIns="0" bIns="0" rtlCol="0" vert="horz">
            <a:spAutoFit/>
          </a:bodyPr>
          <a:lstStyle/>
          <a:p>
            <a:pPr marL="12700">
              <a:lnSpc>
                <a:spcPts val="1425"/>
              </a:lnSpc>
            </a:pPr>
            <a:fld id="{81D60167-4931-47E6-BA6A-407CBD079E47}" type="slidenum">
              <a:rPr dirty="0" spc="-25"/>
              <a:t>10</a:t>
            </a:fld>
          </a:p>
        </p:txBody>
      </p:sp>
      <p:sp>
        <p:nvSpPr>
          <p:cNvPr id="13" name="object 13" descr=""/>
          <p:cNvSpPr txBox="1"/>
          <p:nvPr/>
        </p:nvSpPr>
        <p:spPr>
          <a:xfrm>
            <a:off x="463550" y="6381681"/>
            <a:ext cx="1544955" cy="174625"/>
          </a:xfrm>
          <a:prstGeom prst="rect">
            <a:avLst/>
          </a:prstGeom>
        </p:spPr>
        <p:txBody>
          <a:bodyPr wrap="square" lIns="0" tIns="0" rIns="0" bIns="0" rtlCol="0" vert="horz">
            <a:spAutoFit/>
          </a:bodyPr>
          <a:lstStyle/>
          <a:p>
            <a:pPr marL="12700">
              <a:lnSpc>
                <a:spcPct val="100000"/>
              </a:lnSpc>
            </a:pPr>
            <a:r>
              <a:rPr dirty="0" sz="1050" spc="-10">
                <a:solidFill>
                  <a:srgbClr val="64738B"/>
                </a:solidFill>
                <a:latin typeface="Liberation Sans"/>
                <a:cs typeface="Liberation Sans"/>
                <a:hlinkClick r:id="rId6"/>
              </a:rPr>
              <a:t>kurojica.com/ai-document</a:t>
            </a:r>
            <a:endParaRPr sz="1050">
              <a:latin typeface="Liberation Sans"/>
              <a:cs typeface="Liberation Sans"/>
            </a:endParaRPr>
          </a:p>
        </p:txBody>
      </p:sp>
      <p:sp>
        <p:nvSpPr>
          <p:cNvPr id="11" name="object 11" descr=""/>
          <p:cNvSpPr txBox="1"/>
          <p:nvPr/>
        </p:nvSpPr>
        <p:spPr>
          <a:xfrm>
            <a:off x="10376842" y="550989"/>
            <a:ext cx="1218565" cy="206375"/>
          </a:xfrm>
          <a:prstGeom prst="rect">
            <a:avLst/>
          </a:prstGeom>
        </p:spPr>
        <p:txBody>
          <a:bodyPr wrap="square" lIns="0" tIns="17145" rIns="0" bIns="0" rtlCol="0" vert="horz">
            <a:spAutoFit/>
          </a:bodyPr>
          <a:lstStyle/>
          <a:p>
            <a:pPr marL="12700">
              <a:lnSpc>
                <a:spcPct val="100000"/>
              </a:lnSpc>
              <a:spcBef>
                <a:spcPts val="135"/>
              </a:spcBef>
            </a:pPr>
            <a:r>
              <a:rPr dirty="0" sz="1150" spc="-110">
                <a:solidFill>
                  <a:srgbClr val="64738B"/>
                </a:solidFill>
                <a:latin typeface="SimSun"/>
                <a:cs typeface="SimSun"/>
              </a:rPr>
              <a:t>クロジカ</a:t>
            </a:r>
            <a:r>
              <a:rPr dirty="0" sz="1050">
                <a:solidFill>
                  <a:srgbClr val="64738B"/>
                </a:solidFill>
                <a:latin typeface="Liberation Sans"/>
                <a:cs typeface="Liberation Sans"/>
              </a:rPr>
              <a:t>AI</a:t>
            </a:r>
            <a:r>
              <a:rPr dirty="0" sz="1150" spc="-100">
                <a:solidFill>
                  <a:srgbClr val="64738B"/>
                </a:solidFill>
                <a:latin typeface="SimSun"/>
                <a:cs typeface="SimSun"/>
              </a:rPr>
              <a:t>書類管理</a:t>
            </a:r>
            <a:endParaRPr sz="1150">
              <a:latin typeface="SimSun"/>
              <a:cs typeface="SimSu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descr=""/>
          <p:cNvGrpSpPr/>
          <p:nvPr/>
        </p:nvGrpSpPr>
        <p:grpSpPr>
          <a:xfrm>
            <a:off x="609599" y="4333874"/>
            <a:ext cx="10972800" cy="781050"/>
            <a:chOff x="609599" y="4333874"/>
            <a:chExt cx="10972800" cy="781050"/>
          </a:xfrm>
        </p:grpSpPr>
        <p:sp>
          <p:nvSpPr>
            <p:cNvPr id="3" name="object 3" descr=""/>
            <p:cNvSpPr/>
            <p:nvPr/>
          </p:nvSpPr>
          <p:spPr>
            <a:xfrm>
              <a:off x="633412" y="4333874"/>
              <a:ext cx="10949305" cy="781050"/>
            </a:xfrm>
            <a:custGeom>
              <a:avLst/>
              <a:gdLst/>
              <a:ahLst/>
              <a:cxnLst/>
              <a:rect l="l" t="t" r="r" b="b"/>
              <a:pathLst>
                <a:path w="10949305" h="781050">
                  <a:moveTo>
                    <a:pt x="10915938" y="781049"/>
                  </a:moveTo>
                  <a:lnTo>
                    <a:pt x="12392" y="781049"/>
                  </a:lnTo>
                  <a:lnTo>
                    <a:pt x="10570" y="780082"/>
                  </a:lnTo>
                  <a:lnTo>
                    <a:pt x="0" y="748002"/>
                  </a:lnTo>
                  <a:lnTo>
                    <a:pt x="0" y="742949"/>
                  </a:lnTo>
                  <a:lnTo>
                    <a:pt x="0" y="33047"/>
                  </a:lnTo>
                  <a:lnTo>
                    <a:pt x="12392" y="0"/>
                  </a:lnTo>
                  <a:lnTo>
                    <a:pt x="10915938" y="0"/>
                  </a:lnTo>
                  <a:lnTo>
                    <a:pt x="10948018" y="28186"/>
                  </a:lnTo>
                  <a:lnTo>
                    <a:pt x="10948985" y="33047"/>
                  </a:lnTo>
                  <a:lnTo>
                    <a:pt x="10948985" y="748002"/>
                  </a:lnTo>
                  <a:lnTo>
                    <a:pt x="10920797" y="780082"/>
                  </a:lnTo>
                  <a:lnTo>
                    <a:pt x="10915938" y="781049"/>
                  </a:lnTo>
                  <a:close/>
                </a:path>
              </a:pathLst>
            </a:custGeom>
            <a:solidFill>
              <a:srgbClr val="E7F0FD"/>
            </a:solidFill>
          </p:spPr>
          <p:txBody>
            <a:bodyPr wrap="square" lIns="0" tIns="0" rIns="0" bIns="0" rtlCol="0"/>
            <a:lstStyle/>
            <a:p/>
          </p:txBody>
        </p:sp>
        <p:sp>
          <p:nvSpPr>
            <p:cNvPr id="4" name="object 4" descr=""/>
            <p:cNvSpPr/>
            <p:nvPr/>
          </p:nvSpPr>
          <p:spPr>
            <a:xfrm>
              <a:off x="609599" y="4333874"/>
              <a:ext cx="47625" cy="781050"/>
            </a:xfrm>
            <a:custGeom>
              <a:avLst/>
              <a:gdLst/>
              <a:ahLst/>
              <a:cxnLst/>
              <a:rect l="l" t="t" r="r" b="b"/>
              <a:pathLst>
                <a:path w="47625" h="781050">
                  <a:moveTo>
                    <a:pt x="47624" y="781049"/>
                  </a:moveTo>
                  <a:lnTo>
                    <a:pt x="38099" y="781049"/>
                  </a:lnTo>
                  <a:lnTo>
                    <a:pt x="30498" y="780352"/>
                  </a:lnTo>
                  <a:lnTo>
                    <a:pt x="697" y="750551"/>
                  </a:lnTo>
                  <a:lnTo>
                    <a:pt x="0" y="742949"/>
                  </a:lnTo>
                  <a:lnTo>
                    <a:pt x="0" y="38099"/>
                  </a:lnTo>
                  <a:lnTo>
                    <a:pt x="23473" y="2789"/>
                  </a:lnTo>
                  <a:lnTo>
                    <a:pt x="38099" y="0"/>
                  </a:lnTo>
                  <a:lnTo>
                    <a:pt x="47624" y="0"/>
                  </a:lnTo>
                  <a:lnTo>
                    <a:pt x="47624" y="781049"/>
                  </a:lnTo>
                  <a:close/>
                </a:path>
              </a:pathLst>
            </a:custGeom>
            <a:solidFill>
              <a:srgbClr val="0081EC"/>
            </a:solidFill>
          </p:spPr>
          <p:txBody>
            <a:bodyPr wrap="square" lIns="0" tIns="0" rIns="0" bIns="0" rtlCol="0"/>
            <a:lstStyle/>
            <a:p/>
          </p:txBody>
        </p:sp>
        <p:pic>
          <p:nvPicPr>
            <p:cNvPr id="5" name="object 5" descr=""/>
            <p:cNvPicPr/>
            <p:nvPr/>
          </p:nvPicPr>
          <p:blipFill>
            <a:blip r:embed="rId2" cstate="print"/>
            <a:stretch>
              <a:fillRect/>
            </a:stretch>
          </p:blipFill>
          <p:spPr>
            <a:xfrm>
              <a:off x="847724" y="4533899"/>
              <a:ext cx="152399" cy="152399"/>
            </a:xfrm>
            <a:prstGeom prst="rect">
              <a:avLst/>
            </a:prstGeom>
          </p:spPr>
        </p:pic>
      </p:grpSp>
      <p:sp>
        <p:nvSpPr>
          <p:cNvPr id="6" name="object 6"/>
          <p:cNvSpPr txBox="1">
            <a:spLocks noGrp="1"/>
          </p:cNvSpPr>
          <p:nvPr>
            <p:ph type="title"/>
          </p:nvPr>
        </p:nvSpPr>
        <p:spPr>
          <a:xfrm>
            <a:off x="596899" y="612330"/>
            <a:ext cx="4662170" cy="418465"/>
          </a:xfrm>
          <a:prstGeom prst="rect"/>
        </p:spPr>
        <p:txBody>
          <a:bodyPr wrap="square" lIns="0" tIns="15875" rIns="0" bIns="0" rtlCol="0" vert="horz">
            <a:spAutoFit/>
          </a:bodyPr>
          <a:lstStyle/>
          <a:p>
            <a:pPr marL="12700">
              <a:lnSpc>
                <a:spcPct val="100000"/>
              </a:lnSpc>
              <a:spcBef>
                <a:spcPts val="125"/>
              </a:spcBef>
            </a:pPr>
            <a:r>
              <a:rPr dirty="0" spc="-310"/>
              <a:t>最</a:t>
            </a:r>
            <a:r>
              <a:rPr dirty="0" spc="-310">
                <a:latin typeface="Meiryo"/>
                <a:cs typeface="Meiryo"/>
              </a:rPr>
              <a:t>新</a:t>
            </a:r>
            <a:r>
              <a:rPr dirty="0" spc="-70"/>
              <a:t>（</a:t>
            </a:r>
            <a:r>
              <a:rPr dirty="0" sz="2250" spc="-70" b="1">
                <a:latin typeface="Liberation Sans"/>
                <a:cs typeface="Liberation Sans"/>
              </a:rPr>
              <a:t>2024</a:t>
            </a:r>
            <a:r>
              <a:rPr dirty="0" spc="-310"/>
              <a:t>年度）の法</a:t>
            </a:r>
            <a:r>
              <a:rPr dirty="0" spc="-310">
                <a:latin typeface="Meiryo"/>
                <a:cs typeface="Meiryo"/>
              </a:rPr>
              <a:t>改</a:t>
            </a:r>
            <a:r>
              <a:rPr dirty="0" spc="-320"/>
              <a:t>正ポイント</a:t>
            </a:r>
            <a:endParaRPr sz="2250">
              <a:latin typeface="Meiryo"/>
              <a:cs typeface="Meiryo"/>
            </a:endParaRPr>
          </a:p>
        </p:txBody>
      </p:sp>
      <p:pic>
        <p:nvPicPr>
          <p:cNvPr id="7" name="object 7" descr=""/>
          <p:cNvPicPr/>
          <p:nvPr/>
        </p:nvPicPr>
        <p:blipFill>
          <a:blip r:embed="rId3" cstate="print"/>
          <a:stretch>
            <a:fillRect/>
          </a:stretch>
        </p:blipFill>
        <p:spPr>
          <a:xfrm>
            <a:off x="609599" y="1447799"/>
            <a:ext cx="190499" cy="190499"/>
          </a:xfrm>
          <a:prstGeom prst="rect">
            <a:avLst/>
          </a:prstGeom>
        </p:spPr>
      </p:pic>
      <p:pic>
        <p:nvPicPr>
          <p:cNvPr id="8" name="object 8" descr=""/>
          <p:cNvPicPr/>
          <p:nvPr/>
        </p:nvPicPr>
        <p:blipFill>
          <a:blip r:embed="rId4" cstate="print"/>
          <a:stretch>
            <a:fillRect/>
          </a:stretch>
        </p:blipFill>
        <p:spPr>
          <a:xfrm>
            <a:off x="609599" y="1885950"/>
            <a:ext cx="238124" cy="190760"/>
          </a:xfrm>
          <a:prstGeom prst="rect">
            <a:avLst/>
          </a:prstGeom>
        </p:spPr>
      </p:pic>
      <p:pic>
        <p:nvPicPr>
          <p:cNvPr id="9" name="object 9" descr=""/>
          <p:cNvPicPr/>
          <p:nvPr/>
        </p:nvPicPr>
        <p:blipFill>
          <a:blip r:embed="rId5" cstate="print"/>
          <a:stretch>
            <a:fillRect/>
          </a:stretch>
        </p:blipFill>
        <p:spPr>
          <a:xfrm>
            <a:off x="609599" y="2314575"/>
            <a:ext cx="166687" cy="190499"/>
          </a:xfrm>
          <a:prstGeom prst="rect">
            <a:avLst/>
          </a:prstGeom>
        </p:spPr>
      </p:pic>
      <p:sp>
        <p:nvSpPr>
          <p:cNvPr id="10" name="object 10" descr=""/>
          <p:cNvSpPr/>
          <p:nvPr/>
        </p:nvSpPr>
        <p:spPr>
          <a:xfrm>
            <a:off x="609599" y="3086099"/>
            <a:ext cx="1047750" cy="304800"/>
          </a:xfrm>
          <a:custGeom>
            <a:avLst/>
            <a:gdLst/>
            <a:ahLst/>
            <a:cxnLst/>
            <a:rect l="l" t="t" r="r" b="b"/>
            <a:pathLst>
              <a:path w="1047750" h="304800">
                <a:moveTo>
                  <a:pt x="1014702" y="304799"/>
                </a:moveTo>
                <a:lnTo>
                  <a:pt x="33047" y="304799"/>
                </a:lnTo>
                <a:lnTo>
                  <a:pt x="28187" y="303832"/>
                </a:lnTo>
                <a:lnTo>
                  <a:pt x="966" y="276612"/>
                </a:lnTo>
                <a:lnTo>
                  <a:pt x="0" y="271752"/>
                </a:lnTo>
                <a:lnTo>
                  <a:pt x="0" y="266699"/>
                </a:lnTo>
                <a:lnTo>
                  <a:pt x="0" y="33047"/>
                </a:lnTo>
                <a:lnTo>
                  <a:pt x="28187" y="966"/>
                </a:lnTo>
                <a:lnTo>
                  <a:pt x="33047" y="0"/>
                </a:lnTo>
                <a:lnTo>
                  <a:pt x="1014702" y="0"/>
                </a:lnTo>
                <a:lnTo>
                  <a:pt x="1046782" y="28187"/>
                </a:lnTo>
                <a:lnTo>
                  <a:pt x="1047749" y="33047"/>
                </a:lnTo>
                <a:lnTo>
                  <a:pt x="1047749" y="271752"/>
                </a:lnTo>
                <a:lnTo>
                  <a:pt x="1019562" y="303832"/>
                </a:lnTo>
                <a:lnTo>
                  <a:pt x="1014702" y="304799"/>
                </a:lnTo>
                <a:close/>
              </a:path>
            </a:pathLst>
          </a:custGeom>
          <a:solidFill>
            <a:srgbClr val="0081EC"/>
          </a:solidFill>
        </p:spPr>
        <p:txBody>
          <a:bodyPr wrap="square" lIns="0" tIns="0" rIns="0" bIns="0" rtlCol="0"/>
          <a:lstStyle/>
          <a:p/>
        </p:txBody>
      </p:sp>
      <p:sp>
        <p:nvSpPr>
          <p:cNvPr id="11" name="object 11" descr=""/>
          <p:cNvSpPr/>
          <p:nvPr/>
        </p:nvSpPr>
        <p:spPr>
          <a:xfrm>
            <a:off x="609599" y="3486149"/>
            <a:ext cx="1047750" cy="304800"/>
          </a:xfrm>
          <a:custGeom>
            <a:avLst/>
            <a:gdLst/>
            <a:ahLst/>
            <a:cxnLst/>
            <a:rect l="l" t="t" r="r" b="b"/>
            <a:pathLst>
              <a:path w="1047750" h="304800">
                <a:moveTo>
                  <a:pt x="1014702" y="304799"/>
                </a:moveTo>
                <a:lnTo>
                  <a:pt x="33047" y="304799"/>
                </a:lnTo>
                <a:lnTo>
                  <a:pt x="28187" y="303832"/>
                </a:lnTo>
                <a:lnTo>
                  <a:pt x="966" y="276611"/>
                </a:lnTo>
                <a:lnTo>
                  <a:pt x="0" y="271752"/>
                </a:lnTo>
                <a:lnTo>
                  <a:pt x="0" y="266699"/>
                </a:lnTo>
                <a:lnTo>
                  <a:pt x="0" y="33047"/>
                </a:lnTo>
                <a:lnTo>
                  <a:pt x="28187" y="966"/>
                </a:lnTo>
                <a:lnTo>
                  <a:pt x="33047" y="0"/>
                </a:lnTo>
                <a:lnTo>
                  <a:pt x="1014702" y="0"/>
                </a:lnTo>
                <a:lnTo>
                  <a:pt x="1046782" y="28187"/>
                </a:lnTo>
                <a:lnTo>
                  <a:pt x="1047749" y="33047"/>
                </a:lnTo>
                <a:lnTo>
                  <a:pt x="1047749" y="271752"/>
                </a:lnTo>
                <a:lnTo>
                  <a:pt x="1019562" y="303832"/>
                </a:lnTo>
                <a:lnTo>
                  <a:pt x="1014702" y="304799"/>
                </a:lnTo>
                <a:close/>
              </a:path>
            </a:pathLst>
          </a:custGeom>
          <a:solidFill>
            <a:srgbClr val="0081EC"/>
          </a:solidFill>
        </p:spPr>
        <p:txBody>
          <a:bodyPr wrap="square" lIns="0" tIns="0" rIns="0" bIns="0" rtlCol="0"/>
          <a:lstStyle/>
          <a:p/>
        </p:txBody>
      </p:sp>
      <p:sp>
        <p:nvSpPr>
          <p:cNvPr id="12" name="object 12" descr=""/>
          <p:cNvSpPr/>
          <p:nvPr/>
        </p:nvSpPr>
        <p:spPr>
          <a:xfrm>
            <a:off x="609599" y="3886199"/>
            <a:ext cx="1047750" cy="304800"/>
          </a:xfrm>
          <a:custGeom>
            <a:avLst/>
            <a:gdLst/>
            <a:ahLst/>
            <a:cxnLst/>
            <a:rect l="l" t="t" r="r" b="b"/>
            <a:pathLst>
              <a:path w="1047750" h="304800">
                <a:moveTo>
                  <a:pt x="1014702" y="304799"/>
                </a:moveTo>
                <a:lnTo>
                  <a:pt x="33047" y="304799"/>
                </a:lnTo>
                <a:lnTo>
                  <a:pt x="28187" y="303832"/>
                </a:lnTo>
                <a:lnTo>
                  <a:pt x="966" y="276611"/>
                </a:lnTo>
                <a:lnTo>
                  <a:pt x="0" y="271752"/>
                </a:lnTo>
                <a:lnTo>
                  <a:pt x="0" y="266699"/>
                </a:lnTo>
                <a:lnTo>
                  <a:pt x="0" y="33047"/>
                </a:lnTo>
                <a:lnTo>
                  <a:pt x="28187" y="966"/>
                </a:lnTo>
                <a:lnTo>
                  <a:pt x="33047" y="0"/>
                </a:lnTo>
                <a:lnTo>
                  <a:pt x="1014702" y="0"/>
                </a:lnTo>
                <a:lnTo>
                  <a:pt x="1046782" y="28187"/>
                </a:lnTo>
                <a:lnTo>
                  <a:pt x="1047749" y="33047"/>
                </a:lnTo>
                <a:lnTo>
                  <a:pt x="1047749" y="271752"/>
                </a:lnTo>
                <a:lnTo>
                  <a:pt x="1019562" y="303832"/>
                </a:lnTo>
                <a:lnTo>
                  <a:pt x="1014702" y="304799"/>
                </a:lnTo>
                <a:close/>
              </a:path>
            </a:pathLst>
          </a:custGeom>
          <a:solidFill>
            <a:srgbClr val="0081EC"/>
          </a:solidFill>
        </p:spPr>
        <p:txBody>
          <a:bodyPr wrap="square" lIns="0" tIns="0" rIns="0" bIns="0" rtlCol="0"/>
          <a:lstStyle/>
          <a:p/>
        </p:txBody>
      </p:sp>
      <p:sp>
        <p:nvSpPr>
          <p:cNvPr id="13" name="object 13" descr=""/>
          <p:cNvSpPr txBox="1"/>
          <p:nvPr/>
        </p:nvSpPr>
        <p:spPr>
          <a:xfrm>
            <a:off x="596899" y="1371968"/>
            <a:ext cx="9665335" cy="3595370"/>
          </a:xfrm>
          <a:prstGeom prst="rect">
            <a:avLst/>
          </a:prstGeom>
        </p:spPr>
        <p:txBody>
          <a:bodyPr wrap="square" lIns="0" tIns="12065" rIns="0" bIns="0" rtlCol="0" vert="horz">
            <a:spAutoFit/>
          </a:bodyPr>
          <a:lstStyle/>
          <a:p>
            <a:pPr marL="345440">
              <a:lnSpc>
                <a:spcPct val="100000"/>
              </a:lnSpc>
              <a:spcBef>
                <a:spcPts val="95"/>
              </a:spcBef>
            </a:pPr>
            <a:r>
              <a:rPr dirty="0" sz="1350" b="1">
                <a:solidFill>
                  <a:srgbClr val="1F2937"/>
                </a:solidFill>
                <a:latin typeface="Liberation Sans"/>
                <a:cs typeface="Liberation Sans"/>
              </a:rPr>
              <a:t>e</a:t>
            </a:r>
            <a:r>
              <a:rPr dirty="0" sz="1550" spc="-210">
                <a:solidFill>
                  <a:srgbClr val="1F2937"/>
                </a:solidFill>
                <a:latin typeface="Meiryo"/>
                <a:cs typeface="Meiryo"/>
              </a:rPr>
              <a:t>⽂</a:t>
            </a:r>
            <a:r>
              <a:rPr dirty="0" sz="1550" spc="-210">
                <a:solidFill>
                  <a:srgbClr val="1F2937"/>
                </a:solidFill>
                <a:latin typeface="SimSun"/>
                <a:cs typeface="SimSun"/>
              </a:rPr>
              <a:t>書規則</a:t>
            </a:r>
            <a:r>
              <a:rPr dirty="0" sz="1550" spc="-210">
                <a:solidFill>
                  <a:srgbClr val="1F2937"/>
                </a:solidFill>
                <a:latin typeface="Meiryo"/>
                <a:cs typeface="Meiryo"/>
              </a:rPr>
              <a:t>改</a:t>
            </a:r>
            <a:r>
              <a:rPr dirty="0" sz="1550" spc="-295">
                <a:solidFill>
                  <a:srgbClr val="1F2937"/>
                </a:solidFill>
                <a:latin typeface="SimSun"/>
                <a:cs typeface="SimSun"/>
              </a:rPr>
              <a:t>正 </a:t>
            </a:r>
            <a:r>
              <a:rPr dirty="0" sz="1350" spc="10">
                <a:solidFill>
                  <a:srgbClr val="1F2937"/>
                </a:solidFill>
                <a:latin typeface="Liberation Sans"/>
                <a:cs typeface="Liberation Sans"/>
              </a:rPr>
              <a:t>- </a:t>
            </a:r>
            <a:r>
              <a:rPr dirty="0" sz="1350">
                <a:solidFill>
                  <a:srgbClr val="1F2937"/>
                </a:solidFill>
                <a:latin typeface="Liberation Sans"/>
                <a:cs typeface="Liberation Sans"/>
              </a:rPr>
              <a:t>2024</a:t>
            </a:r>
            <a:r>
              <a:rPr dirty="0" sz="1500" spc="-150">
                <a:solidFill>
                  <a:srgbClr val="1F2937"/>
                </a:solidFill>
                <a:latin typeface="SimSun"/>
                <a:cs typeface="SimSun"/>
              </a:rPr>
              <a:t>年</a:t>
            </a:r>
            <a:r>
              <a:rPr dirty="0" sz="1350">
                <a:solidFill>
                  <a:srgbClr val="1F2937"/>
                </a:solidFill>
                <a:latin typeface="Liberation Sans"/>
                <a:cs typeface="Liberation Sans"/>
              </a:rPr>
              <a:t>4</a:t>
            </a:r>
            <a:r>
              <a:rPr dirty="0" sz="1500" spc="-150">
                <a:solidFill>
                  <a:srgbClr val="1F2937"/>
                </a:solidFill>
                <a:latin typeface="Meiryo"/>
                <a:cs typeface="Meiryo"/>
              </a:rPr>
              <a:t>⽉</a:t>
            </a:r>
            <a:r>
              <a:rPr dirty="0" sz="1500" spc="-150">
                <a:solidFill>
                  <a:srgbClr val="1F2937"/>
                </a:solidFill>
                <a:latin typeface="SimSun"/>
                <a:cs typeface="SimSun"/>
              </a:rPr>
              <a:t>に改正施</a:t>
            </a:r>
            <a:r>
              <a:rPr dirty="0" sz="1500" spc="-150">
                <a:solidFill>
                  <a:srgbClr val="1F2937"/>
                </a:solidFill>
                <a:latin typeface="Meiryo"/>
                <a:cs typeface="Meiryo"/>
              </a:rPr>
              <a:t>⾏</a:t>
            </a:r>
            <a:r>
              <a:rPr dirty="0" sz="1500" spc="-150">
                <a:solidFill>
                  <a:srgbClr val="1F2937"/>
                </a:solidFill>
                <a:latin typeface="SimSun"/>
                <a:cs typeface="SimSun"/>
              </a:rPr>
              <a:t>さ</a:t>
            </a:r>
            <a:r>
              <a:rPr dirty="0" sz="1500" spc="-140">
                <a:solidFill>
                  <a:srgbClr val="1F2937"/>
                </a:solidFill>
                <a:latin typeface="PMingLiU"/>
                <a:cs typeface="PMingLiU"/>
              </a:rPr>
              <a:t>れ</a:t>
            </a:r>
            <a:r>
              <a:rPr dirty="0" sz="1500" spc="-150">
                <a:solidFill>
                  <a:srgbClr val="1F2937"/>
                </a:solidFill>
                <a:latin typeface="SimSun"/>
                <a:cs typeface="SimSun"/>
              </a:rPr>
              <a:t>、電</a:t>
            </a:r>
            <a:r>
              <a:rPr dirty="0" sz="1500" spc="-150">
                <a:solidFill>
                  <a:srgbClr val="1F2937"/>
                </a:solidFill>
                <a:latin typeface="Meiryo"/>
                <a:cs typeface="Meiryo"/>
              </a:rPr>
              <a:t>⼦</a:t>
            </a:r>
            <a:r>
              <a:rPr dirty="0" sz="1500" spc="-150">
                <a:solidFill>
                  <a:srgbClr val="1F2937"/>
                </a:solidFill>
                <a:latin typeface="PMingLiU"/>
                <a:cs typeface="PMingLiU"/>
              </a:rPr>
              <a:t>マニフェスト</a:t>
            </a:r>
            <a:r>
              <a:rPr dirty="0" sz="1500" spc="-150">
                <a:solidFill>
                  <a:srgbClr val="1F2937"/>
                </a:solidFill>
                <a:latin typeface="SimSun"/>
                <a:cs typeface="SimSun"/>
              </a:rPr>
              <a:t>が正式に法律上認め</a:t>
            </a:r>
            <a:r>
              <a:rPr dirty="0" sz="1500" spc="-145">
                <a:solidFill>
                  <a:srgbClr val="1F2937"/>
                </a:solidFill>
                <a:latin typeface="PMingLiU"/>
                <a:cs typeface="PMingLiU"/>
              </a:rPr>
              <a:t>られ</a:t>
            </a:r>
            <a:r>
              <a:rPr dirty="0" sz="1500" spc="-150">
                <a:solidFill>
                  <a:srgbClr val="1F2937"/>
                </a:solidFill>
                <a:latin typeface="SimSun"/>
                <a:cs typeface="SimSun"/>
              </a:rPr>
              <a:t>、</a:t>
            </a:r>
            <a:r>
              <a:rPr dirty="0" sz="1500" spc="-150">
                <a:solidFill>
                  <a:srgbClr val="1F2937"/>
                </a:solidFill>
                <a:latin typeface="Meiryo"/>
                <a:cs typeface="Meiryo"/>
              </a:rPr>
              <a:t>完全</a:t>
            </a:r>
            <a:r>
              <a:rPr dirty="0" sz="1500" spc="-150">
                <a:solidFill>
                  <a:srgbClr val="1F2937"/>
                </a:solidFill>
                <a:latin typeface="SimSun"/>
                <a:cs typeface="SimSun"/>
              </a:rPr>
              <a:t>合法化さ</a:t>
            </a:r>
            <a:r>
              <a:rPr dirty="0" sz="1500" spc="-150">
                <a:solidFill>
                  <a:srgbClr val="1F2937"/>
                </a:solidFill>
                <a:latin typeface="PMingLiU"/>
                <a:cs typeface="PMingLiU"/>
              </a:rPr>
              <a:t>れ</a:t>
            </a:r>
            <a:r>
              <a:rPr dirty="0" sz="1500" spc="-120">
                <a:solidFill>
                  <a:srgbClr val="1F2937"/>
                </a:solidFill>
                <a:latin typeface="SimSun"/>
                <a:cs typeface="SimSun"/>
              </a:rPr>
              <a:t>ました</a:t>
            </a:r>
            <a:endParaRPr sz="1500">
              <a:latin typeface="SimSun"/>
              <a:cs typeface="SimSun"/>
            </a:endParaRPr>
          </a:p>
          <a:p>
            <a:pPr marL="393065">
              <a:lnSpc>
                <a:spcPct val="100000"/>
              </a:lnSpc>
              <a:spcBef>
                <a:spcPts val="1590"/>
              </a:spcBef>
            </a:pPr>
            <a:r>
              <a:rPr dirty="0" sz="1550" spc="-210">
                <a:solidFill>
                  <a:srgbClr val="1F2937"/>
                </a:solidFill>
                <a:latin typeface="SimSun"/>
                <a:cs typeface="SimSun"/>
              </a:rPr>
              <a:t>義務化対象拡</a:t>
            </a:r>
            <a:r>
              <a:rPr dirty="0" sz="1550" spc="-210">
                <a:solidFill>
                  <a:srgbClr val="1F2937"/>
                </a:solidFill>
                <a:latin typeface="Meiryo"/>
                <a:cs typeface="Meiryo"/>
              </a:rPr>
              <a:t>⼤</a:t>
            </a:r>
            <a:r>
              <a:rPr dirty="0" sz="1550" spc="-235">
                <a:solidFill>
                  <a:srgbClr val="1F2937"/>
                </a:solidFill>
                <a:latin typeface="SimSun"/>
                <a:cs typeface="SimSun"/>
              </a:rPr>
              <a:t>と管理厳格化 </a:t>
            </a:r>
            <a:r>
              <a:rPr dirty="0" sz="1350" spc="25">
                <a:solidFill>
                  <a:srgbClr val="1F2937"/>
                </a:solidFill>
                <a:latin typeface="Liberation Sans"/>
                <a:cs typeface="Liberation Sans"/>
              </a:rPr>
              <a:t>- </a:t>
            </a:r>
            <a:r>
              <a:rPr dirty="0" sz="1500" spc="-150">
                <a:solidFill>
                  <a:srgbClr val="1F2937"/>
                </a:solidFill>
                <a:latin typeface="SimSun"/>
                <a:cs typeface="SimSun"/>
              </a:rPr>
              <a:t>特別管理</a:t>
            </a:r>
            <a:r>
              <a:rPr dirty="0" sz="1500" spc="-150">
                <a:solidFill>
                  <a:srgbClr val="1F2937"/>
                </a:solidFill>
                <a:latin typeface="Meiryo"/>
                <a:cs typeface="Meiryo"/>
              </a:rPr>
              <a:t>産</a:t>
            </a:r>
            <a:r>
              <a:rPr dirty="0" sz="1500" spc="-150">
                <a:solidFill>
                  <a:srgbClr val="1F2937"/>
                </a:solidFill>
                <a:latin typeface="SimSun"/>
                <a:cs typeface="SimSun"/>
              </a:rPr>
              <a:t>業廃棄物お</a:t>
            </a:r>
            <a:r>
              <a:rPr dirty="0" sz="1500" spc="-150">
                <a:solidFill>
                  <a:srgbClr val="1F2937"/>
                </a:solidFill>
                <a:latin typeface="PMingLiU"/>
                <a:cs typeface="PMingLiU"/>
              </a:rPr>
              <a:t>よ</a:t>
            </a:r>
            <a:r>
              <a:rPr dirty="0" sz="1500" spc="-150">
                <a:solidFill>
                  <a:srgbClr val="1F2937"/>
                </a:solidFill>
                <a:latin typeface="SimSun"/>
                <a:cs typeface="SimSun"/>
              </a:rPr>
              <a:t>び年間</a:t>
            </a:r>
            <a:r>
              <a:rPr dirty="0" sz="1350">
                <a:solidFill>
                  <a:srgbClr val="1F2937"/>
                </a:solidFill>
                <a:latin typeface="Liberation Sans"/>
                <a:cs typeface="Liberation Sans"/>
              </a:rPr>
              <a:t>50</a:t>
            </a:r>
            <a:r>
              <a:rPr dirty="0" sz="1500" spc="-150">
                <a:solidFill>
                  <a:srgbClr val="1F2937"/>
                </a:solidFill>
                <a:latin typeface="PMingLiU"/>
                <a:cs typeface="PMingLiU"/>
              </a:rPr>
              <a:t>トン</a:t>
            </a:r>
            <a:r>
              <a:rPr dirty="0" sz="1500" spc="-150">
                <a:solidFill>
                  <a:srgbClr val="1F2937"/>
                </a:solidFill>
                <a:latin typeface="SimSun"/>
                <a:cs typeface="SimSun"/>
              </a:rPr>
              <a:t>以上の排出事業者は電</a:t>
            </a:r>
            <a:r>
              <a:rPr dirty="0" sz="1500" spc="-150">
                <a:solidFill>
                  <a:srgbClr val="1F2937"/>
                </a:solidFill>
                <a:latin typeface="Meiryo"/>
                <a:cs typeface="Meiryo"/>
              </a:rPr>
              <a:t>⼦</a:t>
            </a:r>
            <a:r>
              <a:rPr dirty="0" sz="1500" spc="-150">
                <a:solidFill>
                  <a:srgbClr val="1F2937"/>
                </a:solidFill>
                <a:latin typeface="PMingLiU"/>
                <a:cs typeface="PMingLiU"/>
              </a:rPr>
              <a:t>マニフェスト</a:t>
            </a:r>
            <a:r>
              <a:rPr dirty="0" sz="1500" spc="-150">
                <a:solidFill>
                  <a:srgbClr val="1F2937"/>
                </a:solidFill>
                <a:latin typeface="SimSun"/>
                <a:cs typeface="SimSun"/>
              </a:rPr>
              <a:t>利</a:t>
            </a:r>
            <a:r>
              <a:rPr dirty="0" sz="1500" spc="-150">
                <a:solidFill>
                  <a:srgbClr val="1F2937"/>
                </a:solidFill>
                <a:latin typeface="Meiryo"/>
                <a:cs typeface="Meiryo"/>
              </a:rPr>
              <a:t>⽤</a:t>
            </a:r>
            <a:r>
              <a:rPr dirty="0" sz="1500" spc="-150">
                <a:solidFill>
                  <a:srgbClr val="1F2937"/>
                </a:solidFill>
                <a:latin typeface="SimSun"/>
                <a:cs typeface="SimSun"/>
              </a:rPr>
              <a:t>が義</a:t>
            </a:r>
            <a:r>
              <a:rPr dirty="0" sz="1500" spc="-150">
                <a:solidFill>
                  <a:srgbClr val="1F2937"/>
                </a:solidFill>
                <a:latin typeface="Meiryo"/>
                <a:cs typeface="Meiryo"/>
              </a:rPr>
              <a:t>務</a:t>
            </a:r>
            <a:r>
              <a:rPr dirty="0" sz="1500" spc="-75">
                <a:solidFill>
                  <a:srgbClr val="1F2937"/>
                </a:solidFill>
                <a:latin typeface="SimSun"/>
                <a:cs typeface="SimSun"/>
              </a:rPr>
              <a:t>化</a:t>
            </a:r>
            <a:endParaRPr sz="1500">
              <a:latin typeface="SimSun"/>
              <a:cs typeface="SimSun"/>
            </a:endParaRPr>
          </a:p>
          <a:p>
            <a:pPr marL="321945">
              <a:lnSpc>
                <a:spcPct val="100000"/>
              </a:lnSpc>
              <a:spcBef>
                <a:spcPts val="1515"/>
              </a:spcBef>
            </a:pPr>
            <a:r>
              <a:rPr dirty="0" sz="1350" b="1">
                <a:solidFill>
                  <a:srgbClr val="1F2937"/>
                </a:solidFill>
                <a:latin typeface="Liberation Sans"/>
                <a:cs typeface="Liberation Sans"/>
              </a:rPr>
              <a:t>2025</a:t>
            </a:r>
            <a:r>
              <a:rPr dirty="0" sz="1550" spc="-210">
                <a:solidFill>
                  <a:srgbClr val="1F2937"/>
                </a:solidFill>
                <a:latin typeface="SimSun"/>
                <a:cs typeface="SimSun"/>
              </a:rPr>
              <a:t>年</a:t>
            </a:r>
            <a:r>
              <a:rPr dirty="0" sz="1550" spc="-210">
                <a:solidFill>
                  <a:srgbClr val="1F2937"/>
                </a:solidFill>
                <a:latin typeface="Meiryo"/>
                <a:cs typeface="Meiryo"/>
              </a:rPr>
              <a:t>施⾏</a:t>
            </a:r>
            <a:r>
              <a:rPr dirty="0" sz="1550" spc="-210">
                <a:solidFill>
                  <a:srgbClr val="1F2937"/>
                </a:solidFill>
                <a:latin typeface="SimSun"/>
                <a:cs typeface="SimSun"/>
              </a:rPr>
              <a:t>予定の追加</a:t>
            </a:r>
            <a:r>
              <a:rPr dirty="0" sz="1550" spc="-210">
                <a:solidFill>
                  <a:srgbClr val="1F2937"/>
                </a:solidFill>
                <a:latin typeface="Meiryo"/>
                <a:cs typeface="Meiryo"/>
              </a:rPr>
              <a:t>改</a:t>
            </a:r>
            <a:r>
              <a:rPr dirty="0" sz="1550" spc="-285">
                <a:solidFill>
                  <a:srgbClr val="1F2937"/>
                </a:solidFill>
                <a:latin typeface="SimSun"/>
                <a:cs typeface="SimSun"/>
              </a:rPr>
              <a:t>正 </a:t>
            </a:r>
            <a:r>
              <a:rPr dirty="0" sz="1350" spc="20">
                <a:solidFill>
                  <a:srgbClr val="1F2937"/>
                </a:solidFill>
                <a:latin typeface="Liberation Sans"/>
                <a:cs typeface="Liberation Sans"/>
              </a:rPr>
              <a:t>- </a:t>
            </a:r>
            <a:r>
              <a:rPr dirty="0" sz="1500" spc="-150">
                <a:solidFill>
                  <a:srgbClr val="1F2937"/>
                </a:solidFill>
                <a:latin typeface="SimSun"/>
                <a:cs typeface="SimSun"/>
              </a:rPr>
              <a:t>電</a:t>
            </a:r>
            <a:r>
              <a:rPr dirty="0" sz="1500" spc="-150">
                <a:solidFill>
                  <a:srgbClr val="1F2937"/>
                </a:solidFill>
                <a:latin typeface="Meiryo"/>
                <a:cs typeface="Meiryo"/>
              </a:rPr>
              <a:t>⼦</a:t>
            </a:r>
            <a:r>
              <a:rPr dirty="0" sz="1500" spc="-150">
                <a:solidFill>
                  <a:srgbClr val="1F2937"/>
                </a:solidFill>
                <a:latin typeface="PMingLiU"/>
                <a:cs typeface="PMingLiU"/>
              </a:rPr>
              <a:t>マニフェスト</a:t>
            </a:r>
            <a:r>
              <a:rPr dirty="0" sz="1500" spc="-150">
                <a:solidFill>
                  <a:srgbClr val="1F2937"/>
                </a:solidFill>
                <a:latin typeface="SimSun"/>
                <a:cs typeface="SimSun"/>
              </a:rPr>
              <a:t>の</a:t>
            </a:r>
            <a:r>
              <a:rPr dirty="0" sz="1500" spc="-150">
                <a:solidFill>
                  <a:srgbClr val="1F2937"/>
                </a:solidFill>
                <a:latin typeface="Meiryo"/>
                <a:cs typeface="Meiryo"/>
              </a:rPr>
              <a:t>⼊⼒</a:t>
            </a:r>
            <a:r>
              <a:rPr dirty="0" sz="1500" spc="-150">
                <a:solidFill>
                  <a:srgbClr val="1F2937"/>
                </a:solidFill>
                <a:latin typeface="SimSun"/>
                <a:cs typeface="SimSun"/>
              </a:rPr>
              <a:t>項</a:t>
            </a:r>
            <a:r>
              <a:rPr dirty="0" sz="1500" spc="-150">
                <a:solidFill>
                  <a:srgbClr val="1F2937"/>
                </a:solidFill>
                <a:latin typeface="Meiryo"/>
                <a:cs typeface="Meiryo"/>
              </a:rPr>
              <a:t>⽬</a:t>
            </a:r>
            <a:r>
              <a:rPr dirty="0" sz="1500" spc="-150">
                <a:solidFill>
                  <a:srgbClr val="1F2937"/>
                </a:solidFill>
                <a:latin typeface="SimSun"/>
                <a:cs typeface="SimSun"/>
              </a:rPr>
              <a:t>が</a:t>
            </a:r>
            <a:r>
              <a:rPr dirty="0" sz="1500" spc="-150">
                <a:solidFill>
                  <a:srgbClr val="1F2937"/>
                </a:solidFill>
                <a:latin typeface="Meiryo"/>
                <a:cs typeface="Meiryo"/>
              </a:rPr>
              <a:t>⼤</a:t>
            </a:r>
            <a:r>
              <a:rPr dirty="0" sz="1500" spc="-150">
                <a:solidFill>
                  <a:srgbClr val="1F2937"/>
                </a:solidFill>
                <a:latin typeface="SimSun"/>
                <a:cs typeface="SimSun"/>
              </a:rPr>
              <a:t>幅に増</a:t>
            </a:r>
            <a:r>
              <a:rPr dirty="0" sz="1500" spc="-150">
                <a:solidFill>
                  <a:srgbClr val="1F2937"/>
                </a:solidFill>
                <a:latin typeface="Meiryo"/>
                <a:cs typeface="Meiryo"/>
              </a:rPr>
              <a:t>加</a:t>
            </a:r>
            <a:r>
              <a:rPr dirty="0" sz="1500" spc="-150">
                <a:solidFill>
                  <a:srgbClr val="1F2937"/>
                </a:solidFill>
                <a:latin typeface="PMingLiU"/>
                <a:cs typeface="PMingLiU"/>
              </a:rPr>
              <a:t>‧</a:t>
            </a:r>
            <a:r>
              <a:rPr dirty="0" sz="1500" spc="-150">
                <a:solidFill>
                  <a:srgbClr val="1F2937"/>
                </a:solidFill>
                <a:latin typeface="SimSun"/>
                <a:cs typeface="SimSun"/>
              </a:rPr>
              <a:t>詳細化さ</a:t>
            </a:r>
            <a:r>
              <a:rPr dirty="0" sz="1500" spc="-150">
                <a:solidFill>
                  <a:srgbClr val="1F2937"/>
                </a:solidFill>
                <a:latin typeface="PMingLiU"/>
                <a:cs typeface="PMingLiU"/>
              </a:rPr>
              <a:t>れる</a:t>
            </a:r>
            <a:r>
              <a:rPr dirty="0" sz="1500" spc="-150">
                <a:solidFill>
                  <a:srgbClr val="1F2937"/>
                </a:solidFill>
                <a:latin typeface="SimSun"/>
                <a:cs typeface="SimSun"/>
              </a:rPr>
              <a:t>予</a:t>
            </a:r>
            <a:r>
              <a:rPr dirty="0" sz="1500" spc="-50">
                <a:solidFill>
                  <a:srgbClr val="1F2937"/>
                </a:solidFill>
                <a:latin typeface="Meiryo"/>
                <a:cs typeface="Meiryo"/>
              </a:rPr>
              <a:t>定</a:t>
            </a:r>
            <a:endParaRPr sz="1500">
              <a:latin typeface="Meiryo"/>
              <a:cs typeface="Meiryo"/>
            </a:endParaRPr>
          </a:p>
          <a:p>
            <a:pPr algn="r" marR="8120380">
              <a:lnSpc>
                <a:spcPct val="100000"/>
              </a:lnSpc>
              <a:spcBef>
                <a:spcPts val="1590"/>
              </a:spcBef>
            </a:pPr>
            <a:r>
              <a:rPr dirty="0" sz="1700" spc="-210">
                <a:solidFill>
                  <a:srgbClr val="1F2937"/>
                </a:solidFill>
                <a:latin typeface="SimSun"/>
                <a:cs typeface="SimSun"/>
              </a:rPr>
              <a:t>今後の法</a:t>
            </a:r>
            <a:r>
              <a:rPr dirty="0" sz="1700" spc="-210">
                <a:solidFill>
                  <a:srgbClr val="1F2937"/>
                </a:solidFill>
                <a:latin typeface="Meiryo"/>
                <a:cs typeface="Meiryo"/>
              </a:rPr>
              <a:t>改</a:t>
            </a:r>
            <a:r>
              <a:rPr dirty="0" sz="1700" spc="-180">
                <a:solidFill>
                  <a:srgbClr val="1F2937"/>
                </a:solidFill>
                <a:latin typeface="SimSun"/>
                <a:cs typeface="SimSun"/>
              </a:rPr>
              <a:t>正予定</a:t>
            </a:r>
            <a:endParaRPr sz="1700">
              <a:latin typeface="SimSun"/>
              <a:cs typeface="SimSun"/>
            </a:endParaRPr>
          </a:p>
          <a:p>
            <a:pPr marL="172085">
              <a:lnSpc>
                <a:spcPct val="100000"/>
              </a:lnSpc>
              <a:spcBef>
                <a:spcPts val="1310"/>
              </a:spcBef>
              <a:tabLst>
                <a:tab pos="1174115" algn="l"/>
              </a:tabLst>
            </a:pPr>
            <a:r>
              <a:rPr dirty="0" sz="1200" b="1">
                <a:solidFill>
                  <a:srgbClr val="FFFFFF"/>
                </a:solidFill>
                <a:latin typeface="Liberation Sans"/>
                <a:cs typeface="Liberation Sans"/>
              </a:rPr>
              <a:t>2025</a:t>
            </a:r>
            <a:r>
              <a:rPr dirty="0" sz="1350" spc="-170">
                <a:solidFill>
                  <a:srgbClr val="FFFFFF"/>
                </a:solidFill>
                <a:latin typeface="SimSun"/>
                <a:cs typeface="SimSun"/>
              </a:rPr>
              <a:t>年</a:t>
            </a:r>
            <a:r>
              <a:rPr dirty="0" sz="1200" b="1">
                <a:solidFill>
                  <a:srgbClr val="FFFFFF"/>
                </a:solidFill>
                <a:latin typeface="Liberation Sans"/>
                <a:cs typeface="Liberation Sans"/>
              </a:rPr>
              <a:t>4</a:t>
            </a:r>
            <a:r>
              <a:rPr dirty="0" sz="1350" spc="-50">
                <a:solidFill>
                  <a:srgbClr val="FFFFFF"/>
                </a:solidFill>
                <a:latin typeface="Meiryo"/>
                <a:cs typeface="Meiryo"/>
              </a:rPr>
              <a:t>⽉</a:t>
            </a:r>
            <a:r>
              <a:rPr dirty="0" sz="1350">
                <a:solidFill>
                  <a:srgbClr val="FFFFFF"/>
                </a:solidFill>
                <a:latin typeface="Meiryo"/>
                <a:cs typeface="Meiryo"/>
              </a:rPr>
              <a:t>	</a:t>
            </a:r>
            <a:r>
              <a:rPr dirty="0" sz="1350" spc="-170">
                <a:latin typeface="SimSun"/>
                <a:cs typeface="SimSun"/>
              </a:rPr>
              <a:t>電</a:t>
            </a:r>
            <a:r>
              <a:rPr dirty="0" sz="1350" spc="-170">
                <a:latin typeface="Meiryo"/>
                <a:cs typeface="Meiryo"/>
              </a:rPr>
              <a:t>⼦</a:t>
            </a:r>
            <a:r>
              <a:rPr dirty="0" sz="1350" spc="-170">
                <a:latin typeface="SimSun"/>
                <a:cs typeface="SimSun"/>
              </a:rPr>
              <a:t>マニフェスト追</a:t>
            </a:r>
            <a:r>
              <a:rPr dirty="0" sz="1350" spc="-170">
                <a:latin typeface="Meiryo"/>
                <a:cs typeface="Meiryo"/>
              </a:rPr>
              <a:t>加⼊⼒</a:t>
            </a:r>
            <a:r>
              <a:rPr dirty="0" sz="1350" spc="-170">
                <a:latin typeface="SimSun"/>
                <a:cs typeface="SimSun"/>
              </a:rPr>
              <a:t>項</a:t>
            </a:r>
            <a:r>
              <a:rPr dirty="0" sz="1350" spc="-170">
                <a:latin typeface="Meiryo"/>
                <a:cs typeface="Meiryo"/>
              </a:rPr>
              <a:t>⽬</a:t>
            </a:r>
            <a:r>
              <a:rPr dirty="0" sz="1350" spc="-170">
                <a:latin typeface="SimSun"/>
                <a:cs typeface="SimSun"/>
              </a:rPr>
              <a:t>の詳細</a:t>
            </a:r>
            <a:r>
              <a:rPr dirty="0" sz="1350" spc="-170">
                <a:latin typeface="Meiryo"/>
                <a:cs typeface="Meiryo"/>
              </a:rPr>
              <a:t>公</a:t>
            </a:r>
            <a:r>
              <a:rPr dirty="0" sz="1350" spc="-50">
                <a:latin typeface="SimSun"/>
                <a:cs typeface="SimSun"/>
              </a:rPr>
              <a:t>布</a:t>
            </a:r>
            <a:endParaRPr sz="1350">
              <a:latin typeface="SimSun"/>
              <a:cs typeface="SimSun"/>
            </a:endParaRPr>
          </a:p>
          <a:p>
            <a:pPr marL="172085">
              <a:lnSpc>
                <a:spcPct val="100000"/>
              </a:lnSpc>
              <a:spcBef>
                <a:spcPts val="1530"/>
              </a:spcBef>
              <a:tabLst>
                <a:tab pos="1174115" algn="l"/>
              </a:tabLst>
            </a:pPr>
            <a:r>
              <a:rPr dirty="0" sz="1200" b="1">
                <a:solidFill>
                  <a:srgbClr val="FFFFFF"/>
                </a:solidFill>
                <a:latin typeface="Liberation Sans"/>
                <a:cs typeface="Liberation Sans"/>
              </a:rPr>
              <a:t>2026</a:t>
            </a:r>
            <a:r>
              <a:rPr dirty="0" sz="1350" spc="-170">
                <a:solidFill>
                  <a:srgbClr val="FFFFFF"/>
                </a:solidFill>
                <a:latin typeface="SimSun"/>
                <a:cs typeface="SimSun"/>
              </a:rPr>
              <a:t>年</a:t>
            </a:r>
            <a:r>
              <a:rPr dirty="0" sz="1200" b="1">
                <a:solidFill>
                  <a:srgbClr val="FFFFFF"/>
                </a:solidFill>
                <a:latin typeface="Liberation Sans"/>
                <a:cs typeface="Liberation Sans"/>
              </a:rPr>
              <a:t>4</a:t>
            </a:r>
            <a:r>
              <a:rPr dirty="0" sz="1350" spc="-50">
                <a:solidFill>
                  <a:srgbClr val="FFFFFF"/>
                </a:solidFill>
                <a:latin typeface="Meiryo"/>
                <a:cs typeface="Meiryo"/>
              </a:rPr>
              <a:t>⽉</a:t>
            </a:r>
            <a:r>
              <a:rPr dirty="0" sz="1350">
                <a:solidFill>
                  <a:srgbClr val="FFFFFF"/>
                </a:solidFill>
                <a:latin typeface="Meiryo"/>
                <a:cs typeface="Meiryo"/>
              </a:rPr>
              <a:t>	</a:t>
            </a:r>
            <a:r>
              <a:rPr dirty="0" sz="1350" spc="-170">
                <a:latin typeface="SimSun"/>
                <a:cs typeface="SimSun"/>
              </a:rPr>
              <a:t>建設リサ</a:t>
            </a:r>
            <a:r>
              <a:rPr dirty="0" sz="1350" spc="-195">
                <a:latin typeface="SimSun"/>
                <a:cs typeface="SimSun"/>
              </a:rPr>
              <a:t>イ</a:t>
            </a:r>
            <a:r>
              <a:rPr dirty="0" sz="1350" spc="-210">
                <a:latin typeface="SimSun"/>
                <a:cs typeface="SimSun"/>
              </a:rPr>
              <a:t>ク</a:t>
            </a:r>
            <a:r>
              <a:rPr dirty="0" sz="1350" spc="-170">
                <a:latin typeface="SimSun"/>
                <a:cs typeface="SimSun"/>
              </a:rPr>
              <a:t>ル法の電</a:t>
            </a:r>
            <a:r>
              <a:rPr dirty="0" sz="1350" spc="-170">
                <a:latin typeface="Meiryo"/>
                <a:cs typeface="Meiryo"/>
              </a:rPr>
              <a:t>⼦</a:t>
            </a:r>
            <a:r>
              <a:rPr dirty="0" sz="1350" spc="-170">
                <a:latin typeface="SimSun"/>
                <a:cs typeface="SimSun"/>
              </a:rPr>
              <a:t>届出制度強</a:t>
            </a:r>
            <a:r>
              <a:rPr dirty="0" sz="1350" spc="-50">
                <a:latin typeface="SimSun"/>
                <a:cs typeface="SimSun"/>
              </a:rPr>
              <a:t>化</a:t>
            </a:r>
            <a:endParaRPr sz="1350">
              <a:latin typeface="SimSun"/>
              <a:cs typeface="SimSun"/>
            </a:endParaRPr>
          </a:p>
          <a:p>
            <a:pPr marL="290195">
              <a:lnSpc>
                <a:spcPct val="100000"/>
              </a:lnSpc>
              <a:spcBef>
                <a:spcPts val="1530"/>
              </a:spcBef>
              <a:tabLst>
                <a:tab pos="1174115" algn="l"/>
              </a:tabLst>
            </a:pPr>
            <a:r>
              <a:rPr dirty="0" sz="1200" b="1">
                <a:solidFill>
                  <a:srgbClr val="FFFFFF"/>
                </a:solidFill>
                <a:latin typeface="Liberation Sans"/>
                <a:cs typeface="Liberation Sans"/>
              </a:rPr>
              <a:t>2027</a:t>
            </a:r>
            <a:r>
              <a:rPr dirty="0" sz="1350" spc="-50">
                <a:solidFill>
                  <a:srgbClr val="FFFFFF"/>
                </a:solidFill>
                <a:latin typeface="SimSun"/>
                <a:cs typeface="SimSun"/>
              </a:rPr>
              <a:t>年</a:t>
            </a:r>
            <a:r>
              <a:rPr dirty="0" sz="1350">
                <a:solidFill>
                  <a:srgbClr val="FFFFFF"/>
                </a:solidFill>
                <a:latin typeface="SimSun"/>
                <a:cs typeface="SimSun"/>
              </a:rPr>
              <a:t>	</a:t>
            </a:r>
            <a:r>
              <a:rPr dirty="0" sz="1350" spc="-170">
                <a:latin typeface="SimSun"/>
                <a:cs typeface="SimSun"/>
              </a:rPr>
              <a:t>マニフェスト項</a:t>
            </a:r>
            <a:r>
              <a:rPr dirty="0" sz="1350" spc="-170">
                <a:latin typeface="Meiryo"/>
                <a:cs typeface="Meiryo"/>
              </a:rPr>
              <a:t>⽬</a:t>
            </a:r>
            <a:r>
              <a:rPr dirty="0" sz="1350" spc="-170">
                <a:latin typeface="SimSun"/>
                <a:cs typeface="SimSun"/>
              </a:rPr>
              <a:t>追</a:t>
            </a:r>
            <a:r>
              <a:rPr dirty="0" sz="1350" spc="-170">
                <a:latin typeface="Meiryo"/>
                <a:cs typeface="Meiryo"/>
              </a:rPr>
              <a:t>加</a:t>
            </a:r>
            <a:r>
              <a:rPr dirty="0" sz="1350" spc="-170">
                <a:latin typeface="SimSun"/>
                <a:cs typeface="SimSun"/>
              </a:rPr>
              <a:t>改正の</a:t>
            </a:r>
            <a:r>
              <a:rPr dirty="0" sz="1350" spc="-170">
                <a:latin typeface="Meiryo"/>
                <a:cs typeface="Meiryo"/>
              </a:rPr>
              <a:t>完全</a:t>
            </a:r>
            <a:r>
              <a:rPr dirty="0" sz="1350" spc="-170">
                <a:latin typeface="SimSun"/>
                <a:cs typeface="SimSun"/>
              </a:rPr>
              <a:t>施</a:t>
            </a:r>
            <a:r>
              <a:rPr dirty="0" sz="1350" spc="-170">
                <a:latin typeface="Meiryo"/>
                <a:cs typeface="Meiryo"/>
              </a:rPr>
              <a:t>⾏</a:t>
            </a:r>
            <a:r>
              <a:rPr dirty="0" sz="1350" spc="-170">
                <a:latin typeface="SimSun"/>
                <a:cs typeface="SimSun"/>
              </a:rPr>
              <a:t>予</a:t>
            </a:r>
            <a:r>
              <a:rPr dirty="0" sz="1350" spc="-50">
                <a:latin typeface="Meiryo"/>
                <a:cs typeface="Meiryo"/>
              </a:rPr>
              <a:t>定</a:t>
            </a:r>
            <a:endParaRPr sz="1350">
              <a:latin typeface="Meiryo"/>
              <a:cs typeface="Meiryo"/>
            </a:endParaRPr>
          </a:p>
          <a:p>
            <a:pPr>
              <a:lnSpc>
                <a:spcPct val="100000"/>
              </a:lnSpc>
              <a:spcBef>
                <a:spcPts val="425"/>
              </a:spcBef>
            </a:pPr>
            <a:endParaRPr sz="1200">
              <a:latin typeface="Meiryo"/>
              <a:cs typeface="Meiryo"/>
            </a:endParaRPr>
          </a:p>
          <a:p>
            <a:pPr algn="r" marR="8110855">
              <a:lnSpc>
                <a:spcPct val="100000"/>
              </a:lnSpc>
              <a:spcBef>
                <a:spcPts val="5"/>
              </a:spcBef>
            </a:pPr>
            <a:r>
              <a:rPr dirty="0" sz="1550" spc="-185">
                <a:latin typeface="SimSun"/>
                <a:cs typeface="SimSun"/>
              </a:rPr>
              <a:t>重要な留意点</a:t>
            </a:r>
            <a:endParaRPr sz="1550">
              <a:latin typeface="SimSun"/>
              <a:cs typeface="SimSun"/>
            </a:endParaRPr>
          </a:p>
          <a:p>
            <a:pPr marL="250190">
              <a:lnSpc>
                <a:spcPct val="100000"/>
              </a:lnSpc>
              <a:spcBef>
                <a:spcPts val="565"/>
              </a:spcBef>
            </a:pPr>
            <a:r>
              <a:rPr dirty="0" sz="1150" spc="-105">
                <a:solidFill>
                  <a:srgbClr val="374050"/>
                </a:solidFill>
                <a:latin typeface="SimSun"/>
                <a:cs typeface="SimSun"/>
              </a:rPr>
              <a:t>電</a:t>
            </a:r>
            <a:r>
              <a:rPr dirty="0" sz="1150" spc="-105">
                <a:solidFill>
                  <a:srgbClr val="374050"/>
                </a:solidFill>
                <a:latin typeface="Meiryo"/>
                <a:cs typeface="Meiryo"/>
              </a:rPr>
              <a:t>⼦</a:t>
            </a:r>
            <a:r>
              <a:rPr dirty="0" sz="1150" spc="-105">
                <a:solidFill>
                  <a:srgbClr val="374050"/>
                </a:solidFill>
                <a:latin typeface="SimSun"/>
                <a:cs typeface="SimSun"/>
              </a:rPr>
              <a:t>マニフェストへの</a:t>
            </a:r>
            <a:r>
              <a:rPr dirty="0" sz="1150" spc="-105">
                <a:solidFill>
                  <a:srgbClr val="374050"/>
                </a:solidFill>
                <a:latin typeface="Meiryo"/>
                <a:cs typeface="Meiryo"/>
              </a:rPr>
              <a:t>完</a:t>
            </a:r>
            <a:r>
              <a:rPr dirty="0" sz="1150" spc="-105">
                <a:solidFill>
                  <a:srgbClr val="374050"/>
                </a:solidFill>
                <a:latin typeface="SimSun"/>
                <a:cs typeface="SimSun"/>
              </a:rPr>
              <a:t>全移</a:t>
            </a:r>
            <a:r>
              <a:rPr dirty="0" sz="1150" spc="-105">
                <a:solidFill>
                  <a:srgbClr val="374050"/>
                </a:solidFill>
                <a:latin typeface="Meiryo"/>
                <a:cs typeface="Meiryo"/>
              </a:rPr>
              <a:t>⾏</a:t>
            </a:r>
            <a:r>
              <a:rPr dirty="0" sz="1150" spc="-105">
                <a:solidFill>
                  <a:srgbClr val="374050"/>
                </a:solidFill>
                <a:latin typeface="SimSun"/>
                <a:cs typeface="SimSun"/>
              </a:rPr>
              <a:t>は</a:t>
            </a:r>
            <a:r>
              <a:rPr dirty="0" sz="1150" spc="-105">
                <a:solidFill>
                  <a:srgbClr val="374050"/>
                </a:solidFill>
                <a:latin typeface="Meiryo"/>
                <a:cs typeface="Meiryo"/>
              </a:rPr>
              <a:t>⼀</a:t>
            </a:r>
            <a:r>
              <a:rPr dirty="0" sz="1150" spc="-125">
                <a:solidFill>
                  <a:srgbClr val="374050"/>
                </a:solidFill>
                <a:latin typeface="SimSun"/>
                <a:cs typeface="SimSun"/>
              </a:rPr>
              <a:t>時的に業務負担が増加しますが、 </a:t>
            </a:r>
            <a:r>
              <a:rPr dirty="0" sz="1150" spc="-105">
                <a:solidFill>
                  <a:srgbClr val="374050"/>
                </a:solidFill>
                <a:latin typeface="Meiryo"/>
                <a:cs typeface="Meiryo"/>
              </a:rPr>
              <a:t>⻑</a:t>
            </a:r>
            <a:r>
              <a:rPr dirty="0" sz="1150" spc="-114">
                <a:solidFill>
                  <a:srgbClr val="374050"/>
                </a:solidFill>
                <a:latin typeface="SimSun"/>
                <a:cs typeface="SimSun"/>
              </a:rPr>
              <a:t>期的には監査対応の効率化、紙保管コスト削減、ガバナンス強化につながります。</a:t>
            </a:r>
            <a:endParaRPr sz="1150">
              <a:latin typeface="SimSun"/>
              <a:cs typeface="SimSun"/>
            </a:endParaRPr>
          </a:p>
        </p:txBody>
      </p:sp>
      <p:sp>
        <p:nvSpPr>
          <p:cNvPr id="15" name="object 15" descr=""/>
          <p:cNvSpPr txBox="1">
            <a:spLocks noGrp="1"/>
          </p:cNvSpPr>
          <p:nvPr>
            <p:ph type="sldNum" idx="7" sz="quarter"/>
          </p:nvPr>
        </p:nvSpPr>
        <p:spPr>
          <a:prstGeom prst="rect"/>
        </p:spPr>
        <p:txBody>
          <a:bodyPr wrap="square" lIns="0" tIns="0" rIns="0" bIns="0" rtlCol="0" vert="horz">
            <a:spAutoFit/>
          </a:bodyPr>
          <a:lstStyle/>
          <a:p>
            <a:pPr marL="12700">
              <a:lnSpc>
                <a:spcPts val="1425"/>
              </a:lnSpc>
            </a:pPr>
            <a:fld id="{81D60167-4931-47E6-BA6A-407CBD079E47}" type="slidenum">
              <a:rPr dirty="0" spc="-25"/>
              <a:t>10</a:t>
            </a:fld>
          </a:p>
        </p:txBody>
      </p:sp>
      <p:sp>
        <p:nvSpPr>
          <p:cNvPr id="16" name="object 16" descr=""/>
          <p:cNvSpPr txBox="1"/>
          <p:nvPr/>
        </p:nvSpPr>
        <p:spPr>
          <a:xfrm>
            <a:off x="463550" y="6381681"/>
            <a:ext cx="1544955" cy="174625"/>
          </a:xfrm>
          <a:prstGeom prst="rect">
            <a:avLst/>
          </a:prstGeom>
        </p:spPr>
        <p:txBody>
          <a:bodyPr wrap="square" lIns="0" tIns="0" rIns="0" bIns="0" rtlCol="0" vert="horz">
            <a:spAutoFit/>
          </a:bodyPr>
          <a:lstStyle/>
          <a:p>
            <a:pPr marL="12700">
              <a:lnSpc>
                <a:spcPct val="100000"/>
              </a:lnSpc>
            </a:pPr>
            <a:r>
              <a:rPr dirty="0" sz="1050" spc="-10">
                <a:solidFill>
                  <a:srgbClr val="64738B"/>
                </a:solidFill>
                <a:latin typeface="Liberation Sans"/>
                <a:cs typeface="Liberation Sans"/>
                <a:hlinkClick r:id="rId6"/>
              </a:rPr>
              <a:t>kurojica.com/ai-document</a:t>
            </a:r>
            <a:endParaRPr sz="1050">
              <a:latin typeface="Liberation Sans"/>
              <a:cs typeface="Liberation Sans"/>
            </a:endParaRPr>
          </a:p>
        </p:txBody>
      </p:sp>
      <p:sp>
        <p:nvSpPr>
          <p:cNvPr id="14" name="object 14" descr=""/>
          <p:cNvSpPr txBox="1"/>
          <p:nvPr/>
        </p:nvSpPr>
        <p:spPr>
          <a:xfrm>
            <a:off x="10376842" y="550989"/>
            <a:ext cx="1218565" cy="206375"/>
          </a:xfrm>
          <a:prstGeom prst="rect">
            <a:avLst/>
          </a:prstGeom>
        </p:spPr>
        <p:txBody>
          <a:bodyPr wrap="square" lIns="0" tIns="17145" rIns="0" bIns="0" rtlCol="0" vert="horz">
            <a:spAutoFit/>
          </a:bodyPr>
          <a:lstStyle/>
          <a:p>
            <a:pPr marL="12700">
              <a:lnSpc>
                <a:spcPct val="100000"/>
              </a:lnSpc>
              <a:spcBef>
                <a:spcPts val="135"/>
              </a:spcBef>
            </a:pPr>
            <a:r>
              <a:rPr dirty="0" sz="1150" spc="-110">
                <a:solidFill>
                  <a:srgbClr val="64738B"/>
                </a:solidFill>
                <a:latin typeface="SimSun"/>
                <a:cs typeface="SimSun"/>
              </a:rPr>
              <a:t>クロジカ</a:t>
            </a:r>
            <a:r>
              <a:rPr dirty="0" sz="1050">
                <a:solidFill>
                  <a:srgbClr val="64738B"/>
                </a:solidFill>
                <a:latin typeface="Liberation Sans"/>
                <a:cs typeface="Liberation Sans"/>
              </a:rPr>
              <a:t>AI</a:t>
            </a:r>
            <a:r>
              <a:rPr dirty="0" sz="1150" spc="-100">
                <a:solidFill>
                  <a:srgbClr val="64738B"/>
                </a:solidFill>
                <a:latin typeface="SimSun"/>
                <a:cs typeface="SimSun"/>
              </a:rPr>
              <a:t>書類管理</a:t>
            </a:r>
            <a:endParaRPr sz="1150">
              <a:latin typeface="SimSun"/>
              <a:cs typeface="SimSu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p:spPr>
        <p:txBody>
          <a:bodyPr wrap="square" lIns="0" tIns="15875" rIns="0" bIns="0" rtlCol="0" vert="horz">
            <a:spAutoFit/>
          </a:bodyPr>
          <a:lstStyle/>
          <a:p>
            <a:pPr marL="12700">
              <a:lnSpc>
                <a:spcPct val="100000"/>
              </a:lnSpc>
              <a:spcBef>
                <a:spcPts val="125"/>
              </a:spcBef>
            </a:pPr>
            <a:r>
              <a:rPr dirty="0" spc="-310"/>
              <a:t>法改正</a:t>
            </a:r>
            <a:r>
              <a:rPr dirty="0" spc="-310">
                <a:latin typeface="PMingLiU"/>
                <a:cs typeface="PMingLiU"/>
              </a:rPr>
              <a:t>の</a:t>
            </a:r>
            <a:r>
              <a:rPr dirty="0" spc="-310"/>
              <a:t>時系列</a:t>
            </a:r>
            <a:r>
              <a:rPr dirty="0" spc="-310">
                <a:latin typeface="PMingLiU"/>
                <a:cs typeface="PMingLiU"/>
              </a:rPr>
              <a:t>と</a:t>
            </a:r>
            <a:r>
              <a:rPr dirty="0" spc="-310">
                <a:latin typeface="Meiryo"/>
                <a:cs typeface="Meiryo"/>
              </a:rPr>
              <a:t>実務</a:t>
            </a:r>
            <a:r>
              <a:rPr dirty="0" spc="-310">
                <a:latin typeface="PMingLiU"/>
                <a:cs typeface="PMingLiU"/>
              </a:rPr>
              <a:t>への</a:t>
            </a:r>
            <a:r>
              <a:rPr dirty="0" spc="-310"/>
              <a:t>影響</a:t>
            </a:r>
            <a:r>
              <a:rPr dirty="0" spc="-70"/>
              <a:t>（</a:t>
            </a:r>
            <a:r>
              <a:rPr dirty="0" sz="2250" spc="-70" b="1">
                <a:latin typeface="Liberation Sans"/>
                <a:cs typeface="Liberation Sans"/>
              </a:rPr>
              <a:t>1993</a:t>
            </a:r>
            <a:r>
              <a:rPr dirty="0" spc="-310"/>
              <a:t>年</a:t>
            </a:r>
            <a:r>
              <a:rPr dirty="0" spc="-310">
                <a:latin typeface="PMingLiU"/>
                <a:cs typeface="PMingLiU"/>
              </a:rPr>
              <a:t>〜</a:t>
            </a:r>
            <a:r>
              <a:rPr dirty="0" sz="2250" b="1">
                <a:latin typeface="Liberation Sans"/>
                <a:cs typeface="Liberation Sans"/>
              </a:rPr>
              <a:t>2025</a:t>
            </a:r>
            <a:r>
              <a:rPr dirty="0" spc="-310"/>
              <a:t>年</a:t>
            </a:r>
            <a:r>
              <a:rPr dirty="0" spc="-360"/>
              <a:t>）</a:t>
            </a:r>
            <a:endParaRPr sz="2250">
              <a:latin typeface="Liberation Sans"/>
              <a:cs typeface="Liberation Sans"/>
            </a:endParaRPr>
          </a:p>
        </p:txBody>
      </p:sp>
      <p:sp>
        <p:nvSpPr>
          <p:cNvPr id="3" name="object 3" descr=""/>
          <p:cNvSpPr txBox="1"/>
          <p:nvPr/>
        </p:nvSpPr>
        <p:spPr>
          <a:xfrm>
            <a:off x="10376842" y="550989"/>
            <a:ext cx="1218565" cy="206375"/>
          </a:xfrm>
          <a:prstGeom prst="rect">
            <a:avLst/>
          </a:prstGeom>
        </p:spPr>
        <p:txBody>
          <a:bodyPr wrap="square" lIns="0" tIns="17145" rIns="0" bIns="0" rtlCol="0" vert="horz">
            <a:spAutoFit/>
          </a:bodyPr>
          <a:lstStyle/>
          <a:p>
            <a:pPr marL="12700">
              <a:lnSpc>
                <a:spcPct val="100000"/>
              </a:lnSpc>
              <a:spcBef>
                <a:spcPts val="135"/>
              </a:spcBef>
            </a:pPr>
            <a:r>
              <a:rPr dirty="0" sz="1150" spc="-110">
                <a:solidFill>
                  <a:srgbClr val="64738B"/>
                </a:solidFill>
                <a:latin typeface="SimSun"/>
                <a:cs typeface="SimSun"/>
              </a:rPr>
              <a:t>クロジカ</a:t>
            </a:r>
            <a:r>
              <a:rPr dirty="0" sz="1050">
                <a:solidFill>
                  <a:srgbClr val="64738B"/>
                </a:solidFill>
                <a:latin typeface="Liberation Sans"/>
                <a:cs typeface="Liberation Sans"/>
              </a:rPr>
              <a:t>AI</a:t>
            </a:r>
            <a:r>
              <a:rPr dirty="0" sz="1150" spc="-100">
                <a:solidFill>
                  <a:srgbClr val="64738B"/>
                </a:solidFill>
                <a:latin typeface="SimSun"/>
                <a:cs typeface="SimSun"/>
              </a:rPr>
              <a:t>書類管理</a:t>
            </a:r>
            <a:endParaRPr sz="1150">
              <a:latin typeface="SimSun"/>
              <a:cs typeface="SimSun"/>
            </a:endParaRPr>
          </a:p>
        </p:txBody>
      </p:sp>
      <p:grpSp>
        <p:nvGrpSpPr>
          <p:cNvPr id="4" name="object 4" descr=""/>
          <p:cNvGrpSpPr/>
          <p:nvPr/>
        </p:nvGrpSpPr>
        <p:grpSpPr>
          <a:xfrm>
            <a:off x="609599" y="1400174"/>
            <a:ext cx="152400" cy="2724150"/>
            <a:chOff x="609599" y="1400174"/>
            <a:chExt cx="152400" cy="2724150"/>
          </a:xfrm>
        </p:grpSpPr>
        <p:pic>
          <p:nvPicPr>
            <p:cNvPr id="5" name="object 5" descr=""/>
            <p:cNvPicPr/>
            <p:nvPr/>
          </p:nvPicPr>
          <p:blipFill>
            <a:blip r:embed="rId2" cstate="print"/>
            <a:stretch>
              <a:fillRect/>
            </a:stretch>
          </p:blipFill>
          <p:spPr>
            <a:xfrm>
              <a:off x="609599" y="1400174"/>
              <a:ext cx="152400" cy="152399"/>
            </a:xfrm>
            <a:prstGeom prst="rect">
              <a:avLst/>
            </a:prstGeom>
          </p:spPr>
        </p:pic>
        <p:sp>
          <p:nvSpPr>
            <p:cNvPr id="6" name="object 6" descr=""/>
            <p:cNvSpPr/>
            <p:nvPr/>
          </p:nvSpPr>
          <p:spPr>
            <a:xfrm>
              <a:off x="676274" y="1552574"/>
              <a:ext cx="19050" cy="742950"/>
            </a:xfrm>
            <a:custGeom>
              <a:avLst/>
              <a:gdLst/>
              <a:ahLst/>
              <a:cxnLst/>
              <a:rect l="l" t="t" r="r" b="b"/>
              <a:pathLst>
                <a:path w="19050" h="742950">
                  <a:moveTo>
                    <a:pt x="19049" y="742949"/>
                  </a:moveTo>
                  <a:lnTo>
                    <a:pt x="0" y="742949"/>
                  </a:lnTo>
                  <a:lnTo>
                    <a:pt x="0" y="0"/>
                  </a:lnTo>
                  <a:lnTo>
                    <a:pt x="19049" y="0"/>
                  </a:lnTo>
                  <a:lnTo>
                    <a:pt x="19049" y="742949"/>
                  </a:lnTo>
                  <a:close/>
                </a:path>
              </a:pathLst>
            </a:custGeom>
            <a:solidFill>
              <a:srgbClr val="CBD5E1"/>
            </a:solidFill>
          </p:spPr>
          <p:txBody>
            <a:bodyPr wrap="square" lIns="0" tIns="0" rIns="0" bIns="0" rtlCol="0"/>
            <a:lstStyle/>
            <a:p/>
          </p:txBody>
        </p:sp>
        <p:pic>
          <p:nvPicPr>
            <p:cNvPr id="7" name="object 7" descr=""/>
            <p:cNvPicPr/>
            <p:nvPr/>
          </p:nvPicPr>
          <p:blipFill>
            <a:blip r:embed="rId2" cstate="print"/>
            <a:stretch>
              <a:fillRect/>
            </a:stretch>
          </p:blipFill>
          <p:spPr>
            <a:xfrm>
              <a:off x="609599" y="2257424"/>
              <a:ext cx="152400" cy="152399"/>
            </a:xfrm>
            <a:prstGeom prst="rect">
              <a:avLst/>
            </a:prstGeom>
          </p:spPr>
        </p:pic>
        <p:sp>
          <p:nvSpPr>
            <p:cNvPr id="8" name="object 8" descr=""/>
            <p:cNvSpPr/>
            <p:nvPr/>
          </p:nvSpPr>
          <p:spPr>
            <a:xfrm>
              <a:off x="676274" y="2409824"/>
              <a:ext cx="19050" cy="742950"/>
            </a:xfrm>
            <a:custGeom>
              <a:avLst/>
              <a:gdLst/>
              <a:ahLst/>
              <a:cxnLst/>
              <a:rect l="l" t="t" r="r" b="b"/>
              <a:pathLst>
                <a:path w="19050" h="742950">
                  <a:moveTo>
                    <a:pt x="19049" y="742949"/>
                  </a:moveTo>
                  <a:lnTo>
                    <a:pt x="0" y="742949"/>
                  </a:lnTo>
                  <a:lnTo>
                    <a:pt x="0" y="0"/>
                  </a:lnTo>
                  <a:lnTo>
                    <a:pt x="19049" y="0"/>
                  </a:lnTo>
                  <a:lnTo>
                    <a:pt x="19049" y="742949"/>
                  </a:lnTo>
                  <a:close/>
                </a:path>
              </a:pathLst>
            </a:custGeom>
            <a:solidFill>
              <a:srgbClr val="CBD5E1"/>
            </a:solidFill>
          </p:spPr>
          <p:txBody>
            <a:bodyPr wrap="square" lIns="0" tIns="0" rIns="0" bIns="0" rtlCol="0"/>
            <a:lstStyle/>
            <a:p/>
          </p:txBody>
        </p:sp>
        <p:pic>
          <p:nvPicPr>
            <p:cNvPr id="9" name="object 9" descr=""/>
            <p:cNvPicPr/>
            <p:nvPr/>
          </p:nvPicPr>
          <p:blipFill>
            <a:blip r:embed="rId2" cstate="print"/>
            <a:stretch>
              <a:fillRect/>
            </a:stretch>
          </p:blipFill>
          <p:spPr>
            <a:xfrm>
              <a:off x="609599" y="3114674"/>
              <a:ext cx="152400" cy="152399"/>
            </a:xfrm>
            <a:prstGeom prst="rect">
              <a:avLst/>
            </a:prstGeom>
          </p:spPr>
        </p:pic>
        <p:sp>
          <p:nvSpPr>
            <p:cNvPr id="10" name="object 10" descr=""/>
            <p:cNvSpPr/>
            <p:nvPr/>
          </p:nvSpPr>
          <p:spPr>
            <a:xfrm>
              <a:off x="676274" y="3267074"/>
              <a:ext cx="19050" cy="742950"/>
            </a:xfrm>
            <a:custGeom>
              <a:avLst/>
              <a:gdLst/>
              <a:ahLst/>
              <a:cxnLst/>
              <a:rect l="l" t="t" r="r" b="b"/>
              <a:pathLst>
                <a:path w="19050" h="742950">
                  <a:moveTo>
                    <a:pt x="19049" y="742949"/>
                  </a:moveTo>
                  <a:lnTo>
                    <a:pt x="0" y="742949"/>
                  </a:lnTo>
                  <a:lnTo>
                    <a:pt x="0" y="0"/>
                  </a:lnTo>
                  <a:lnTo>
                    <a:pt x="19049" y="0"/>
                  </a:lnTo>
                  <a:lnTo>
                    <a:pt x="19049" y="742949"/>
                  </a:lnTo>
                  <a:close/>
                </a:path>
              </a:pathLst>
            </a:custGeom>
            <a:solidFill>
              <a:srgbClr val="CBD5E1"/>
            </a:solidFill>
          </p:spPr>
          <p:txBody>
            <a:bodyPr wrap="square" lIns="0" tIns="0" rIns="0" bIns="0" rtlCol="0"/>
            <a:lstStyle/>
            <a:p/>
          </p:txBody>
        </p:sp>
        <p:pic>
          <p:nvPicPr>
            <p:cNvPr id="11" name="object 11" descr=""/>
            <p:cNvPicPr/>
            <p:nvPr/>
          </p:nvPicPr>
          <p:blipFill>
            <a:blip r:embed="rId2" cstate="print"/>
            <a:stretch>
              <a:fillRect/>
            </a:stretch>
          </p:blipFill>
          <p:spPr>
            <a:xfrm>
              <a:off x="609599" y="3971924"/>
              <a:ext cx="152400" cy="152399"/>
            </a:xfrm>
            <a:prstGeom prst="rect">
              <a:avLst/>
            </a:prstGeom>
          </p:spPr>
        </p:pic>
      </p:grpSp>
      <p:sp>
        <p:nvSpPr>
          <p:cNvPr id="12" name="object 12" descr=""/>
          <p:cNvSpPr txBox="1">
            <a:spLocks noGrp="1"/>
          </p:cNvSpPr>
          <p:nvPr>
            <p:ph idx="2" sz="half"/>
          </p:nvPr>
        </p:nvSpPr>
        <p:spPr>
          <a:prstGeom prst="rect"/>
        </p:spPr>
        <p:txBody>
          <a:bodyPr wrap="square" lIns="0" tIns="74930" rIns="0" bIns="0" rtlCol="0" vert="horz">
            <a:spAutoFit/>
          </a:bodyPr>
          <a:lstStyle/>
          <a:p>
            <a:pPr marL="12700">
              <a:lnSpc>
                <a:spcPct val="100000"/>
              </a:lnSpc>
              <a:spcBef>
                <a:spcPts val="590"/>
              </a:spcBef>
            </a:pPr>
            <a:r>
              <a:rPr dirty="0"/>
              <a:t>1993</a:t>
            </a:r>
            <a:r>
              <a:rPr dirty="0" sz="1550" spc="-50" b="0">
                <a:latin typeface="SimSun"/>
                <a:cs typeface="SimSun"/>
              </a:rPr>
              <a:t>年</a:t>
            </a:r>
            <a:endParaRPr sz="1550">
              <a:latin typeface="SimSun"/>
              <a:cs typeface="SimSun"/>
            </a:endParaRPr>
          </a:p>
          <a:p>
            <a:pPr marL="12700">
              <a:lnSpc>
                <a:spcPct val="100000"/>
              </a:lnSpc>
              <a:spcBef>
                <a:spcPts val="440"/>
              </a:spcBef>
            </a:pPr>
            <a:r>
              <a:rPr dirty="0" spc="-160" b="0">
                <a:solidFill>
                  <a:srgbClr val="1F2937"/>
                </a:solidFill>
                <a:latin typeface="SimSun"/>
                <a:cs typeface="SimSun"/>
              </a:rPr>
              <a:t>マニフェスト制度スタート</a:t>
            </a:r>
          </a:p>
          <a:p>
            <a:pPr marL="12700">
              <a:lnSpc>
                <a:spcPct val="100000"/>
              </a:lnSpc>
              <a:spcBef>
                <a:spcPts val="229"/>
              </a:spcBef>
            </a:pPr>
            <a:r>
              <a:rPr dirty="0" sz="1150" spc="-110" b="0">
                <a:solidFill>
                  <a:srgbClr val="4A5462"/>
                </a:solidFill>
                <a:latin typeface="SimSun"/>
                <a:cs typeface="SimSun"/>
              </a:rPr>
              <a:t>特別管理</a:t>
            </a:r>
            <a:r>
              <a:rPr dirty="0" sz="1150" spc="-110" b="0">
                <a:solidFill>
                  <a:srgbClr val="4A5462"/>
                </a:solidFill>
                <a:latin typeface="Meiryo"/>
                <a:cs typeface="Meiryo"/>
              </a:rPr>
              <a:t>産</a:t>
            </a:r>
            <a:r>
              <a:rPr dirty="0" sz="1150" spc="-120" b="0">
                <a:solidFill>
                  <a:srgbClr val="4A5462"/>
                </a:solidFill>
                <a:latin typeface="SimSun"/>
                <a:cs typeface="SimSun"/>
              </a:rPr>
              <a:t>業廃棄物に対して紙</a:t>
            </a:r>
            <a:r>
              <a:rPr dirty="0" sz="1150" spc="-110" b="0">
                <a:solidFill>
                  <a:srgbClr val="4A5462"/>
                </a:solidFill>
                <a:latin typeface="PMingLiU"/>
                <a:cs typeface="PMingLiU"/>
              </a:rPr>
              <a:t>マニフェスト</a:t>
            </a:r>
            <a:r>
              <a:rPr dirty="0" sz="1150" spc="-90" b="0">
                <a:solidFill>
                  <a:srgbClr val="4A5462"/>
                </a:solidFill>
                <a:latin typeface="SimSun"/>
                <a:cs typeface="SimSun"/>
              </a:rPr>
              <a:t>義務化</a:t>
            </a:r>
            <a:endParaRPr sz="1150">
              <a:latin typeface="SimSun"/>
              <a:cs typeface="SimSun"/>
            </a:endParaRPr>
          </a:p>
          <a:p>
            <a:pPr marL="12700">
              <a:lnSpc>
                <a:spcPct val="100000"/>
              </a:lnSpc>
              <a:spcBef>
                <a:spcPts val="1220"/>
              </a:spcBef>
            </a:pPr>
            <a:r>
              <a:rPr dirty="0"/>
              <a:t>1998</a:t>
            </a:r>
            <a:r>
              <a:rPr dirty="0" sz="1550" spc="-50" b="0">
                <a:latin typeface="SimSun"/>
                <a:cs typeface="SimSun"/>
              </a:rPr>
              <a:t>年</a:t>
            </a:r>
            <a:endParaRPr sz="1550">
              <a:latin typeface="SimSun"/>
              <a:cs typeface="SimSun"/>
            </a:endParaRPr>
          </a:p>
          <a:p>
            <a:pPr marL="12700">
              <a:lnSpc>
                <a:spcPct val="100000"/>
              </a:lnSpc>
              <a:spcBef>
                <a:spcPts val="440"/>
              </a:spcBef>
            </a:pPr>
            <a:r>
              <a:rPr dirty="0" spc="-170" b="0">
                <a:solidFill>
                  <a:srgbClr val="1F2937"/>
                </a:solidFill>
                <a:latin typeface="SimSun"/>
                <a:cs typeface="SimSun"/>
              </a:rPr>
              <a:t>電</a:t>
            </a:r>
            <a:r>
              <a:rPr dirty="0" spc="-170" b="0">
                <a:solidFill>
                  <a:srgbClr val="1F2937"/>
                </a:solidFill>
                <a:latin typeface="Meiryo"/>
                <a:cs typeface="Meiryo"/>
              </a:rPr>
              <a:t>⼦</a:t>
            </a:r>
            <a:r>
              <a:rPr dirty="0" spc="-170" b="0">
                <a:solidFill>
                  <a:srgbClr val="1F2937"/>
                </a:solidFill>
                <a:latin typeface="SimSun"/>
                <a:cs typeface="SimSun"/>
              </a:rPr>
              <a:t>マニフェスト制度導</a:t>
            </a:r>
            <a:r>
              <a:rPr dirty="0" spc="-170" b="0">
                <a:solidFill>
                  <a:srgbClr val="1F2937"/>
                </a:solidFill>
                <a:latin typeface="Meiryo"/>
                <a:cs typeface="Meiryo"/>
              </a:rPr>
              <a:t>⼊</a:t>
            </a:r>
            <a:r>
              <a:rPr dirty="0" spc="-170" b="0">
                <a:solidFill>
                  <a:srgbClr val="1F2937"/>
                </a:solidFill>
                <a:latin typeface="SimSun"/>
                <a:cs typeface="SimSun"/>
              </a:rPr>
              <a:t>（任意</a:t>
            </a:r>
            <a:r>
              <a:rPr dirty="0" spc="-50" b="0">
                <a:solidFill>
                  <a:srgbClr val="1F2937"/>
                </a:solidFill>
                <a:latin typeface="SimSun"/>
                <a:cs typeface="SimSun"/>
              </a:rPr>
              <a:t>）</a:t>
            </a:r>
          </a:p>
          <a:p>
            <a:pPr marL="12700">
              <a:lnSpc>
                <a:spcPct val="100000"/>
              </a:lnSpc>
              <a:spcBef>
                <a:spcPts val="229"/>
              </a:spcBef>
            </a:pPr>
            <a:r>
              <a:rPr dirty="0" sz="1050" b="0">
                <a:solidFill>
                  <a:srgbClr val="4A5462"/>
                </a:solidFill>
                <a:latin typeface="Liberation Sans"/>
                <a:cs typeface="Liberation Sans"/>
              </a:rPr>
              <a:t>JWNET</a:t>
            </a:r>
            <a:r>
              <a:rPr dirty="0" sz="1150" spc="-110" b="0">
                <a:solidFill>
                  <a:srgbClr val="4A5462"/>
                </a:solidFill>
                <a:latin typeface="SimSun"/>
                <a:cs typeface="SimSun"/>
              </a:rPr>
              <a:t>に</a:t>
            </a:r>
            <a:r>
              <a:rPr dirty="0" sz="1150" spc="-130" b="0">
                <a:solidFill>
                  <a:srgbClr val="4A5462"/>
                </a:solidFill>
                <a:latin typeface="PMingLiU"/>
                <a:cs typeface="PMingLiU"/>
              </a:rPr>
              <a:t>よるシステム</a:t>
            </a:r>
            <a:r>
              <a:rPr dirty="0" sz="1150" spc="-110" b="0">
                <a:solidFill>
                  <a:srgbClr val="4A5462"/>
                </a:solidFill>
                <a:latin typeface="SimSun"/>
                <a:cs typeface="SimSun"/>
              </a:rPr>
              <a:t>運</a:t>
            </a:r>
            <a:r>
              <a:rPr dirty="0" sz="1150" spc="-110" b="0">
                <a:solidFill>
                  <a:srgbClr val="4A5462"/>
                </a:solidFill>
                <a:latin typeface="Meiryo"/>
                <a:cs typeface="Meiryo"/>
              </a:rPr>
              <a:t>⽤</a:t>
            </a:r>
            <a:r>
              <a:rPr dirty="0" sz="1150" spc="-80" b="0">
                <a:solidFill>
                  <a:srgbClr val="4A5462"/>
                </a:solidFill>
                <a:latin typeface="SimSun"/>
                <a:cs typeface="SimSun"/>
              </a:rPr>
              <a:t>開始</a:t>
            </a:r>
            <a:endParaRPr sz="1150">
              <a:latin typeface="SimSun"/>
              <a:cs typeface="SimSun"/>
            </a:endParaRPr>
          </a:p>
          <a:p>
            <a:pPr marL="12700">
              <a:lnSpc>
                <a:spcPct val="100000"/>
              </a:lnSpc>
              <a:spcBef>
                <a:spcPts val="1220"/>
              </a:spcBef>
            </a:pPr>
            <a:r>
              <a:rPr dirty="0"/>
              <a:t>2001</a:t>
            </a:r>
            <a:r>
              <a:rPr dirty="0" sz="1550" spc="-50" b="0">
                <a:latin typeface="SimSun"/>
                <a:cs typeface="SimSun"/>
              </a:rPr>
              <a:t>年</a:t>
            </a:r>
            <a:endParaRPr sz="1550">
              <a:latin typeface="SimSun"/>
              <a:cs typeface="SimSun"/>
            </a:endParaRPr>
          </a:p>
          <a:p>
            <a:pPr marL="12700">
              <a:lnSpc>
                <a:spcPct val="100000"/>
              </a:lnSpc>
              <a:spcBef>
                <a:spcPts val="440"/>
              </a:spcBef>
            </a:pPr>
            <a:r>
              <a:rPr dirty="0" spc="-160" b="0">
                <a:solidFill>
                  <a:srgbClr val="1F2937"/>
                </a:solidFill>
                <a:latin typeface="SimSun"/>
                <a:cs typeface="SimSun"/>
              </a:rPr>
              <a:t>最終処分確認の義務化</a:t>
            </a:r>
          </a:p>
          <a:p>
            <a:pPr marL="12700">
              <a:lnSpc>
                <a:spcPct val="100000"/>
              </a:lnSpc>
              <a:spcBef>
                <a:spcPts val="229"/>
              </a:spcBef>
            </a:pPr>
            <a:r>
              <a:rPr dirty="0" sz="1150" spc="-110" b="0">
                <a:solidFill>
                  <a:srgbClr val="4A5462"/>
                </a:solidFill>
                <a:latin typeface="SimSun"/>
                <a:cs typeface="SimSun"/>
              </a:rPr>
              <a:t>排出事業者の確認責任が明確化</a:t>
            </a:r>
            <a:endParaRPr sz="1150">
              <a:latin typeface="SimSun"/>
              <a:cs typeface="SimSun"/>
            </a:endParaRPr>
          </a:p>
          <a:p>
            <a:pPr marL="12700">
              <a:lnSpc>
                <a:spcPct val="100000"/>
              </a:lnSpc>
              <a:spcBef>
                <a:spcPts val="1220"/>
              </a:spcBef>
            </a:pPr>
            <a:r>
              <a:rPr dirty="0"/>
              <a:t>2005</a:t>
            </a:r>
            <a:r>
              <a:rPr dirty="0" sz="1550" spc="-50" b="0">
                <a:latin typeface="SimSun"/>
                <a:cs typeface="SimSun"/>
              </a:rPr>
              <a:t>年</a:t>
            </a:r>
            <a:endParaRPr sz="1550">
              <a:latin typeface="SimSun"/>
              <a:cs typeface="SimSun"/>
            </a:endParaRPr>
          </a:p>
          <a:p>
            <a:pPr marL="12700">
              <a:lnSpc>
                <a:spcPct val="100000"/>
              </a:lnSpc>
              <a:spcBef>
                <a:spcPts val="440"/>
              </a:spcBef>
            </a:pPr>
            <a:r>
              <a:rPr dirty="0" spc="-165" b="0">
                <a:solidFill>
                  <a:srgbClr val="1F2937"/>
                </a:solidFill>
                <a:latin typeface="SimSun"/>
                <a:cs typeface="SimSun"/>
              </a:rPr>
              <a:t>マニフェスト違反の罰則強化</a:t>
            </a:r>
          </a:p>
          <a:p>
            <a:pPr marL="12700">
              <a:lnSpc>
                <a:spcPct val="100000"/>
              </a:lnSpc>
              <a:spcBef>
                <a:spcPts val="229"/>
              </a:spcBef>
            </a:pPr>
            <a:r>
              <a:rPr dirty="0" sz="1150" spc="-110" b="0">
                <a:solidFill>
                  <a:srgbClr val="4A5462"/>
                </a:solidFill>
                <a:latin typeface="SimSun"/>
                <a:cs typeface="SimSun"/>
              </a:rPr>
              <a:t>虚偽記載等に対す</a:t>
            </a:r>
            <a:r>
              <a:rPr dirty="0" sz="1150" spc="-110" b="0">
                <a:solidFill>
                  <a:srgbClr val="4A5462"/>
                </a:solidFill>
                <a:latin typeface="PMingLiU"/>
                <a:cs typeface="PMingLiU"/>
              </a:rPr>
              <a:t>る</a:t>
            </a:r>
            <a:r>
              <a:rPr dirty="0" sz="1150" spc="-105" b="0">
                <a:solidFill>
                  <a:srgbClr val="4A5462"/>
                </a:solidFill>
                <a:latin typeface="SimSun"/>
                <a:cs typeface="SimSun"/>
              </a:rPr>
              <a:t>法的罰則の厳格化</a:t>
            </a:r>
            <a:endParaRPr sz="1150">
              <a:latin typeface="SimSun"/>
              <a:cs typeface="SimSun"/>
            </a:endParaRPr>
          </a:p>
          <a:p>
            <a:pPr>
              <a:lnSpc>
                <a:spcPct val="100000"/>
              </a:lnSpc>
              <a:spcBef>
                <a:spcPts val="1255"/>
              </a:spcBef>
            </a:pPr>
            <a:endParaRPr sz="1050">
              <a:latin typeface="SimSun"/>
              <a:cs typeface="SimSun"/>
            </a:endParaRPr>
          </a:p>
          <a:p>
            <a:pPr marL="145415">
              <a:lnSpc>
                <a:spcPct val="100000"/>
              </a:lnSpc>
            </a:pPr>
            <a:r>
              <a:rPr dirty="0" spc="-170" b="0">
                <a:solidFill>
                  <a:srgbClr val="1F2937"/>
                </a:solidFill>
                <a:latin typeface="Meiryo"/>
                <a:cs typeface="Meiryo"/>
              </a:rPr>
              <a:t>実務</a:t>
            </a:r>
            <a:r>
              <a:rPr dirty="0" spc="-170" b="0">
                <a:solidFill>
                  <a:srgbClr val="1F2937"/>
                </a:solidFill>
                <a:latin typeface="PMingLiU"/>
                <a:cs typeface="PMingLiU"/>
              </a:rPr>
              <a:t>への</a:t>
            </a:r>
            <a:r>
              <a:rPr dirty="0" spc="-110" b="0">
                <a:solidFill>
                  <a:srgbClr val="1F2937"/>
                </a:solidFill>
                <a:latin typeface="SimSun"/>
                <a:cs typeface="SimSun"/>
              </a:rPr>
              <a:t>影響</a:t>
            </a:r>
          </a:p>
          <a:p>
            <a:pPr marL="88265">
              <a:lnSpc>
                <a:spcPct val="100000"/>
              </a:lnSpc>
              <a:spcBef>
                <a:spcPts val="530"/>
              </a:spcBef>
            </a:pPr>
            <a:r>
              <a:rPr dirty="0" sz="1150" spc="-110" b="0">
                <a:solidFill>
                  <a:srgbClr val="374050"/>
                </a:solidFill>
                <a:latin typeface="SimSun"/>
                <a:cs typeface="SimSun"/>
              </a:rPr>
              <a:t>紙管理から電</a:t>
            </a:r>
            <a:r>
              <a:rPr dirty="0" sz="1150" spc="-110" b="0">
                <a:solidFill>
                  <a:srgbClr val="374050"/>
                </a:solidFill>
                <a:latin typeface="Meiryo"/>
                <a:cs typeface="Meiryo"/>
              </a:rPr>
              <a:t>⼦</a:t>
            </a:r>
            <a:r>
              <a:rPr dirty="0" sz="1150" spc="-110" b="0">
                <a:solidFill>
                  <a:srgbClr val="374050"/>
                </a:solidFill>
                <a:latin typeface="SimSun"/>
                <a:cs typeface="SimSun"/>
              </a:rPr>
              <a:t>管理への移</a:t>
            </a:r>
            <a:r>
              <a:rPr dirty="0" sz="1150" spc="-110" b="0">
                <a:solidFill>
                  <a:srgbClr val="374050"/>
                </a:solidFill>
                <a:latin typeface="Meiryo"/>
                <a:cs typeface="Meiryo"/>
              </a:rPr>
              <a:t>⾏</a:t>
            </a:r>
            <a:r>
              <a:rPr dirty="0" sz="1150" spc="-110" b="0">
                <a:solidFill>
                  <a:srgbClr val="374050"/>
                </a:solidFill>
                <a:latin typeface="SimSun"/>
                <a:cs typeface="SimSun"/>
              </a:rPr>
              <a:t>が加速（</a:t>
            </a:r>
            <a:r>
              <a:rPr dirty="0" sz="1150" spc="-110" b="0">
                <a:solidFill>
                  <a:srgbClr val="374050"/>
                </a:solidFill>
                <a:latin typeface="Meiryo"/>
                <a:cs typeface="Meiryo"/>
              </a:rPr>
              <a:t>⼆</a:t>
            </a:r>
            <a:r>
              <a:rPr dirty="0" sz="1150" spc="-110" b="0">
                <a:solidFill>
                  <a:srgbClr val="374050"/>
                </a:solidFill>
                <a:latin typeface="SimSun"/>
                <a:cs typeface="SimSun"/>
              </a:rPr>
              <a:t>重管理のリスクと</a:t>
            </a:r>
            <a:r>
              <a:rPr dirty="0" sz="1150" spc="-110" b="0">
                <a:solidFill>
                  <a:srgbClr val="374050"/>
                </a:solidFill>
                <a:latin typeface="Meiryo"/>
                <a:cs typeface="Meiryo"/>
              </a:rPr>
              <a:t>⾮</a:t>
            </a:r>
            <a:r>
              <a:rPr dirty="0" sz="1150" spc="-110" b="0">
                <a:solidFill>
                  <a:srgbClr val="374050"/>
                </a:solidFill>
                <a:latin typeface="SimSun"/>
                <a:cs typeface="SimSun"/>
              </a:rPr>
              <a:t>効率性</a:t>
            </a:r>
            <a:r>
              <a:rPr dirty="0" sz="1150" spc="-50" b="0">
                <a:solidFill>
                  <a:srgbClr val="374050"/>
                </a:solidFill>
                <a:latin typeface="SimSun"/>
                <a:cs typeface="SimSun"/>
              </a:rPr>
              <a:t>）</a:t>
            </a:r>
            <a:endParaRPr sz="1150">
              <a:latin typeface="SimSun"/>
              <a:cs typeface="SimSun"/>
            </a:endParaRPr>
          </a:p>
          <a:p>
            <a:pPr marL="88265">
              <a:lnSpc>
                <a:spcPct val="100000"/>
              </a:lnSpc>
              <a:spcBef>
                <a:spcPts val="420"/>
              </a:spcBef>
            </a:pPr>
            <a:r>
              <a:rPr dirty="0" sz="1150" spc="-110" b="0">
                <a:solidFill>
                  <a:srgbClr val="374050"/>
                </a:solidFill>
                <a:latin typeface="SimSun"/>
                <a:cs typeface="SimSun"/>
              </a:rPr>
              <a:t>適</a:t>
            </a:r>
            <a:r>
              <a:rPr dirty="0" sz="1150" spc="-110" b="0">
                <a:solidFill>
                  <a:srgbClr val="374050"/>
                </a:solidFill>
                <a:latin typeface="Meiryo"/>
                <a:cs typeface="Meiryo"/>
              </a:rPr>
              <a:t>正</a:t>
            </a:r>
            <a:r>
              <a:rPr dirty="0" sz="1150" spc="-120" b="0">
                <a:solidFill>
                  <a:srgbClr val="374050"/>
                </a:solidFill>
                <a:latin typeface="SimSun"/>
                <a:cs typeface="SimSun"/>
              </a:rPr>
              <a:t>処理責任の厳格化と罰則強化により、現場での確</a:t>
            </a:r>
            <a:r>
              <a:rPr dirty="0" sz="1150" spc="-110" b="0">
                <a:solidFill>
                  <a:srgbClr val="374050"/>
                </a:solidFill>
                <a:latin typeface="Meiryo"/>
                <a:cs typeface="Meiryo"/>
              </a:rPr>
              <a:t>実</a:t>
            </a:r>
            <a:r>
              <a:rPr dirty="0" sz="1150" spc="-110" b="0">
                <a:solidFill>
                  <a:srgbClr val="374050"/>
                </a:solidFill>
                <a:latin typeface="SimSun"/>
                <a:cs typeface="SimSun"/>
              </a:rPr>
              <a:t>な</a:t>
            </a:r>
            <a:r>
              <a:rPr dirty="0" sz="1150" spc="-110" b="0">
                <a:solidFill>
                  <a:srgbClr val="374050"/>
                </a:solidFill>
                <a:latin typeface="Meiryo"/>
                <a:cs typeface="Meiryo"/>
              </a:rPr>
              <a:t>⼿</a:t>
            </a:r>
            <a:r>
              <a:rPr dirty="0" sz="1150" spc="-110" b="0">
                <a:solidFill>
                  <a:srgbClr val="374050"/>
                </a:solidFill>
                <a:latin typeface="SimSun"/>
                <a:cs typeface="SimSun"/>
              </a:rPr>
              <a:t>続きが</a:t>
            </a:r>
            <a:r>
              <a:rPr dirty="0" sz="1150" spc="-110" b="0">
                <a:solidFill>
                  <a:srgbClr val="374050"/>
                </a:solidFill>
                <a:latin typeface="Meiryo"/>
                <a:cs typeface="Meiryo"/>
              </a:rPr>
              <a:t>不</a:t>
            </a:r>
            <a:r>
              <a:rPr dirty="0" sz="1150" spc="-110" b="0">
                <a:solidFill>
                  <a:srgbClr val="374050"/>
                </a:solidFill>
                <a:latin typeface="SimSun"/>
                <a:cs typeface="SimSun"/>
              </a:rPr>
              <a:t>可</a:t>
            </a:r>
            <a:r>
              <a:rPr dirty="0" sz="1150" spc="-50" b="0">
                <a:solidFill>
                  <a:srgbClr val="374050"/>
                </a:solidFill>
                <a:latin typeface="Meiryo"/>
                <a:cs typeface="Meiryo"/>
              </a:rPr>
              <a:t>⽋</a:t>
            </a:r>
            <a:endParaRPr sz="1150">
              <a:latin typeface="Meiryo"/>
              <a:cs typeface="Meiryo"/>
            </a:endParaRPr>
          </a:p>
          <a:p>
            <a:pPr marL="88265">
              <a:lnSpc>
                <a:spcPct val="100000"/>
              </a:lnSpc>
              <a:spcBef>
                <a:spcPts val="420"/>
              </a:spcBef>
            </a:pPr>
            <a:r>
              <a:rPr dirty="0" sz="1050" spc="-10" b="0">
                <a:solidFill>
                  <a:srgbClr val="374050"/>
                </a:solidFill>
                <a:latin typeface="Liberation Sans"/>
                <a:cs typeface="Liberation Sans"/>
              </a:rPr>
              <a:t>2025</a:t>
            </a:r>
            <a:r>
              <a:rPr dirty="0" sz="1150" spc="-110" b="0">
                <a:solidFill>
                  <a:srgbClr val="374050"/>
                </a:solidFill>
                <a:latin typeface="SimSun"/>
                <a:cs typeface="SimSun"/>
              </a:rPr>
              <a:t>年以降の項</a:t>
            </a:r>
            <a:r>
              <a:rPr dirty="0" sz="1150" spc="-110" b="0">
                <a:solidFill>
                  <a:srgbClr val="374050"/>
                </a:solidFill>
                <a:latin typeface="Meiryo"/>
                <a:cs typeface="Meiryo"/>
              </a:rPr>
              <a:t>⽬</a:t>
            </a:r>
            <a:r>
              <a:rPr dirty="0" sz="1150" spc="-114" b="0">
                <a:solidFill>
                  <a:srgbClr val="374050"/>
                </a:solidFill>
                <a:latin typeface="SimSun"/>
                <a:cs typeface="SimSun"/>
              </a:rPr>
              <a:t>追加に伴い、早期からのシステム対応が急務</a:t>
            </a:r>
            <a:endParaRPr sz="1150">
              <a:latin typeface="SimSun"/>
              <a:cs typeface="SimSun"/>
            </a:endParaRPr>
          </a:p>
        </p:txBody>
      </p:sp>
      <p:grpSp>
        <p:nvGrpSpPr>
          <p:cNvPr id="13" name="object 13" descr=""/>
          <p:cNvGrpSpPr/>
          <p:nvPr/>
        </p:nvGrpSpPr>
        <p:grpSpPr>
          <a:xfrm>
            <a:off x="6286498" y="1400174"/>
            <a:ext cx="152400" cy="2724150"/>
            <a:chOff x="6286498" y="1400174"/>
            <a:chExt cx="152400" cy="2724150"/>
          </a:xfrm>
        </p:grpSpPr>
        <p:pic>
          <p:nvPicPr>
            <p:cNvPr id="14" name="object 14" descr=""/>
            <p:cNvPicPr/>
            <p:nvPr/>
          </p:nvPicPr>
          <p:blipFill>
            <a:blip r:embed="rId2" cstate="print"/>
            <a:stretch>
              <a:fillRect/>
            </a:stretch>
          </p:blipFill>
          <p:spPr>
            <a:xfrm>
              <a:off x="6286498" y="1400174"/>
              <a:ext cx="152400" cy="152399"/>
            </a:xfrm>
            <a:prstGeom prst="rect">
              <a:avLst/>
            </a:prstGeom>
          </p:spPr>
        </p:pic>
        <p:sp>
          <p:nvSpPr>
            <p:cNvPr id="15" name="object 15" descr=""/>
            <p:cNvSpPr/>
            <p:nvPr/>
          </p:nvSpPr>
          <p:spPr>
            <a:xfrm>
              <a:off x="6353174" y="1552574"/>
              <a:ext cx="19050" cy="742950"/>
            </a:xfrm>
            <a:custGeom>
              <a:avLst/>
              <a:gdLst/>
              <a:ahLst/>
              <a:cxnLst/>
              <a:rect l="l" t="t" r="r" b="b"/>
              <a:pathLst>
                <a:path w="19050" h="742950">
                  <a:moveTo>
                    <a:pt x="19049" y="742949"/>
                  </a:moveTo>
                  <a:lnTo>
                    <a:pt x="0" y="742949"/>
                  </a:lnTo>
                  <a:lnTo>
                    <a:pt x="0" y="0"/>
                  </a:lnTo>
                  <a:lnTo>
                    <a:pt x="19049" y="0"/>
                  </a:lnTo>
                  <a:lnTo>
                    <a:pt x="19049" y="742949"/>
                  </a:lnTo>
                  <a:close/>
                </a:path>
              </a:pathLst>
            </a:custGeom>
            <a:solidFill>
              <a:srgbClr val="CBD5E1"/>
            </a:solidFill>
          </p:spPr>
          <p:txBody>
            <a:bodyPr wrap="square" lIns="0" tIns="0" rIns="0" bIns="0" rtlCol="0"/>
            <a:lstStyle/>
            <a:p/>
          </p:txBody>
        </p:sp>
        <p:pic>
          <p:nvPicPr>
            <p:cNvPr id="16" name="object 16" descr=""/>
            <p:cNvPicPr/>
            <p:nvPr/>
          </p:nvPicPr>
          <p:blipFill>
            <a:blip r:embed="rId2" cstate="print"/>
            <a:stretch>
              <a:fillRect/>
            </a:stretch>
          </p:blipFill>
          <p:spPr>
            <a:xfrm>
              <a:off x="6286498" y="2257424"/>
              <a:ext cx="152400" cy="152399"/>
            </a:xfrm>
            <a:prstGeom prst="rect">
              <a:avLst/>
            </a:prstGeom>
          </p:spPr>
        </p:pic>
        <p:sp>
          <p:nvSpPr>
            <p:cNvPr id="17" name="object 17" descr=""/>
            <p:cNvSpPr/>
            <p:nvPr/>
          </p:nvSpPr>
          <p:spPr>
            <a:xfrm>
              <a:off x="6353174" y="2409824"/>
              <a:ext cx="19050" cy="742950"/>
            </a:xfrm>
            <a:custGeom>
              <a:avLst/>
              <a:gdLst/>
              <a:ahLst/>
              <a:cxnLst/>
              <a:rect l="l" t="t" r="r" b="b"/>
              <a:pathLst>
                <a:path w="19050" h="742950">
                  <a:moveTo>
                    <a:pt x="19049" y="742949"/>
                  </a:moveTo>
                  <a:lnTo>
                    <a:pt x="0" y="742949"/>
                  </a:lnTo>
                  <a:lnTo>
                    <a:pt x="0" y="0"/>
                  </a:lnTo>
                  <a:lnTo>
                    <a:pt x="19049" y="0"/>
                  </a:lnTo>
                  <a:lnTo>
                    <a:pt x="19049" y="742949"/>
                  </a:lnTo>
                  <a:close/>
                </a:path>
              </a:pathLst>
            </a:custGeom>
            <a:solidFill>
              <a:srgbClr val="CBD5E1"/>
            </a:solidFill>
          </p:spPr>
          <p:txBody>
            <a:bodyPr wrap="square" lIns="0" tIns="0" rIns="0" bIns="0" rtlCol="0"/>
            <a:lstStyle/>
            <a:p/>
          </p:txBody>
        </p:sp>
        <p:pic>
          <p:nvPicPr>
            <p:cNvPr id="18" name="object 18" descr=""/>
            <p:cNvPicPr/>
            <p:nvPr/>
          </p:nvPicPr>
          <p:blipFill>
            <a:blip r:embed="rId2" cstate="print"/>
            <a:stretch>
              <a:fillRect/>
            </a:stretch>
          </p:blipFill>
          <p:spPr>
            <a:xfrm>
              <a:off x="6286498" y="3114674"/>
              <a:ext cx="152400" cy="152399"/>
            </a:xfrm>
            <a:prstGeom prst="rect">
              <a:avLst/>
            </a:prstGeom>
          </p:spPr>
        </p:pic>
        <p:sp>
          <p:nvSpPr>
            <p:cNvPr id="19" name="object 19" descr=""/>
            <p:cNvSpPr/>
            <p:nvPr/>
          </p:nvSpPr>
          <p:spPr>
            <a:xfrm>
              <a:off x="6353174" y="3267074"/>
              <a:ext cx="19050" cy="742950"/>
            </a:xfrm>
            <a:custGeom>
              <a:avLst/>
              <a:gdLst/>
              <a:ahLst/>
              <a:cxnLst/>
              <a:rect l="l" t="t" r="r" b="b"/>
              <a:pathLst>
                <a:path w="19050" h="742950">
                  <a:moveTo>
                    <a:pt x="19049" y="742949"/>
                  </a:moveTo>
                  <a:lnTo>
                    <a:pt x="0" y="742949"/>
                  </a:lnTo>
                  <a:lnTo>
                    <a:pt x="0" y="0"/>
                  </a:lnTo>
                  <a:lnTo>
                    <a:pt x="19049" y="0"/>
                  </a:lnTo>
                  <a:lnTo>
                    <a:pt x="19049" y="742949"/>
                  </a:lnTo>
                  <a:close/>
                </a:path>
              </a:pathLst>
            </a:custGeom>
            <a:solidFill>
              <a:srgbClr val="CBD5E1"/>
            </a:solidFill>
          </p:spPr>
          <p:txBody>
            <a:bodyPr wrap="square" lIns="0" tIns="0" rIns="0" bIns="0" rtlCol="0"/>
            <a:lstStyle/>
            <a:p/>
          </p:txBody>
        </p:sp>
        <p:pic>
          <p:nvPicPr>
            <p:cNvPr id="20" name="object 20" descr=""/>
            <p:cNvPicPr/>
            <p:nvPr/>
          </p:nvPicPr>
          <p:blipFill>
            <a:blip r:embed="rId2" cstate="print"/>
            <a:stretch>
              <a:fillRect/>
            </a:stretch>
          </p:blipFill>
          <p:spPr>
            <a:xfrm>
              <a:off x="6286498" y="3971924"/>
              <a:ext cx="152400" cy="152399"/>
            </a:xfrm>
            <a:prstGeom prst="rect">
              <a:avLst/>
            </a:prstGeom>
          </p:spPr>
        </p:pic>
      </p:grpSp>
      <p:sp>
        <p:nvSpPr>
          <p:cNvPr id="21" name="object 21" descr=""/>
          <p:cNvSpPr txBox="1"/>
          <p:nvPr/>
        </p:nvSpPr>
        <p:spPr>
          <a:xfrm>
            <a:off x="6559550" y="1308998"/>
            <a:ext cx="3507740" cy="3363595"/>
          </a:xfrm>
          <a:prstGeom prst="rect">
            <a:avLst/>
          </a:prstGeom>
        </p:spPr>
        <p:txBody>
          <a:bodyPr wrap="square" lIns="0" tIns="74930" rIns="0" bIns="0" rtlCol="0" vert="horz">
            <a:spAutoFit/>
          </a:bodyPr>
          <a:lstStyle/>
          <a:p>
            <a:pPr marL="12700">
              <a:lnSpc>
                <a:spcPct val="100000"/>
              </a:lnSpc>
              <a:spcBef>
                <a:spcPts val="590"/>
              </a:spcBef>
            </a:pPr>
            <a:r>
              <a:rPr dirty="0" sz="1350" b="1">
                <a:solidFill>
                  <a:srgbClr val="0081EC"/>
                </a:solidFill>
                <a:latin typeface="Liberation Sans"/>
                <a:cs typeface="Liberation Sans"/>
              </a:rPr>
              <a:t>2010</a:t>
            </a:r>
            <a:r>
              <a:rPr dirty="0" sz="1550" spc="-50">
                <a:solidFill>
                  <a:srgbClr val="0081EC"/>
                </a:solidFill>
                <a:latin typeface="SimSun"/>
                <a:cs typeface="SimSun"/>
              </a:rPr>
              <a:t>年</a:t>
            </a:r>
            <a:endParaRPr sz="1550">
              <a:latin typeface="SimSun"/>
              <a:cs typeface="SimSun"/>
            </a:endParaRPr>
          </a:p>
          <a:p>
            <a:pPr marL="12700">
              <a:lnSpc>
                <a:spcPct val="100000"/>
              </a:lnSpc>
              <a:spcBef>
                <a:spcPts val="440"/>
              </a:spcBef>
            </a:pPr>
            <a:r>
              <a:rPr dirty="0" sz="1350" spc="-170">
                <a:solidFill>
                  <a:srgbClr val="1F2937"/>
                </a:solidFill>
                <a:latin typeface="SimSun"/>
                <a:cs typeface="SimSun"/>
              </a:rPr>
              <a:t>産業廃棄物委託</a:t>
            </a:r>
            <a:r>
              <a:rPr dirty="0" sz="1350" spc="-170">
                <a:solidFill>
                  <a:srgbClr val="1F2937"/>
                </a:solidFill>
                <a:latin typeface="Meiryo"/>
                <a:cs typeface="Meiryo"/>
              </a:rPr>
              <a:t>契</a:t>
            </a:r>
            <a:r>
              <a:rPr dirty="0" sz="1350" spc="-160">
                <a:solidFill>
                  <a:srgbClr val="1F2937"/>
                </a:solidFill>
                <a:latin typeface="SimSun"/>
                <a:cs typeface="SimSun"/>
              </a:rPr>
              <a:t>約書の保管義務強化</a:t>
            </a:r>
            <a:endParaRPr sz="1350">
              <a:latin typeface="SimSun"/>
              <a:cs typeface="SimSun"/>
            </a:endParaRPr>
          </a:p>
          <a:p>
            <a:pPr marL="12700">
              <a:lnSpc>
                <a:spcPct val="100000"/>
              </a:lnSpc>
              <a:spcBef>
                <a:spcPts val="229"/>
              </a:spcBef>
            </a:pPr>
            <a:r>
              <a:rPr dirty="0" sz="1150" spc="-110">
                <a:solidFill>
                  <a:srgbClr val="4A5462"/>
                </a:solidFill>
                <a:latin typeface="SimSun"/>
                <a:cs typeface="SimSun"/>
              </a:rPr>
              <a:t>契約内容の明確化と保管義務の厳格化</a:t>
            </a:r>
            <a:endParaRPr sz="1150">
              <a:latin typeface="SimSun"/>
              <a:cs typeface="SimSun"/>
            </a:endParaRPr>
          </a:p>
          <a:p>
            <a:pPr marL="12700">
              <a:lnSpc>
                <a:spcPct val="100000"/>
              </a:lnSpc>
              <a:spcBef>
                <a:spcPts val="1220"/>
              </a:spcBef>
            </a:pPr>
            <a:r>
              <a:rPr dirty="0" sz="1350" b="1">
                <a:solidFill>
                  <a:srgbClr val="0081EC"/>
                </a:solidFill>
                <a:latin typeface="Liberation Sans"/>
                <a:cs typeface="Liberation Sans"/>
              </a:rPr>
              <a:t>2020</a:t>
            </a:r>
            <a:r>
              <a:rPr dirty="0" sz="1550" spc="-210">
                <a:solidFill>
                  <a:srgbClr val="0081EC"/>
                </a:solidFill>
                <a:latin typeface="SimSun"/>
                <a:cs typeface="SimSun"/>
              </a:rPr>
              <a:t>年</a:t>
            </a:r>
            <a:r>
              <a:rPr dirty="0" sz="1350" b="1">
                <a:solidFill>
                  <a:srgbClr val="0081EC"/>
                </a:solidFill>
                <a:latin typeface="Liberation Sans"/>
                <a:cs typeface="Liberation Sans"/>
              </a:rPr>
              <a:t>4</a:t>
            </a:r>
            <a:r>
              <a:rPr dirty="0" sz="1550" spc="-50">
                <a:solidFill>
                  <a:srgbClr val="0081EC"/>
                </a:solidFill>
                <a:latin typeface="Meiryo"/>
                <a:cs typeface="Meiryo"/>
              </a:rPr>
              <a:t>⽉</a:t>
            </a:r>
            <a:endParaRPr sz="1550">
              <a:latin typeface="Meiryo"/>
              <a:cs typeface="Meiryo"/>
            </a:endParaRPr>
          </a:p>
          <a:p>
            <a:pPr marL="12700">
              <a:lnSpc>
                <a:spcPct val="100000"/>
              </a:lnSpc>
              <a:spcBef>
                <a:spcPts val="440"/>
              </a:spcBef>
            </a:pPr>
            <a:r>
              <a:rPr dirty="0" sz="1350" spc="-170">
                <a:solidFill>
                  <a:srgbClr val="1F2937"/>
                </a:solidFill>
                <a:latin typeface="SimSun"/>
                <a:cs typeface="SimSun"/>
              </a:rPr>
              <a:t>電</a:t>
            </a:r>
            <a:r>
              <a:rPr dirty="0" sz="1350" spc="-170">
                <a:solidFill>
                  <a:srgbClr val="1F2937"/>
                </a:solidFill>
                <a:latin typeface="Meiryo"/>
                <a:cs typeface="Meiryo"/>
              </a:rPr>
              <a:t>⼦</a:t>
            </a:r>
            <a:r>
              <a:rPr dirty="0" sz="1350" spc="-170">
                <a:solidFill>
                  <a:srgbClr val="1F2937"/>
                </a:solidFill>
                <a:latin typeface="SimSun"/>
                <a:cs typeface="SimSun"/>
              </a:rPr>
              <a:t>マニフェスト義務化対象拡</a:t>
            </a:r>
            <a:r>
              <a:rPr dirty="0" sz="1350" spc="-50">
                <a:solidFill>
                  <a:srgbClr val="1F2937"/>
                </a:solidFill>
                <a:latin typeface="Meiryo"/>
                <a:cs typeface="Meiryo"/>
              </a:rPr>
              <a:t>⼤</a:t>
            </a:r>
            <a:endParaRPr sz="1350">
              <a:latin typeface="Meiryo"/>
              <a:cs typeface="Meiryo"/>
            </a:endParaRPr>
          </a:p>
          <a:p>
            <a:pPr marL="12700">
              <a:lnSpc>
                <a:spcPct val="100000"/>
              </a:lnSpc>
              <a:spcBef>
                <a:spcPts val="229"/>
              </a:spcBef>
            </a:pPr>
            <a:r>
              <a:rPr dirty="0" sz="1150" spc="-110">
                <a:solidFill>
                  <a:srgbClr val="4A5462"/>
                </a:solidFill>
                <a:latin typeface="SimSun"/>
                <a:cs typeface="SimSun"/>
              </a:rPr>
              <a:t>特別管理</a:t>
            </a:r>
            <a:r>
              <a:rPr dirty="0" sz="1150" spc="-110">
                <a:solidFill>
                  <a:srgbClr val="4A5462"/>
                </a:solidFill>
                <a:latin typeface="Meiryo"/>
                <a:cs typeface="Meiryo"/>
              </a:rPr>
              <a:t>産</a:t>
            </a:r>
            <a:r>
              <a:rPr dirty="0" sz="1150" spc="-110">
                <a:solidFill>
                  <a:srgbClr val="4A5462"/>
                </a:solidFill>
                <a:latin typeface="SimSun"/>
                <a:cs typeface="SimSun"/>
              </a:rPr>
              <a:t>業廃棄物</a:t>
            </a:r>
            <a:r>
              <a:rPr dirty="0" sz="1150" spc="-110">
                <a:solidFill>
                  <a:srgbClr val="4A5462"/>
                </a:solidFill>
                <a:latin typeface="PMingLiU"/>
                <a:cs typeface="PMingLiU"/>
              </a:rPr>
              <a:t>‧</a:t>
            </a:r>
            <a:r>
              <a:rPr dirty="0" sz="1150" spc="-110">
                <a:solidFill>
                  <a:srgbClr val="4A5462"/>
                </a:solidFill>
                <a:latin typeface="SimSun"/>
                <a:cs typeface="SimSun"/>
              </a:rPr>
              <a:t>年間</a:t>
            </a:r>
            <a:r>
              <a:rPr dirty="0" sz="1050" spc="-10">
                <a:solidFill>
                  <a:srgbClr val="4A5462"/>
                </a:solidFill>
                <a:latin typeface="Liberation Sans"/>
                <a:cs typeface="Liberation Sans"/>
              </a:rPr>
              <a:t>50</a:t>
            </a:r>
            <a:r>
              <a:rPr dirty="0" sz="1150" spc="-110">
                <a:solidFill>
                  <a:srgbClr val="4A5462"/>
                </a:solidFill>
                <a:latin typeface="PMingLiU"/>
                <a:cs typeface="PMingLiU"/>
              </a:rPr>
              <a:t>トン</a:t>
            </a:r>
            <a:r>
              <a:rPr dirty="0" sz="1150" spc="-105">
                <a:solidFill>
                  <a:srgbClr val="4A5462"/>
                </a:solidFill>
                <a:latin typeface="SimSun"/>
                <a:cs typeface="SimSun"/>
              </a:rPr>
              <a:t>以上排出事業者に義務化</a:t>
            </a:r>
            <a:endParaRPr sz="1150">
              <a:latin typeface="SimSun"/>
              <a:cs typeface="SimSun"/>
            </a:endParaRPr>
          </a:p>
          <a:p>
            <a:pPr marL="12700">
              <a:lnSpc>
                <a:spcPct val="100000"/>
              </a:lnSpc>
              <a:spcBef>
                <a:spcPts val="1220"/>
              </a:spcBef>
            </a:pPr>
            <a:r>
              <a:rPr dirty="0" sz="1350" b="1">
                <a:solidFill>
                  <a:srgbClr val="0081EC"/>
                </a:solidFill>
                <a:latin typeface="Liberation Sans"/>
                <a:cs typeface="Liberation Sans"/>
              </a:rPr>
              <a:t>2024</a:t>
            </a:r>
            <a:r>
              <a:rPr dirty="0" sz="1550" spc="-210">
                <a:solidFill>
                  <a:srgbClr val="0081EC"/>
                </a:solidFill>
                <a:latin typeface="SimSun"/>
                <a:cs typeface="SimSun"/>
              </a:rPr>
              <a:t>年</a:t>
            </a:r>
            <a:r>
              <a:rPr dirty="0" sz="1350" b="1">
                <a:solidFill>
                  <a:srgbClr val="0081EC"/>
                </a:solidFill>
                <a:latin typeface="Liberation Sans"/>
                <a:cs typeface="Liberation Sans"/>
              </a:rPr>
              <a:t>4</a:t>
            </a:r>
            <a:r>
              <a:rPr dirty="0" sz="1550" spc="-50">
                <a:solidFill>
                  <a:srgbClr val="0081EC"/>
                </a:solidFill>
                <a:latin typeface="Meiryo"/>
                <a:cs typeface="Meiryo"/>
              </a:rPr>
              <a:t>⽉</a:t>
            </a:r>
            <a:endParaRPr sz="1550">
              <a:latin typeface="Meiryo"/>
              <a:cs typeface="Meiryo"/>
            </a:endParaRPr>
          </a:p>
          <a:p>
            <a:pPr marL="12700">
              <a:lnSpc>
                <a:spcPct val="100000"/>
              </a:lnSpc>
              <a:spcBef>
                <a:spcPts val="440"/>
              </a:spcBef>
            </a:pPr>
            <a:r>
              <a:rPr dirty="0" sz="1350" spc="-170">
                <a:solidFill>
                  <a:srgbClr val="1F2937"/>
                </a:solidFill>
                <a:latin typeface="SimSun"/>
                <a:cs typeface="SimSun"/>
              </a:rPr>
              <a:t>「</a:t>
            </a:r>
            <a:r>
              <a:rPr dirty="0" sz="1200">
                <a:solidFill>
                  <a:srgbClr val="1F2937"/>
                </a:solidFill>
                <a:latin typeface="Liberation Sans"/>
                <a:cs typeface="Liberation Sans"/>
              </a:rPr>
              <a:t>e</a:t>
            </a:r>
            <a:r>
              <a:rPr dirty="0" sz="1350" spc="-170">
                <a:solidFill>
                  <a:srgbClr val="1F2937"/>
                </a:solidFill>
                <a:latin typeface="Meiryo"/>
                <a:cs typeface="Meiryo"/>
              </a:rPr>
              <a:t>⽂</a:t>
            </a:r>
            <a:r>
              <a:rPr dirty="0" sz="1350" spc="-170">
                <a:solidFill>
                  <a:srgbClr val="1F2937"/>
                </a:solidFill>
                <a:latin typeface="SimSun"/>
                <a:cs typeface="SimSun"/>
              </a:rPr>
              <a:t>書規則」</a:t>
            </a:r>
            <a:r>
              <a:rPr dirty="0" sz="1350" spc="-170">
                <a:solidFill>
                  <a:srgbClr val="1F2937"/>
                </a:solidFill>
                <a:latin typeface="Meiryo"/>
                <a:cs typeface="Meiryo"/>
              </a:rPr>
              <a:t>改</a:t>
            </a:r>
            <a:r>
              <a:rPr dirty="0" sz="1350" spc="-50">
                <a:solidFill>
                  <a:srgbClr val="1F2937"/>
                </a:solidFill>
                <a:latin typeface="SimSun"/>
                <a:cs typeface="SimSun"/>
              </a:rPr>
              <a:t>正</a:t>
            </a:r>
            <a:endParaRPr sz="1350">
              <a:latin typeface="SimSun"/>
              <a:cs typeface="SimSun"/>
            </a:endParaRPr>
          </a:p>
          <a:p>
            <a:pPr marL="12700">
              <a:lnSpc>
                <a:spcPct val="100000"/>
              </a:lnSpc>
              <a:spcBef>
                <a:spcPts val="229"/>
              </a:spcBef>
            </a:pPr>
            <a:r>
              <a:rPr dirty="0" sz="1150" spc="-110">
                <a:solidFill>
                  <a:srgbClr val="4A5462"/>
                </a:solidFill>
                <a:latin typeface="SimSun"/>
                <a:cs typeface="SimSun"/>
              </a:rPr>
              <a:t>電</a:t>
            </a:r>
            <a:r>
              <a:rPr dirty="0" sz="1150" spc="-110">
                <a:solidFill>
                  <a:srgbClr val="4A5462"/>
                </a:solidFill>
                <a:latin typeface="Meiryo"/>
                <a:cs typeface="Meiryo"/>
              </a:rPr>
              <a:t>⼦</a:t>
            </a:r>
            <a:r>
              <a:rPr dirty="0" sz="1150" spc="-110">
                <a:solidFill>
                  <a:srgbClr val="4A5462"/>
                </a:solidFill>
                <a:latin typeface="SimSun"/>
                <a:cs typeface="SimSun"/>
              </a:rPr>
              <a:t>管理票が法律上正式に認め</a:t>
            </a:r>
            <a:r>
              <a:rPr dirty="0" sz="1150" spc="-90">
                <a:solidFill>
                  <a:srgbClr val="4A5462"/>
                </a:solidFill>
                <a:latin typeface="PMingLiU"/>
                <a:cs typeface="PMingLiU"/>
              </a:rPr>
              <a:t>られる</a:t>
            </a:r>
            <a:endParaRPr sz="1150">
              <a:latin typeface="PMingLiU"/>
              <a:cs typeface="PMingLiU"/>
            </a:endParaRPr>
          </a:p>
          <a:p>
            <a:pPr marL="12700">
              <a:lnSpc>
                <a:spcPct val="100000"/>
              </a:lnSpc>
              <a:spcBef>
                <a:spcPts val="1220"/>
              </a:spcBef>
            </a:pPr>
            <a:r>
              <a:rPr dirty="0" sz="1350" b="1">
                <a:solidFill>
                  <a:srgbClr val="0081EC"/>
                </a:solidFill>
                <a:latin typeface="Liberation Sans"/>
                <a:cs typeface="Liberation Sans"/>
              </a:rPr>
              <a:t>2025</a:t>
            </a:r>
            <a:r>
              <a:rPr dirty="0" sz="1550" spc="-210">
                <a:solidFill>
                  <a:srgbClr val="0081EC"/>
                </a:solidFill>
                <a:latin typeface="SimSun"/>
                <a:cs typeface="SimSun"/>
              </a:rPr>
              <a:t>年</a:t>
            </a:r>
            <a:r>
              <a:rPr dirty="0" sz="1550" spc="-50">
                <a:solidFill>
                  <a:srgbClr val="0081EC"/>
                </a:solidFill>
                <a:latin typeface="PMingLiU"/>
                <a:cs typeface="PMingLiU"/>
              </a:rPr>
              <a:t>〜</a:t>
            </a:r>
            <a:endParaRPr sz="1550">
              <a:latin typeface="PMingLiU"/>
              <a:cs typeface="PMingLiU"/>
            </a:endParaRPr>
          </a:p>
          <a:p>
            <a:pPr marL="12700">
              <a:lnSpc>
                <a:spcPct val="100000"/>
              </a:lnSpc>
              <a:spcBef>
                <a:spcPts val="440"/>
              </a:spcBef>
            </a:pPr>
            <a:r>
              <a:rPr dirty="0" sz="1350" spc="-170">
                <a:solidFill>
                  <a:srgbClr val="1F2937"/>
                </a:solidFill>
                <a:latin typeface="SimSun"/>
                <a:cs typeface="SimSun"/>
              </a:rPr>
              <a:t>電</a:t>
            </a:r>
            <a:r>
              <a:rPr dirty="0" sz="1350" spc="-170">
                <a:solidFill>
                  <a:srgbClr val="1F2937"/>
                </a:solidFill>
                <a:latin typeface="Meiryo"/>
                <a:cs typeface="Meiryo"/>
              </a:rPr>
              <a:t>⼦</a:t>
            </a:r>
            <a:r>
              <a:rPr dirty="0" sz="1350" spc="-170">
                <a:solidFill>
                  <a:srgbClr val="1F2937"/>
                </a:solidFill>
                <a:latin typeface="SimSun"/>
                <a:cs typeface="SimSun"/>
              </a:rPr>
              <a:t>マニフェスト</a:t>
            </a:r>
            <a:r>
              <a:rPr dirty="0" sz="1350" spc="-170">
                <a:solidFill>
                  <a:srgbClr val="1F2937"/>
                </a:solidFill>
                <a:latin typeface="Meiryo"/>
                <a:cs typeface="Meiryo"/>
              </a:rPr>
              <a:t>⼊⼒</a:t>
            </a:r>
            <a:r>
              <a:rPr dirty="0" sz="1350" spc="-170">
                <a:solidFill>
                  <a:srgbClr val="1F2937"/>
                </a:solidFill>
                <a:latin typeface="SimSun"/>
                <a:cs typeface="SimSun"/>
              </a:rPr>
              <a:t>項</a:t>
            </a:r>
            <a:r>
              <a:rPr dirty="0" sz="1350" spc="-170">
                <a:solidFill>
                  <a:srgbClr val="1F2937"/>
                </a:solidFill>
                <a:latin typeface="Meiryo"/>
                <a:cs typeface="Meiryo"/>
              </a:rPr>
              <a:t>⽬⼤</a:t>
            </a:r>
            <a:r>
              <a:rPr dirty="0" sz="1350" spc="-170">
                <a:solidFill>
                  <a:srgbClr val="1F2937"/>
                </a:solidFill>
                <a:latin typeface="SimSun"/>
                <a:cs typeface="SimSun"/>
              </a:rPr>
              <a:t>幅追</a:t>
            </a:r>
            <a:r>
              <a:rPr dirty="0" sz="1350" spc="-50">
                <a:solidFill>
                  <a:srgbClr val="1F2937"/>
                </a:solidFill>
                <a:latin typeface="Meiryo"/>
                <a:cs typeface="Meiryo"/>
              </a:rPr>
              <a:t>加</a:t>
            </a:r>
            <a:endParaRPr sz="1350">
              <a:latin typeface="Meiryo"/>
              <a:cs typeface="Meiryo"/>
            </a:endParaRPr>
          </a:p>
          <a:p>
            <a:pPr marL="12700">
              <a:lnSpc>
                <a:spcPct val="100000"/>
              </a:lnSpc>
              <a:spcBef>
                <a:spcPts val="229"/>
              </a:spcBef>
            </a:pPr>
            <a:r>
              <a:rPr dirty="0" sz="1050" spc="-10">
                <a:solidFill>
                  <a:srgbClr val="4A5462"/>
                </a:solidFill>
                <a:latin typeface="Liberation Sans"/>
                <a:cs typeface="Liberation Sans"/>
              </a:rPr>
              <a:t>2025</a:t>
            </a:r>
            <a:r>
              <a:rPr dirty="0" sz="1150" spc="-110">
                <a:solidFill>
                  <a:srgbClr val="4A5462"/>
                </a:solidFill>
                <a:latin typeface="SimSun"/>
                <a:cs typeface="SimSun"/>
              </a:rPr>
              <a:t>年</a:t>
            </a:r>
            <a:r>
              <a:rPr dirty="0" sz="1050" spc="-10">
                <a:solidFill>
                  <a:srgbClr val="4A5462"/>
                </a:solidFill>
                <a:latin typeface="Liberation Sans"/>
                <a:cs typeface="Liberation Sans"/>
              </a:rPr>
              <a:t>4</a:t>
            </a:r>
            <a:r>
              <a:rPr dirty="0" sz="1150" spc="-110">
                <a:solidFill>
                  <a:srgbClr val="4A5462"/>
                </a:solidFill>
                <a:latin typeface="Meiryo"/>
                <a:cs typeface="Meiryo"/>
              </a:rPr>
              <a:t>⽉</a:t>
            </a:r>
            <a:r>
              <a:rPr dirty="0" sz="1150" spc="-110">
                <a:solidFill>
                  <a:srgbClr val="4A5462"/>
                </a:solidFill>
                <a:latin typeface="SimSun"/>
                <a:cs typeface="SimSun"/>
              </a:rPr>
              <a:t>公布、</a:t>
            </a:r>
            <a:r>
              <a:rPr dirty="0" sz="1050" spc="-10">
                <a:solidFill>
                  <a:srgbClr val="4A5462"/>
                </a:solidFill>
                <a:latin typeface="Liberation Sans"/>
                <a:cs typeface="Liberation Sans"/>
              </a:rPr>
              <a:t>2027</a:t>
            </a:r>
            <a:r>
              <a:rPr dirty="0" sz="1150" spc="-110">
                <a:solidFill>
                  <a:srgbClr val="4A5462"/>
                </a:solidFill>
                <a:latin typeface="SimSun"/>
                <a:cs typeface="SimSun"/>
              </a:rPr>
              <a:t>年施</a:t>
            </a:r>
            <a:r>
              <a:rPr dirty="0" sz="1150" spc="-110">
                <a:solidFill>
                  <a:srgbClr val="4A5462"/>
                </a:solidFill>
                <a:latin typeface="Meiryo"/>
                <a:cs typeface="Meiryo"/>
              </a:rPr>
              <a:t>⾏</a:t>
            </a:r>
            <a:r>
              <a:rPr dirty="0" sz="1150" spc="-110">
                <a:solidFill>
                  <a:srgbClr val="4A5462"/>
                </a:solidFill>
                <a:latin typeface="SimSun"/>
                <a:cs typeface="SimSun"/>
              </a:rPr>
              <a:t>予</a:t>
            </a:r>
            <a:r>
              <a:rPr dirty="0" sz="1150" spc="-50">
                <a:solidFill>
                  <a:srgbClr val="4A5462"/>
                </a:solidFill>
                <a:latin typeface="Meiryo"/>
                <a:cs typeface="Meiryo"/>
              </a:rPr>
              <a:t>定</a:t>
            </a:r>
            <a:endParaRPr sz="1150">
              <a:latin typeface="Meiryo"/>
              <a:cs typeface="Meiryo"/>
            </a:endParaRPr>
          </a:p>
        </p:txBody>
      </p:sp>
      <p:sp>
        <p:nvSpPr>
          <p:cNvPr id="22" name="object 22" descr=""/>
          <p:cNvSpPr txBox="1">
            <a:spLocks noGrp="1"/>
          </p:cNvSpPr>
          <p:nvPr>
            <p:ph type="sldNum" idx="7" sz="quarter"/>
          </p:nvPr>
        </p:nvSpPr>
        <p:spPr>
          <a:prstGeom prst="rect"/>
        </p:spPr>
        <p:txBody>
          <a:bodyPr wrap="square" lIns="0" tIns="0" rIns="0" bIns="0" rtlCol="0" vert="horz">
            <a:spAutoFit/>
          </a:bodyPr>
          <a:lstStyle/>
          <a:p>
            <a:pPr marL="12700">
              <a:lnSpc>
                <a:spcPts val="1425"/>
              </a:lnSpc>
            </a:pPr>
            <a:fld id="{81D60167-4931-47E6-BA6A-407CBD079E47}" type="slidenum">
              <a:rPr dirty="0" spc="-25"/>
              <a:t>10</a:t>
            </a:fld>
          </a:p>
        </p:txBody>
      </p:sp>
      <p:sp>
        <p:nvSpPr>
          <p:cNvPr id="23" name="object 23" descr=""/>
          <p:cNvSpPr txBox="1"/>
          <p:nvPr/>
        </p:nvSpPr>
        <p:spPr>
          <a:xfrm>
            <a:off x="463550" y="6381681"/>
            <a:ext cx="1544955" cy="174625"/>
          </a:xfrm>
          <a:prstGeom prst="rect">
            <a:avLst/>
          </a:prstGeom>
        </p:spPr>
        <p:txBody>
          <a:bodyPr wrap="square" lIns="0" tIns="0" rIns="0" bIns="0" rtlCol="0" vert="horz">
            <a:spAutoFit/>
          </a:bodyPr>
          <a:lstStyle/>
          <a:p>
            <a:pPr marL="12700">
              <a:lnSpc>
                <a:spcPct val="100000"/>
              </a:lnSpc>
            </a:pPr>
            <a:r>
              <a:rPr dirty="0" sz="1050" spc="-10">
                <a:solidFill>
                  <a:srgbClr val="64738B"/>
                </a:solidFill>
                <a:latin typeface="Liberation Sans"/>
                <a:cs typeface="Liberation Sans"/>
                <a:hlinkClick r:id="rId3"/>
              </a:rPr>
              <a:t>kurojica.com/ai-document</a:t>
            </a:r>
            <a:endParaRPr sz="1050">
              <a:latin typeface="Liberation Sans"/>
              <a:cs typeface="Liberation San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descr=""/>
          <p:cNvGrpSpPr/>
          <p:nvPr/>
        </p:nvGrpSpPr>
        <p:grpSpPr>
          <a:xfrm>
            <a:off x="609599" y="3695699"/>
            <a:ext cx="10972800" cy="1285875"/>
            <a:chOff x="609599" y="3695699"/>
            <a:chExt cx="10972800" cy="1285875"/>
          </a:xfrm>
        </p:grpSpPr>
        <p:sp>
          <p:nvSpPr>
            <p:cNvPr id="3" name="object 3" descr=""/>
            <p:cNvSpPr/>
            <p:nvPr/>
          </p:nvSpPr>
          <p:spPr>
            <a:xfrm>
              <a:off x="633412" y="3695699"/>
              <a:ext cx="10949305" cy="1285875"/>
            </a:xfrm>
            <a:custGeom>
              <a:avLst/>
              <a:gdLst/>
              <a:ahLst/>
              <a:cxnLst/>
              <a:rect l="l" t="t" r="r" b="b"/>
              <a:pathLst>
                <a:path w="10949305" h="1285875">
                  <a:moveTo>
                    <a:pt x="10915938" y="1285874"/>
                  </a:moveTo>
                  <a:lnTo>
                    <a:pt x="12392" y="1285874"/>
                  </a:lnTo>
                  <a:lnTo>
                    <a:pt x="10570" y="1284907"/>
                  </a:lnTo>
                  <a:lnTo>
                    <a:pt x="0" y="1252826"/>
                  </a:lnTo>
                  <a:lnTo>
                    <a:pt x="0" y="1247774"/>
                  </a:lnTo>
                  <a:lnTo>
                    <a:pt x="0" y="33047"/>
                  </a:lnTo>
                  <a:lnTo>
                    <a:pt x="12392" y="0"/>
                  </a:lnTo>
                  <a:lnTo>
                    <a:pt x="10915938" y="0"/>
                  </a:lnTo>
                  <a:lnTo>
                    <a:pt x="10948018" y="28186"/>
                  </a:lnTo>
                  <a:lnTo>
                    <a:pt x="10948985" y="33047"/>
                  </a:lnTo>
                  <a:lnTo>
                    <a:pt x="10948985" y="1252826"/>
                  </a:lnTo>
                  <a:lnTo>
                    <a:pt x="10920797" y="1284907"/>
                  </a:lnTo>
                  <a:lnTo>
                    <a:pt x="10915938" y="1285874"/>
                  </a:lnTo>
                  <a:close/>
                </a:path>
              </a:pathLst>
            </a:custGeom>
            <a:solidFill>
              <a:srgbClr val="E7F0FD"/>
            </a:solidFill>
          </p:spPr>
          <p:txBody>
            <a:bodyPr wrap="square" lIns="0" tIns="0" rIns="0" bIns="0" rtlCol="0"/>
            <a:lstStyle/>
            <a:p/>
          </p:txBody>
        </p:sp>
        <p:sp>
          <p:nvSpPr>
            <p:cNvPr id="4" name="object 4" descr=""/>
            <p:cNvSpPr/>
            <p:nvPr/>
          </p:nvSpPr>
          <p:spPr>
            <a:xfrm>
              <a:off x="609599" y="3695699"/>
              <a:ext cx="47625" cy="1285875"/>
            </a:xfrm>
            <a:custGeom>
              <a:avLst/>
              <a:gdLst/>
              <a:ahLst/>
              <a:cxnLst/>
              <a:rect l="l" t="t" r="r" b="b"/>
              <a:pathLst>
                <a:path w="47625" h="1285875">
                  <a:moveTo>
                    <a:pt x="47624" y="1285874"/>
                  </a:moveTo>
                  <a:lnTo>
                    <a:pt x="38099" y="1285874"/>
                  </a:lnTo>
                  <a:lnTo>
                    <a:pt x="30498" y="1285177"/>
                  </a:lnTo>
                  <a:lnTo>
                    <a:pt x="697" y="1255376"/>
                  </a:lnTo>
                  <a:lnTo>
                    <a:pt x="0" y="1247774"/>
                  </a:lnTo>
                  <a:lnTo>
                    <a:pt x="0" y="38099"/>
                  </a:lnTo>
                  <a:lnTo>
                    <a:pt x="23473" y="2789"/>
                  </a:lnTo>
                  <a:lnTo>
                    <a:pt x="38099" y="0"/>
                  </a:lnTo>
                  <a:lnTo>
                    <a:pt x="47624" y="0"/>
                  </a:lnTo>
                  <a:lnTo>
                    <a:pt x="47624" y="1285874"/>
                  </a:lnTo>
                  <a:close/>
                </a:path>
              </a:pathLst>
            </a:custGeom>
            <a:solidFill>
              <a:srgbClr val="0081EC"/>
            </a:solidFill>
          </p:spPr>
          <p:txBody>
            <a:bodyPr wrap="square" lIns="0" tIns="0" rIns="0" bIns="0" rtlCol="0"/>
            <a:lstStyle/>
            <a:p/>
          </p:txBody>
        </p:sp>
        <p:pic>
          <p:nvPicPr>
            <p:cNvPr id="5" name="object 5" descr=""/>
            <p:cNvPicPr/>
            <p:nvPr/>
          </p:nvPicPr>
          <p:blipFill>
            <a:blip r:embed="rId2" cstate="print"/>
            <a:stretch>
              <a:fillRect/>
            </a:stretch>
          </p:blipFill>
          <p:spPr>
            <a:xfrm>
              <a:off x="847724" y="3895724"/>
              <a:ext cx="114299" cy="152399"/>
            </a:xfrm>
            <a:prstGeom prst="rect">
              <a:avLst/>
            </a:prstGeom>
          </p:spPr>
        </p:pic>
        <p:sp>
          <p:nvSpPr>
            <p:cNvPr id="6" name="object 6" descr=""/>
            <p:cNvSpPr/>
            <p:nvPr/>
          </p:nvSpPr>
          <p:spPr>
            <a:xfrm>
              <a:off x="847712" y="4219574"/>
              <a:ext cx="6619875" cy="238125"/>
            </a:xfrm>
            <a:custGeom>
              <a:avLst/>
              <a:gdLst/>
              <a:ahLst/>
              <a:cxnLst/>
              <a:rect l="l" t="t" r="r" b="b"/>
              <a:pathLst>
                <a:path w="6619875" h="238125">
                  <a:moveTo>
                    <a:pt x="419100" y="106807"/>
                  </a:moveTo>
                  <a:lnTo>
                    <a:pt x="407530" y="63627"/>
                  </a:lnTo>
                  <a:lnTo>
                    <a:pt x="380326" y="28181"/>
                  </a:lnTo>
                  <a:lnTo>
                    <a:pt x="341617" y="5829"/>
                  </a:lnTo>
                  <a:lnTo>
                    <a:pt x="312305" y="0"/>
                  </a:lnTo>
                  <a:lnTo>
                    <a:pt x="106807" y="0"/>
                  </a:lnTo>
                  <a:lnTo>
                    <a:pt x="63627" y="11582"/>
                  </a:lnTo>
                  <a:lnTo>
                    <a:pt x="28181" y="38785"/>
                  </a:lnTo>
                  <a:lnTo>
                    <a:pt x="5829" y="77495"/>
                  </a:lnTo>
                  <a:lnTo>
                    <a:pt x="0" y="106807"/>
                  </a:lnTo>
                  <a:lnTo>
                    <a:pt x="0" y="123825"/>
                  </a:lnTo>
                  <a:lnTo>
                    <a:pt x="0" y="131330"/>
                  </a:lnTo>
                  <a:lnTo>
                    <a:pt x="11582" y="174510"/>
                  </a:lnTo>
                  <a:lnTo>
                    <a:pt x="38785" y="209956"/>
                  </a:lnTo>
                  <a:lnTo>
                    <a:pt x="77495" y="232295"/>
                  </a:lnTo>
                  <a:lnTo>
                    <a:pt x="106807" y="238125"/>
                  </a:lnTo>
                  <a:lnTo>
                    <a:pt x="312305" y="238125"/>
                  </a:lnTo>
                  <a:lnTo>
                    <a:pt x="355485" y="226555"/>
                  </a:lnTo>
                  <a:lnTo>
                    <a:pt x="390931" y="199351"/>
                  </a:lnTo>
                  <a:lnTo>
                    <a:pt x="413283" y="160642"/>
                  </a:lnTo>
                  <a:lnTo>
                    <a:pt x="419100" y="131330"/>
                  </a:lnTo>
                  <a:lnTo>
                    <a:pt x="419100" y="106807"/>
                  </a:lnTo>
                  <a:close/>
                </a:path>
                <a:path w="6619875" h="238125">
                  <a:moveTo>
                    <a:pt x="3990975" y="106807"/>
                  </a:moveTo>
                  <a:lnTo>
                    <a:pt x="3979405" y="63627"/>
                  </a:lnTo>
                  <a:lnTo>
                    <a:pt x="3952202" y="28181"/>
                  </a:lnTo>
                  <a:lnTo>
                    <a:pt x="3913492" y="5829"/>
                  </a:lnTo>
                  <a:lnTo>
                    <a:pt x="3884180" y="0"/>
                  </a:lnTo>
                  <a:lnTo>
                    <a:pt x="3250057" y="0"/>
                  </a:lnTo>
                  <a:lnTo>
                    <a:pt x="3206877" y="11582"/>
                  </a:lnTo>
                  <a:lnTo>
                    <a:pt x="3171431" y="38785"/>
                  </a:lnTo>
                  <a:lnTo>
                    <a:pt x="3149079" y="77495"/>
                  </a:lnTo>
                  <a:lnTo>
                    <a:pt x="3143250" y="106807"/>
                  </a:lnTo>
                  <a:lnTo>
                    <a:pt x="3143250" y="123825"/>
                  </a:lnTo>
                  <a:lnTo>
                    <a:pt x="3143250" y="131330"/>
                  </a:lnTo>
                  <a:lnTo>
                    <a:pt x="3154832" y="174510"/>
                  </a:lnTo>
                  <a:lnTo>
                    <a:pt x="3182035" y="209956"/>
                  </a:lnTo>
                  <a:lnTo>
                    <a:pt x="3220745" y="232295"/>
                  </a:lnTo>
                  <a:lnTo>
                    <a:pt x="3250057" y="238125"/>
                  </a:lnTo>
                  <a:lnTo>
                    <a:pt x="3884180" y="238125"/>
                  </a:lnTo>
                  <a:lnTo>
                    <a:pt x="3927360" y="226555"/>
                  </a:lnTo>
                  <a:lnTo>
                    <a:pt x="3962806" y="199351"/>
                  </a:lnTo>
                  <a:lnTo>
                    <a:pt x="3985145" y="160642"/>
                  </a:lnTo>
                  <a:lnTo>
                    <a:pt x="3990975" y="131330"/>
                  </a:lnTo>
                  <a:lnTo>
                    <a:pt x="3990975" y="106807"/>
                  </a:lnTo>
                  <a:close/>
                </a:path>
                <a:path w="6619875" h="238125">
                  <a:moveTo>
                    <a:pt x="6619875" y="106807"/>
                  </a:moveTo>
                  <a:lnTo>
                    <a:pt x="6608305" y="63627"/>
                  </a:lnTo>
                  <a:lnTo>
                    <a:pt x="6581102" y="28181"/>
                  </a:lnTo>
                  <a:lnTo>
                    <a:pt x="6542392" y="5829"/>
                  </a:lnTo>
                  <a:lnTo>
                    <a:pt x="6513081" y="0"/>
                  </a:lnTo>
                  <a:lnTo>
                    <a:pt x="6307582" y="0"/>
                  </a:lnTo>
                  <a:lnTo>
                    <a:pt x="6264402" y="11582"/>
                  </a:lnTo>
                  <a:lnTo>
                    <a:pt x="6228956" y="38785"/>
                  </a:lnTo>
                  <a:lnTo>
                    <a:pt x="6206604" y="77495"/>
                  </a:lnTo>
                  <a:lnTo>
                    <a:pt x="6200775" y="106807"/>
                  </a:lnTo>
                  <a:lnTo>
                    <a:pt x="6200775" y="123825"/>
                  </a:lnTo>
                  <a:lnTo>
                    <a:pt x="6200775" y="131330"/>
                  </a:lnTo>
                  <a:lnTo>
                    <a:pt x="6212357" y="174510"/>
                  </a:lnTo>
                  <a:lnTo>
                    <a:pt x="6239561" y="209956"/>
                  </a:lnTo>
                  <a:lnTo>
                    <a:pt x="6278270" y="232295"/>
                  </a:lnTo>
                  <a:lnTo>
                    <a:pt x="6307582" y="238125"/>
                  </a:lnTo>
                  <a:lnTo>
                    <a:pt x="6513081" y="238125"/>
                  </a:lnTo>
                  <a:lnTo>
                    <a:pt x="6556261" y="226555"/>
                  </a:lnTo>
                  <a:lnTo>
                    <a:pt x="6591706" y="199351"/>
                  </a:lnTo>
                  <a:lnTo>
                    <a:pt x="6614046" y="160642"/>
                  </a:lnTo>
                  <a:lnTo>
                    <a:pt x="6619875" y="131330"/>
                  </a:lnTo>
                  <a:lnTo>
                    <a:pt x="6619875" y="106807"/>
                  </a:lnTo>
                  <a:close/>
                </a:path>
              </a:pathLst>
            </a:custGeom>
            <a:solidFill>
              <a:srgbClr val="0081EC"/>
            </a:solidFill>
          </p:spPr>
          <p:txBody>
            <a:bodyPr wrap="square" lIns="0" tIns="0" rIns="0" bIns="0" rtlCol="0"/>
            <a:lstStyle/>
            <a:p/>
          </p:txBody>
        </p:sp>
      </p:grpSp>
      <p:sp>
        <p:nvSpPr>
          <p:cNvPr id="7" name="object 7"/>
          <p:cNvSpPr txBox="1">
            <a:spLocks noGrp="1"/>
          </p:cNvSpPr>
          <p:nvPr>
            <p:ph type="title"/>
          </p:nvPr>
        </p:nvSpPr>
        <p:spPr>
          <a:xfrm>
            <a:off x="596899" y="612330"/>
            <a:ext cx="4597400" cy="418465"/>
          </a:xfrm>
          <a:prstGeom prst="rect"/>
        </p:spPr>
        <p:txBody>
          <a:bodyPr wrap="square" lIns="0" tIns="15875" rIns="0" bIns="0" rtlCol="0" vert="horz">
            <a:spAutoFit/>
          </a:bodyPr>
          <a:lstStyle/>
          <a:p>
            <a:pPr marL="12700">
              <a:lnSpc>
                <a:spcPct val="100000"/>
              </a:lnSpc>
              <a:spcBef>
                <a:spcPts val="125"/>
              </a:spcBef>
            </a:pPr>
            <a:r>
              <a:rPr dirty="0" spc="-310"/>
              <a:t>電</a:t>
            </a:r>
            <a:r>
              <a:rPr dirty="0" spc="-310">
                <a:latin typeface="Meiryo"/>
                <a:cs typeface="Meiryo"/>
              </a:rPr>
              <a:t>⼦</a:t>
            </a:r>
            <a:r>
              <a:rPr dirty="0" spc="-310">
                <a:latin typeface="PMingLiU"/>
                <a:cs typeface="PMingLiU"/>
              </a:rPr>
              <a:t>マニフェスト</a:t>
            </a:r>
            <a:r>
              <a:rPr dirty="0" spc="-310"/>
              <a:t>の義務化対象拡</a:t>
            </a:r>
            <a:r>
              <a:rPr dirty="0" spc="-360">
                <a:latin typeface="Meiryo"/>
                <a:cs typeface="Meiryo"/>
              </a:rPr>
              <a:t>⼤</a:t>
            </a:r>
          </a:p>
        </p:txBody>
      </p:sp>
      <p:pic>
        <p:nvPicPr>
          <p:cNvPr id="8" name="object 8" descr=""/>
          <p:cNvPicPr/>
          <p:nvPr/>
        </p:nvPicPr>
        <p:blipFill>
          <a:blip r:embed="rId3" cstate="print"/>
          <a:stretch>
            <a:fillRect/>
          </a:stretch>
        </p:blipFill>
        <p:spPr>
          <a:xfrm>
            <a:off x="621506" y="1469231"/>
            <a:ext cx="166687" cy="166687"/>
          </a:xfrm>
          <a:prstGeom prst="rect">
            <a:avLst/>
          </a:prstGeom>
        </p:spPr>
      </p:pic>
      <p:pic>
        <p:nvPicPr>
          <p:cNvPr id="9" name="object 9" descr=""/>
          <p:cNvPicPr/>
          <p:nvPr/>
        </p:nvPicPr>
        <p:blipFill>
          <a:blip r:embed="rId4" cstate="print"/>
          <a:stretch>
            <a:fillRect/>
          </a:stretch>
        </p:blipFill>
        <p:spPr>
          <a:xfrm>
            <a:off x="608930" y="2231231"/>
            <a:ext cx="191839" cy="166687"/>
          </a:xfrm>
          <a:prstGeom prst="rect">
            <a:avLst/>
          </a:prstGeom>
        </p:spPr>
      </p:pic>
      <p:pic>
        <p:nvPicPr>
          <p:cNvPr id="10" name="object 10" descr=""/>
          <p:cNvPicPr/>
          <p:nvPr/>
        </p:nvPicPr>
        <p:blipFill>
          <a:blip r:embed="rId5" cstate="print"/>
          <a:stretch>
            <a:fillRect/>
          </a:stretch>
        </p:blipFill>
        <p:spPr>
          <a:xfrm>
            <a:off x="615553" y="2981324"/>
            <a:ext cx="130961" cy="190499"/>
          </a:xfrm>
          <a:prstGeom prst="rect">
            <a:avLst/>
          </a:prstGeom>
        </p:spPr>
      </p:pic>
      <p:sp>
        <p:nvSpPr>
          <p:cNvPr id="11" name="object 11" descr=""/>
          <p:cNvSpPr txBox="1"/>
          <p:nvPr/>
        </p:nvSpPr>
        <p:spPr>
          <a:xfrm>
            <a:off x="835025" y="1361034"/>
            <a:ext cx="10747375" cy="3458210"/>
          </a:xfrm>
          <a:prstGeom prst="rect">
            <a:avLst/>
          </a:prstGeom>
        </p:spPr>
        <p:txBody>
          <a:bodyPr wrap="square" lIns="0" tIns="15240" rIns="0" bIns="0" rtlCol="0" vert="horz">
            <a:spAutoFit/>
          </a:bodyPr>
          <a:lstStyle/>
          <a:p>
            <a:pPr marL="107314" marR="5080">
              <a:lnSpc>
                <a:spcPct val="110300"/>
              </a:lnSpc>
              <a:spcBef>
                <a:spcPts val="120"/>
              </a:spcBef>
            </a:pPr>
            <a:r>
              <a:rPr dirty="0" sz="1700" spc="-204">
                <a:solidFill>
                  <a:srgbClr val="1F2937"/>
                </a:solidFill>
                <a:latin typeface="SimSun"/>
                <a:cs typeface="SimSun"/>
              </a:rPr>
              <a:t>対象</a:t>
            </a:r>
            <a:r>
              <a:rPr dirty="0" sz="1700" spc="-204">
                <a:solidFill>
                  <a:srgbClr val="1F2937"/>
                </a:solidFill>
                <a:latin typeface="Meiryo"/>
                <a:cs typeface="Meiryo"/>
              </a:rPr>
              <a:t>事</a:t>
            </a:r>
            <a:r>
              <a:rPr dirty="0" sz="1700" spc="-204">
                <a:solidFill>
                  <a:srgbClr val="1F2937"/>
                </a:solidFill>
                <a:latin typeface="SimSun"/>
                <a:cs typeface="SimSun"/>
              </a:rPr>
              <a:t>業者</a:t>
            </a:r>
            <a:r>
              <a:rPr dirty="0" sz="1700" spc="-204">
                <a:solidFill>
                  <a:srgbClr val="1F2937"/>
                </a:solidFill>
                <a:latin typeface="PMingLiU"/>
                <a:cs typeface="PMingLiU"/>
              </a:rPr>
              <a:t>‧</a:t>
            </a:r>
            <a:r>
              <a:rPr dirty="0" sz="1700" spc="-204">
                <a:solidFill>
                  <a:srgbClr val="1F2937"/>
                </a:solidFill>
                <a:latin typeface="SimSun"/>
                <a:cs typeface="SimSun"/>
              </a:rPr>
              <a:t>廃棄物種類の拡</a:t>
            </a:r>
            <a:r>
              <a:rPr dirty="0" sz="1700" spc="-185">
                <a:solidFill>
                  <a:srgbClr val="1F2937"/>
                </a:solidFill>
                <a:latin typeface="Meiryo"/>
                <a:cs typeface="Meiryo"/>
              </a:rPr>
              <a:t>⼤ </a:t>
            </a:r>
            <a:r>
              <a:rPr dirty="0" sz="1500" spc="-5">
                <a:solidFill>
                  <a:srgbClr val="1F2937"/>
                </a:solidFill>
                <a:latin typeface="Liberation Sans"/>
                <a:cs typeface="Liberation Sans"/>
              </a:rPr>
              <a:t>- </a:t>
            </a:r>
            <a:r>
              <a:rPr dirty="0" sz="1500" spc="-10">
                <a:solidFill>
                  <a:srgbClr val="1F2937"/>
                </a:solidFill>
                <a:latin typeface="Liberation Sans"/>
                <a:cs typeface="Liberation Sans"/>
              </a:rPr>
              <a:t>2020</a:t>
            </a:r>
            <a:r>
              <a:rPr dirty="0" sz="1700" spc="-204">
                <a:solidFill>
                  <a:srgbClr val="1F2937"/>
                </a:solidFill>
                <a:latin typeface="SimSun"/>
                <a:cs typeface="SimSun"/>
              </a:rPr>
              <a:t>年</a:t>
            </a:r>
            <a:r>
              <a:rPr dirty="0" sz="1500" spc="-10">
                <a:solidFill>
                  <a:srgbClr val="1F2937"/>
                </a:solidFill>
                <a:latin typeface="Liberation Sans"/>
                <a:cs typeface="Liberation Sans"/>
              </a:rPr>
              <a:t>4</a:t>
            </a:r>
            <a:r>
              <a:rPr dirty="0" sz="1700" spc="-204">
                <a:solidFill>
                  <a:srgbClr val="1F2937"/>
                </a:solidFill>
                <a:latin typeface="Meiryo"/>
                <a:cs typeface="Meiryo"/>
              </a:rPr>
              <a:t>⽉</a:t>
            </a:r>
            <a:r>
              <a:rPr dirty="0" sz="1700" spc="-204">
                <a:solidFill>
                  <a:srgbClr val="1F2937"/>
                </a:solidFill>
                <a:latin typeface="SimSun"/>
                <a:cs typeface="SimSun"/>
              </a:rPr>
              <a:t>以降、特別管理</a:t>
            </a:r>
            <a:r>
              <a:rPr dirty="0" sz="1700" spc="-204">
                <a:solidFill>
                  <a:srgbClr val="1F2937"/>
                </a:solidFill>
                <a:latin typeface="Meiryo"/>
                <a:cs typeface="Meiryo"/>
              </a:rPr>
              <a:t>産</a:t>
            </a:r>
            <a:r>
              <a:rPr dirty="0" sz="1700" spc="-204">
                <a:solidFill>
                  <a:srgbClr val="1F2937"/>
                </a:solidFill>
                <a:latin typeface="SimSun"/>
                <a:cs typeface="SimSun"/>
              </a:rPr>
              <a:t>業廃棄物</a:t>
            </a:r>
            <a:r>
              <a:rPr dirty="0" sz="1700" spc="-204">
                <a:solidFill>
                  <a:srgbClr val="1F2937"/>
                </a:solidFill>
                <a:latin typeface="PMingLiU"/>
                <a:cs typeface="PMingLiU"/>
              </a:rPr>
              <a:t>を</a:t>
            </a:r>
            <a:r>
              <a:rPr dirty="0" sz="1700" spc="-204">
                <a:solidFill>
                  <a:srgbClr val="1F2937"/>
                </a:solidFill>
                <a:latin typeface="SimSun"/>
                <a:cs typeface="SimSun"/>
              </a:rPr>
              <a:t>年間</a:t>
            </a:r>
            <a:r>
              <a:rPr dirty="0" sz="1500" spc="-10">
                <a:solidFill>
                  <a:srgbClr val="1F2937"/>
                </a:solidFill>
                <a:latin typeface="Liberation Sans"/>
                <a:cs typeface="Liberation Sans"/>
              </a:rPr>
              <a:t>50</a:t>
            </a:r>
            <a:r>
              <a:rPr dirty="0" sz="1700" spc="-204">
                <a:solidFill>
                  <a:srgbClr val="1F2937"/>
                </a:solidFill>
                <a:latin typeface="PMingLiU"/>
                <a:cs typeface="PMingLiU"/>
              </a:rPr>
              <a:t>トン</a:t>
            </a:r>
            <a:r>
              <a:rPr dirty="0" sz="1700" spc="-204">
                <a:solidFill>
                  <a:srgbClr val="1F2937"/>
                </a:solidFill>
                <a:latin typeface="SimSun"/>
                <a:cs typeface="SimSun"/>
              </a:rPr>
              <a:t>以</a:t>
            </a:r>
            <a:r>
              <a:rPr dirty="0" sz="1700" spc="-204">
                <a:solidFill>
                  <a:srgbClr val="1F2937"/>
                </a:solidFill>
                <a:latin typeface="Meiryo"/>
                <a:cs typeface="Meiryo"/>
              </a:rPr>
              <a:t>上</a:t>
            </a:r>
            <a:r>
              <a:rPr dirty="0" sz="1700" spc="-204">
                <a:solidFill>
                  <a:srgbClr val="1F2937"/>
                </a:solidFill>
                <a:latin typeface="SimSun"/>
                <a:cs typeface="SimSun"/>
              </a:rPr>
              <a:t>排出す</a:t>
            </a:r>
            <a:r>
              <a:rPr dirty="0" sz="1700" spc="-204">
                <a:solidFill>
                  <a:srgbClr val="1F2937"/>
                </a:solidFill>
                <a:latin typeface="PMingLiU"/>
                <a:cs typeface="PMingLiU"/>
              </a:rPr>
              <a:t>る</a:t>
            </a:r>
            <a:r>
              <a:rPr dirty="0" sz="1700" spc="-204">
                <a:solidFill>
                  <a:srgbClr val="1F2937"/>
                </a:solidFill>
                <a:latin typeface="Meiryo"/>
                <a:cs typeface="Meiryo"/>
              </a:rPr>
              <a:t>事</a:t>
            </a:r>
            <a:r>
              <a:rPr dirty="0" sz="1700" spc="-204">
                <a:solidFill>
                  <a:srgbClr val="1F2937"/>
                </a:solidFill>
                <a:latin typeface="SimSun"/>
                <a:cs typeface="SimSun"/>
              </a:rPr>
              <a:t>業者は電</a:t>
            </a:r>
            <a:r>
              <a:rPr dirty="0" sz="1700" spc="-204">
                <a:solidFill>
                  <a:srgbClr val="1F2937"/>
                </a:solidFill>
                <a:latin typeface="Meiryo"/>
                <a:cs typeface="Meiryo"/>
              </a:rPr>
              <a:t>⼦</a:t>
            </a:r>
            <a:r>
              <a:rPr dirty="0" sz="1700" spc="-204">
                <a:solidFill>
                  <a:srgbClr val="1F2937"/>
                </a:solidFill>
                <a:latin typeface="PMingLiU"/>
                <a:cs typeface="PMingLiU"/>
              </a:rPr>
              <a:t>マニフェスト</a:t>
            </a:r>
            <a:r>
              <a:rPr dirty="0" sz="1700" spc="-204">
                <a:solidFill>
                  <a:srgbClr val="1F2937"/>
                </a:solidFill>
                <a:latin typeface="SimSun"/>
                <a:cs typeface="SimSun"/>
              </a:rPr>
              <a:t>の使</a:t>
            </a:r>
            <a:r>
              <a:rPr dirty="0" sz="1700" spc="-204">
                <a:solidFill>
                  <a:srgbClr val="1F2937"/>
                </a:solidFill>
                <a:latin typeface="Meiryo"/>
                <a:cs typeface="Meiryo"/>
              </a:rPr>
              <a:t>⽤</a:t>
            </a:r>
            <a:r>
              <a:rPr dirty="0" sz="1700" spc="-204">
                <a:solidFill>
                  <a:srgbClr val="1F2937"/>
                </a:solidFill>
                <a:latin typeface="SimSun"/>
                <a:cs typeface="SimSun"/>
              </a:rPr>
              <a:t>が義務化さ</a:t>
            </a:r>
            <a:r>
              <a:rPr dirty="0" sz="1700" spc="-190">
                <a:solidFill>
                  <a:srgbClr val="1F2937"/>
                </a:solidFill>
                <a:latin typeface="PMingLiU"/>
                <a:cs typeface="PMingLiU"/>
              </a:rPr>
              <a:t>れ</a:t>
            </a:r>
            <a:r>
              <a:rPr dirty="0" sz="1700" spc="-204">
                <a:solidFill>
                  <a:srgbClr val="1F2937"/>
                </a:solidFill>
                <a:latin typeface="SimSun"/>
                <a:cs typeface="SimSun"/>
              </a:rPr>
              <a:t>、今後も段階的に対象が拡</a:t>
            </a:r>
            <a:r>
              <a:rPr dirty="0" sz="1700" spc="-204">
                <a:solidFill>
                  <a:srgbClr val="1F2937"/>
                </a:solidFill>
                <a:latin typeface="Meiryo"/>
                <a:cs typeface="Meiryo"/>
              </a:rPr>
              <a:t>⼤</a:t>
            </a:r>
            <a:r>
              <a:rPr dirty="0" sz="1700" spc="-204">
                <a:solidFill>
                  <a:srgbClr val="1F2937"/>
                </a:solidFill>
                <a:latin typeface="SimSun"/>
                <a:cs typeface="SimSun"/>
              </a:rPr>
              <a:t>さ</a:t>
            </a:r>
            <a:r>
              <a:rPr dirty="0" sz="1700" spc="-204">
                <a:solidFill>
                  <a:srgbClr val="1F2937"/>
                </a:solidFill>
                <a:latin typeface="PMingLiU"/>
                <a:cs typeface="PMingLiU"/>
              </a:rPr>
              <a:t>れる</a:t>
            </a:r>
            <a:r>
              <a:rPr dirty="0" sz="1700" spc="-204">
                <a:solidFill>
                  <a:srgbClr val="1F2937"/>
                </a:solidFill>
                <a:latin typeface="Meiryo"/>
                <a:cs typeface="Meiryo"/>
              </a:rPr>
              <a:t>予定</a:t>
            </a:r>
            <a:r>
              <a:rPr dirty="0" sz="1700" spc="-204">
                <a:solidFill>
                  <a:srgbClr val="1F2937"/>
                </a:solidFill>
                <a:latin typeface="SimSun"/>
                <a:cs typeface="SimSun"/>
              </a:rPr>
              <a:t>です</a:t>
            </a:r>
            <a:endParaRPr sz="1700">
              <a:latin typeface="SimSun"/>
              <a:cs typeface="SimSun"/>
            </a:endParaRPr>
          </a:p>
          <a:p>
            <a:pPr marL="107314" marR="180340">
              <a:lnSpc>
                <a:spcPct val="110300"/>
              </a:lnSpc>
              <a:spcBef>
                <a:spcPts val="1500"/>
              </a:spcBef>
            </a:pPr>
            <a:r>
              <a:rPr dirty="0" sz="1700" spc="-204">
                <a:solidFill>
                  <a:srgbClr val="1F2937"/>
                </a:solidFill>
                <a:latin typeface="SimSun"/>
                <a:cs typeface="SimSun"/>
              </a:rPr>
              <a:t>紙</a:t>
            </a:r>
            <a:r>
              <a:rPr dirty="0" sz="1700" spc="-204">
                <a:solidFill>
                  <a:srgbClr val="1F2937"/>
                </a:solidFill>
                <a:latin typeface="PMingLiU"/>
                <a:cs typeface="PMingLiU"/>
              </a:rPr>
              <a:t>‧</a:t>
            </a:r>
            <a:r>
              <a:rPr dirty="0" sz="1700" spc="-204">
                <a:solidFill>
                  <a:srgbClr val="1F2937"/>
                </a:solidFill>
                <a:latin typeface="SimSun"/>
                <a:cs typeface="SimSun"/>
              </a:rPr>
              <a:t>電</a:t>
            </a:r>
            <a:r>
              <a:rPr dirty="0" sz="1700" spc="-204">
                <a:solidFill>
                  <a:srgbClr val="1F2937"/>
                </a:solidFill>
                <a:latin typeface="Meiryo"/>
                <a:cs typeface="Meiryo"/>
              </a:rPr>
              <a:t>⼦</a:t>
            </a:r>
            <a:r>
              <a:rPr dirty="0" sz="1700" spc="-204">
                <a:solidFill>
                  <a:srgbClr val="1F2937"/>
                </a:solidFill>
                <a:latin typeface="SimSun"/>
                <a:cs typeface="SimSun"/>
              </a:rPr>
              <a:t>の</a:t>
            </a:r>
            <a:r>
              <a:rPr dirty="0" sz="1700" spc="-204">
                <a:solidFill>
                  <a:srgbClr val="1F2937"/>
                </a:solidFill>
                <a:latin typeface="Meiryo"/>
                <a:cs typeface="Meiryo"/>
              </a:rPr>
              <a:t>⼆</a:t>
            </a:r>
            <a:r>
              <a:rPr dirty="0" sz="1700" spc="-204">
                <a:solidFill>
                  <a:srgbClr val="1F2937"/>
                </a:solidFill>
                <a:latin typeface="SimSun"/>
                <a:cs typeface="SimSun"/>
              </a:rPr>
              <a:t>重管理</a:t>
            </a:r>
            <a:r>
              <a:rPr dirty="0" sz="1700" spc="-160">
                <a:solidFill>
                  <a:srgbClr val="1F2937"/>
                </a:solidFill>
                <a:latin typeface="PMingLiU"/>
                <a:cs typeface="PMingLiU"/>
              </a:rPr>
              <a:t>リスク </a:t>
            </a:r>
            <a:r>
              <a:rPr dirty="0" sz="1500" spc="-5">
                <a:solidFill>
                  <a:srgbClr val="1F2937"/>
                </a:solidFill>
                <a:latin typeface="Liberation Sans"/>
                <a:cs typeface="Liberation Sans"/>
              </a:rPr>
              <a:t>- </a:t>
            </a:r>
            <a:r>
              <a:rPr dirty="0" sz="1700" spc="-204">
                <a:solidFill>
                  <a:srgbClr val="1F2937"/>
                </a:solidFill>
                <a:latin typeface="Meiryo"/>
                <a:cs typeface="Meiryo"/>
              </a:rPr>
              <a:t>⼀</a:t>
            </a:r>
            <a:r>
              <a:rPr dirty="0" sz="1700" spc="-204">
                <a:solidFill>
                  <a:srgbClr val="1F2937"/>
                </a:solidFill>
                <a:latin typeface="SimSun"/>
                <a:cs typeface="SimSun"/>
              </a:rPr>
              <a:t>部電</a:t>
            </a:r>
            <a:r>
              <a:rPr dirty="0" sz="1700" spc="-204">
                <a:solidFill>
                  <a:srgbClr val="1F2937"/>
                </a:solidFill>
                <a:latin typeface="Meiryo"/>
                <a:cs typeface="Meiryo"/>
              </a:rPr>
              <a:t>⼦</a:t>
            </a:r>
            <a:r>
              <a:rPr dirty="0" sz="1700" spc="-204">
                <a:solidFill>
                  <a:srgbClr val="1F2937"/>
                </a:solidFill>
                <a:latin typeface="SimSun"/>
                <a:cs typeface="SimSun"/>
              </a:rPr>
              <a:t>化に</a:t>
            </a:r>
            <a:r>
              <a:rPr dirty="0" sz="1700" spc="-229">
                <a:solidFill>
                  <a:srgbClr val="1F2937"/>
                </a:solidFill>
                <a:latin typeface="PMingLiU"/>
                <a:cs typeface="PMingLiU"/>
              </a:rPr>
              <a:t>よる</a:t>
            </a:r>
            <a:r>
              <a:rPr dirty="0" sz="1700" spc="-204">
                <a:solidFill>
                  <a:srgbClr val="1F2937"/>
                </a:solidFill>
                <a:latin typeface="Meiryo"/>
                <a:cs typeface="Meiryo"/>
              </a:rPr>
              <a:t>⼆</a:t>
            </a:r>
            <a:r>
              <a:rPr dirty="0" sz="1700" spc="-204">
                <a:solidFill>
                  <a:srgbClr val="1F2937"/>
                </a:solidFill>
                <a:latin typeface="SimSun"/>
                <a:cs typeface="SimSun"/>
              </a:rPr>
              <a:t>重管理は、</a:t>
            </a:r>
            <a:r>
              <a:rPr dirty="0" sz="1700" spc="-204">
                <a:solidFill>
                  <a:srgbClr val="1F2937"/>
                </a:solidFill>
                <a:latin typeface="PMingLiU"/>
                <a:cs typeface="PMingLiU"/>
              </a:rPr>
              <a:t>データ</a:t>
            </a:r>
            <a:r>
              <a:rPr dirty="0" sz="1700" spc="-204">
                <a:solidFill>
                  <a:srgbClr val="1F2937"/>
                </a:solidFill>
                <a:latin typeface="Meiryo"/>
                <a:cs typeface="Meiryo"/>
              </a:rPr>
              <a:t>不⼀</a:t>
            </a:r>
            <a:r>
              <a:rPr dirty="0" sz="1700" spc="-204">
                <a:solidFill>
                  <a:srgbClr val="1F2937"/>
                </a:solidFill>
                <a:latin typeface="SimSun"/>
                <a:cs typeface="SimSun"/>
              </a:rPr>
              <a:t>致や転記</a:t>
            </a:r>
            <a:r>
              <a:rPr dirty="0" sz="1700" spc="-204">
                <a:solidFill>
                  <a:srgbClr val="1F2937"/>
                </a:solidFill>
                <a:latin typeface="PMingLiU"/>
                <a:cs typeface="PMingLiU"/>
              </a:rPr>
              <a:t>ミス</a:t>
            </a:r>
            <a:r>
              <a:rPr dirty="0" sz="1700" spc="-204">
                <a:solidFill>
                  <a:srgbClr val="1F2937"/>
                </a:solidFill>
                <a:latin typeface="SimSun"/>
                <a:cs typeface="SimSun"/>
              </a:rPr>
              <a:t>の</a:t>
            </a:r>
            <a:r>
              <a:rPr dirty="0" sz="1700" spc="-204">
                <a:solidFill>
                  <a:srgbClr val="1F2937"/>
                </a:solidFill>
                <a:latin typeface="PMingLiU"/>
                <a:cs typeface="PMingLiU"/>
              </a:rPr>
              <a:t>リスク</a:t>
            </a:r>
            <a:r>
              <a:rPr dirty="0" sz="1700" spc="-204">
                <a:solidFill>
                  <a:srgbClr val="1F2937"/>
                </a:solidFill>
                <a:latin typeface="SimSun"/>
                <a:cs typeface="SimSun"/>
              </a:rPr>
              <a:t>増加、管理</a:t>
            </a:r>
            <a:r>
              <a:rPr dirty="0" sz="1700" spc="-204">
                <a:solidFill>
                  <a:srgbClr val="1F2937"/>
                </a:solidFill>
                <a:latin typeface="PMingLiU"/>
                <a:cs typeface="PMingLiU"/>
              </a:rPr>
              <a:t>コスト</a:t>
            </a:r>
            <a:r>
              <a:rPr dirty="0" sz="1700" spc="-204">
                <a:solidFill>
                  <a:srgbClr val="1F2937"/>
                </a:solidFill>
                <a:latin typeface="SimSun"/>
                <a:cs typeface="SimSun"/>
              </a:rPr>
              <a:t>の</a:t>
            </a:r>
            <a:r>
              <a:rPr dirty="0" sz="1700" spc="-204">
                <a:solidFill>
                  <a:srgbClr val="1F2937"/>
                </a:solidFill>
                <a:latin typeface="Meiryo"/>
                <a:cs typeface="Meiryo"/>
              </a:rPr>
              <a:t>上</a:t>
            </a:r>
            <a:r>
              <a:rPr dirty="0" sz="1700" spc="-204">
                <a:solidFill>
                  <a:srgbClr val="1F2937"/>
                </a:solidFill>
                <a:latin typeface="SimSun"/>
                <a:cs typeface="SimSun"/>
              </a:rPr>
              <a:t>昇、監査対応の複雑化</a:t>
            </a:r>
            <a:r>
              <a:rPr dirty="0" sz="1700" spc="-204">
                <a:solidFill>
                  <a:srgbClr val="1F2937"/>
                </a:solidFill>
                <a:latin typeface="PMingLiU"/>
                <a:cs typeface="PMingLiU"/>
              </a:rPr>
              <a:t>を</a:t>
            </a:r>
            <a:r>
              <a:rPr dirty="0" sz="1700" spc="-204">
                <a:solidFill>
                  <a:srgbClr val="1F2937"/>
                </a:solidFill>
                <a:latin typeface="SimSun"/>
                <a:cs typeface="SimSun"/>
              </a:rPr>
              <a:t>招きます</a:t>
            </a:r>
            <a:endParaRPr sz="1700">
              <a:latin typeface="SimSun"/>
              <a:cs typeface="SimSun"/>
            </a:endParaRPr>
          </a:p>
          <a:p>
            <a:pPr marL="59690" marR="127000">
              <a:lnSpc>
                <a:spcPct val="110300"/>
              </a:lnSpc>
              <a:spcBef>
                <a:spcPts val="1500"/>
              </a:spcBef>
            </a:pPr>
            <a:r>
              <a:rPr dirty="0" sz="1500" b="1">
                <a:solidFill>
                  <a:srgbClr val="1F2937"/>
                </a:solidFill>
                <a:latin typeface="Liberation Sans"/>
                <a:cs typeface="Liberation Sans"/>
              </a:rPr>
              <a:t>JWNET</a:t>
            </a:r>
            <a:r>
              <a:rPr dirty="0" sz="1700" spc="-204">
                <a:solidFill>
                  <a:srgbClr val="1F2937"/>
                </a:solidFill>
                <a:latin typeface="SimSun"/>
                <a:cs typeface="SimSun"/>
              </a:rPr>
              <a:t>利</a:t>
            </a:r>
            <a:r>
              <a:rPr dirty="0" sz="1700" spc="-204">
                <a:solidFill>
                  <a:srgbClr val="1F2937"/>
                </a:solidFill>
                <a:latin typeface="Meiryo"/>
                <a:cs typeface="Meiryo"/>
              </a:rPr>
              <a:t>⽤</a:t>
            </a:r>
            <a:r>
              <a:rPr dirty="0" sz="1700" spc="-204">
                <a:solidFill>
                  <a:srgbClr val="1F2937"/>
                </a:solidFill>
                <a:latin typeface="SimSun"/>
                <a:cs typeface="SimSun"/>
              </a:rPr>
              <a:t>の</a:t>
            </a:r>
            <a:r>
              <a:rPr dirty="0" sz="1700" spc="-204">
                <a:solidFill>
                  <a:srgbClr val="1F2937"/>
                </a:solidFill>
                <a:latin typeface="Meiryo"/>
                <a:cs typeface="Meiryo"/>
              </a:rPr>
              <a:t>実</a:t>
            </a:r>
            <a:r>
              <a:rPr dirty="0" sz="1700" spc="-204">
                <a:solidFill>
                  <a:srgbClr val="1F2937"/>
                </a:solidFill>
                <a:latin typeface="SimSun"/>
                <a:cs typeface="SimSun"/>
              </a:rPr>
              <a:t>務</a:t>
            </a:r>
            <a:r>
              <a:rPr dirty="0" sz="1700" spc="-170">
                <a:solidFill>
                  <a:srgbClr val="1F2937"/>
                </a:solidFill>
                <a:latin typeface="PMingLiU"/>
                <a:cs typeface="PMingLiU"/>
              </a:rPr>
              <a:t>ポイント </a:t>
            </a:r>
            <a:r>
              <a:rPr dirty="0" sz="1500" spc="-5">
                <a:solidFill>
                  <a:srgbClr val="1F2937"/>
                </a:solidFill>
                <a:latin typeface="Liberation Sans"/>
                <a:cs typeface="Liberation Sans"/>
              </a:rPr>
              <a:t>- </a:t>
            </a:r>
            <a:r>
              <a:rPr dirty="0" sz="1700" spc="-204">
                <a:solidFill>
                  <a:srgbClr val="1F2937"/>
                </a:solidFill>
                <a:latin typeface="SimSun"/>
                <a:cs typeface="SimSun"/>
              </a:rPr>
              <a:t>収集運搬業者</a:t>
            </a:r>
            <a:r>
              <a:rPr dirty="0" sz="1700" spc="-204">
                <a:solidFill>
                  <a:srgbClr val="1F2937"/>
                </a:solidFill>
                <a:latin typeface="PMingLiU"/>
                <a:cs typeface="PMingLiU"/>
              </a:rPr>
              <a:t>‧</a:t>
            </a:r>
            <a:r>
              <a:rPr dirty="0" sz="1700" spc="-204">
                <a:solidFill>
                  <a:srgbClr val="1F2937"/>
                </a:solidFill>
                <a:latin typeface="SimSun"/>
                <a:cs typeface="SimSun"/>
              </a:rPr>
              <a:t>処分業者の電</a:t>
            </a:r>
            <a:r>
              <a:rPr dirty="0" sz="1700" spc="-204">
                <a:solidFill>
                  <a:srgbClr val="1F2937"/>
                </a:solidFill>
                <a:latin typeface="Meiryo"/>
                <a:cs typeface="Meiryo"/>
              </a:rPr>
              <a:t>⼦</a:t>
            </a:r>
            <a:r>
              <a:rPr dirty="0" sz="1700" spc="-204">
                <a:solidFill>
                  <a:srgbClr val="1F2937"/>
                </a:solidFill>
                <a:latin typeface="PMingLiU"/>
                <a:cs typeface="PMingLiU"/>
              </a:rPr>
              <a:t>マニフェスト</a:t>
            </a:r>
            <a:r>
              <a:rPr dirty="0" sz="1700" spc="-204">
                <a:solidFill>
                  <a:srgbClr val="1F2937"/>
                </a:solidFill>
                <a:latin typeface="SimSun"/>
                <a:cs typeface="SimSun"/>
              </a:rPr>
              <a:t>加</a:t>
            </a:r>
            <a:r>
              <a:rPr dirty="0" sz="1700" spc="-204">
                <a:solidFill>
                  <a:srgbClr val="1F2937"/>
                </a:solidFill>
                <a:latin typeface="Meiryo"/>
                <a:cs typeface="Meiryo"/>
              </a:rPr>
              <a:t>⼊</a:t>
            </a:r>
            <a:r>
              <a:rPr dirty="0" sz="1700" spc="-204">
                <a:solidFill>
                  <a:srgbClr val="1F2937"/>
                </a:solidFill>
                <a:latin typeface="SimSun"/>
                <a:cs typeface="SimSun"/>
              </a:rPr>
              <a:t>状況確認、電</a:t>
            </a:r>
            <a:r>
              <a:rPr dirty="0" sz="1700" spc="-204">
                <a:solidFill>
                  <a:srgbClr val="1F2937"/>
                </a:solidFill>
                <a:latin typeface="Meiryo"/>
                <a:cs typeface="Meiryo"/>
              </a:rPr>
              <a:t>⼦</a:t>
            </a:r>
            <a:r>
              <a:rPr dirty="0" sz="1700" spc="-204">
                <a:solidFill>
                  <a:srgbClr val="1F2937"/>
                </a:solidFill>
                <a:latin typeface="PMingLiU"/>
                <a:cs typeface="PMingLiU"/>
              </a:rPr>
              <a:t>‧</a:t>
            </a:r>
            <a:r>
              <a:rPr dirty="0" sz="1700" spc="-204">
                <a:solidFill>
                  <a:srgbClr val="1F2937"/>
                </a:solidFill>
                <a:latin typeface="SimSun"/>
                <a:cs typeface="SimSun"/>
              </a:rPr>
              <a:t>紙の切</a:t>
            </a:r>
            <a:r>
              <a:rPr dirty="0" sz="1700" spc="-204">
                <a:solidFill>
                  <a:srgbClr val="1F2937"/>
                </a:solidFill>
                <a:latin typeface="PMingLiU"/>
                <a:cs typeface="PMingLiU"/>
              </a:rPr>
              <a:t>り</a:t>
            </a:r>
            <a:r>
              <a:rPr dirty="0" sz="1700" spc="-204">
                <a:solidFill>
                  <a:srgbClr val="1F2937"/>
                </a:solidFill>
                <a:latin typeface="Meiryo"/>
                <a:cs typeface="Meiryo"/>
              </a:rPr>
              <a:t>替</a:t>
            </a:r>
            <a:r>
              <a:rPr dirty="0" sz="1700" spc="-204">
                <a:solidFill>
                  <a:srgbClr val="1F2937"/>
                </a:solidFill>
                <a:latin typeface="SimSun"/>
                <a:cs typeface="SimSun"/>
              </a:rPr>
              <a:t>え管理、部署間の情報</a:t>
            </a:r>
            <a:r>
              <a:rPr dirty="0" sz="1700" spc="-204">
                <a:solidFill>
                  <a:srgbClr val="1F2937"/>
                </a:solidFill>
                <a:latin typeface="Meiryo"/>
                <a:cs typeface="Meiryo"/>
              </a:rPr>
              <a:t>共有</a:t>
            </a:r>
            <a:r>
              <a:rPr dirty="0" sz="1700" spc="-204">
                <a:solidFill>
                  <a:srgbClr val="1F2937"/>
                </a:solidFill>
                <a:latin typeface="PMingLiU"/>
                <a:cs typeface="PMingLiU"/>
              </a:rPr>
              <a:t>ルール</a:t>
            </a:r>
            <a:r>
              <a:rPr dirty="0" sz="1700" spc="-204">
                <a:solidFill>
                  <a:srgbClr val="1F2937"/>
                </a:solidFill>
                <a:latin typeface="SimSun"/>
                <a:cs typeface="SimSun"/>
              </a:rPr>
              <a:t>策</a:t>
            </a:r>
            <a:r>
              <a:rPr dirty="0" sz="1700" spc="-204">
                <a:solidFill>
                  <a:srgbClr val="1F2937"/>
                </a:solidFill>
                <a:latin typeface="Meiryo"/>
                <a:cs typeface="Meiryo"/>
              </a:rPr>
              <a:t>定</a:t>
            </a:r>
            <a:r>
              <a:rPr dirty="0" sz="1700" spc="-204">
                <a:solidFill>
                  <a:srgbClr val="1F2937"/>
                </a:solidFill>
                <a:latin typeface="SimSun"/>
                <a:cs typeface="SimSun"/>
              </a:rPr>
              <a:t>が重要です</a:t>
            </a:r>
            <a:endParaRPr sz="1700">
              <a:latin typeface="SimSun"/>
              <a:cs typeface="SimSun"/>
            </a:endParaRPr>
          </a:p>
          <a:p>
            <a:pPr>
              <a:lnSpc>
                <a:spcPct val="100000"/>
              </a:lnSpc>
              <a:spcBef>
                <a:spcPts val="885"/>
              </a:spcBef>
            </a:pPr>
            <a:endParaRPr sz="1500">
              <a:latin typeface="SimSun"/>
              <a:cs typeface="SimSun"/>
            </a:endParaRPr>
          </a:p>
          <a:p>
            <a:pPr marL="240665">
              <a:lnSpc>
                <a:spcPct val="100000"/>
              </a:lnSpc>
            </a:pPr>
            <a:r>
              <a:rPr dirty="0" sz="1550" spc="-210">
                <a:latin typeface="SimSun"/>
                <a:cs typeface="SimSun"/>
              </a:rPr>
              <a:t>電</a:t>
            </a:r>
            <a:r>
              <a:rPr dirty="0" sz="1550" spc="-210">
                <a:latin typeface="Meiryo"/>
                <a:cs typeface="Meiryo"/>
              </a:rPr>
              <a:t>⼦</a:t>
            </a:r>
            <a:r>
              <a:rPr dirty="0" sz="1550" spc="-200">
                <a:latin typeface="SimSun"/>
                <a:cs typeface="SimSun"/>
              </a:rPr>
              <a:t>マニフェスト義務化対象</a:t>
            </a:r>
            <a:endParaRPr sz="1550">
              <a:latin typeface="SimSun"/>
              <a:cs typeface="SimSun"/>
            </a:endParaRPr>
          </a:p>
          <a:p>
            <a:pPr marL="88265">
              <a:lnSpc>
                <a:spcPct val="100000"/>
              </a:lnSpc>
              <a:spcBef>
                <a:spcPts val="1115"/>
              </a:spcBef>
              <a:tabLst>
                <a:tab pos="507365" algn="l"/>
                <a:tab pos="3234055" algn="l"/>
                <a:tab pos="4083685" algn="l"/>
                <a:tab pos="6285230" algn="l"/>
                <a:tab pos="6704330" algn="l"/>
              </a:tabLst>
            </a:pPr>
            <a:r>
              <a:rPr dirty="0" sz="1150" spc="-110">
                <a:solidFill>
                  <a:srgbClr val="FFFFFF"/>
                </a:solidFill>
                <a:latin typeface="SimSun"/>
                <a:cs typeface="SimSun"/>
              </a:rPr>
              <a:t>現</a:t>
            </a:r>
            <a:r>
              <a:rPr dirty="0" sz="1150" spc="-50">
                <a:solidFill>
                  <a:srgbClr val="FFFFFF"/>
                </a:solidFill>
                <a:latin typeface="SimSun"/>
                <a:cs typeface="SimSun"/>
              </a:rPr>
              <a:t>在</a:t>
            </a:r>
            <a:r>
              <a:rPr dirty="0" sz="1150">
                <a:solidFill>
                  <a:srgbClr val="FFFFFF"/>
                </a:solidFill>
                <a:latin typeface="SimSun"/>
                <a:cs typeface="SimSun"/>
              </a:rPr>
              <a:t>	</a:t>
            </a:r>
            <a:r>
              <a:rPr dirty="0" sz="1350" spc="-170">
                <a:latin typeface="SimSun"/>
                <a:cs typeface="SimSun"/>
              </a:rPr>
              <a:t>特別管理産業廃棄物</a:t>
            </a:r>
            <a:r>
              <a:rPr dirty="0" sz="1350" spc="-235">
                <a:latin typeface="SimSun"/>
                <a:cs typeface="SimSun"/>
              </a:rPr>
              <a:t> </a:t>
            </a:r>
            <a:r>
              <a:rPr dirty="0" sz="1350" spc="-170">
                <a:latin typeface="SimSun"/>
                <a:cs typeface="SimSun"/>
              </a:rPr>
              <a:t>年間</a:t>
            </a:r>
            <a:r>
              <a:rPr dirty="0" sz="1200">
                <a:latin typeface="Liberation Sans"/>
                <a:cs typeface="Liberation Sans"/>
              </a:rPr>
              <a:t>50</a:t>
            </a:r>
            <a:r>
              <a:rPr dirty="0" sz="1350" spc="-170">
                <a:latin typeface="SimSun"/>
                <a:cs typeface="SimSun"/>
              </a:rPr>
              <a:t>トン以</a:t>
            </a:r>
            <a:r>
              <a:rPr dirty="0" sz="1350" spc="-50">
                <a:latin typeface="SimSun"/>
                <a:cs typeface="SimSun"/>
              </a:rPr>
              <a:t>上</a:t>
            </a:r>
            <a:r>
              <a:rPr dirty="0" sz="1350">
                <a:latin typeface="SimSun"/>
                <a:cs typeface="SimSun"/>
              </a:rPr>
              <a:t>	</a:t>
            </a:r>
            <a:r>
              <a:rPr dirty="0" sz="1050" spc="-10">
                <a:solidFill>
                  <a:srgbClr val="FFFFFF"/>
                </a:solidFill>
                <a:latin typeface="Liberation Sans"/>
                <a:cs typeface="Liberation Sans"/>
              </a:rPr>
              <a:t>2025</a:t>
            </a:r>
            <a:r>
              <a:rPr dirty="0" sz="1150" spc="-110">
                <a:solidFill>
                  <a:srgbClr val="FFFFFF"/>
                </a:solidFill>
                <a:latin typeface="SimSun"/>
                <a:cs typeface="SimSun"/>
              </a:rPr>
              <a:t>年予</a:t>
            </a:r>
            <a:r>
              <a:rPr dirty="0" sz="1150" spc="-50">
                <a:solidFill>
                  <a:srgbClr val="FFFFFF"/>
                </a:solidFill>
                <a:latin typeface="SimSun"/>
                <a:cs typeface="SimSun"/>
              </a:rPr>
              <a:t>定</a:t>
            </a:r>
            <a:r>
              <a:rPr dirty="0" sz="1150">
                <a:solidFill>
                  <a:srgbClr val="FFFFFF"/>
                </a:solidFill>
                <a:latin typeface="SimSun"/>
                <a:cs typeface="SimSun"/>
              </a:rPr>
              <a:t>	</a:t>
            </a:r>
            <a:r>
              <a:rPr dirty="0" sz="1350" spc="-170">
                <a:latin typeface="SimSun"/>
                <a:cs typeface="SimSun"/>
              </a:rPr>
              <a:t>産業廃棄物</a:t>
            </a:r>
            <a:r>
              <a:rPr dirty="0" sz="1350" spc="-275">
                <a:latin typeface="SimSun"/>
                <a:cs typeface="SimSun"/>
              </a:rPr>
              <a:t> </a:t>
            </a:r>
            <a:r>
              <a:rPr dirty="0" sz="1350" spc="-170">
                <a:latin typeface="SimSun"/>
                <a:cs typeface="SimSun"/>
              </a:rPr>
              <a:t>年間</a:t>
            </a:r>
            <a:r>
              <a:rPr dirty="0" sz="1200">
                <a:latin typeface="Liberation Sans"/>
                <a:cs typeface="Liberation Sans"/>
              </a:rPr>
              <a:t>100</a:t>
            </a:r>
            <a:r>
              <a:rPr dirty="0" sz="1350" spc="-170">
                <a:latin typeface="SimSun"/>
                <a:cs typeface="SimSun"/>
              </a:rPr>
              <a:t>トン以</a:t>
            </a:r>
            <a:r>
              <a:rPr dirty="0" sz="1350" spc="-50">
                <a:latin typeface="SimSun"/>
                <a:cs typeface="SimSun"/>
              </a:rPr>
              <a:t>上</a:t>
            </a:r>
            <a:r>
              <a:rPr dirty="0" sz="1350">
                <a:latin typeface="SimSun"/>
                <a:cs typeface="SimSun"/>
              </a:rPr>
              <a:t>	</a:t>
            </a:r>
            <a:r>
              <a:rPr dirty="0" sz="1150" spc="-110">
                <a:solidFill>
                  <a:srgbClr val="FFFFFF"/>
                </a:solidFill>
                <a:latin typeface="SimSun"/>
                <a:cs typeface="SimSun"/>
              </a:rPr>
              <a:t>将</a:t>
            </a:r>
            <a:r>
              <a:rPr dirty="0" sz="1150" spc="-50">
                <a:solidFill>
                  <a:srgbClr val="FFFFFF"/>
                </a:solidFill>
                <a:latin typeface="SimSun"/>
                <a:cs typeface="SimSun"/>
              </a:rPr>
              <a:t>来</a:t>
            </a:r>
            <a:r>
              <a:rPr dirty="0" sz="1150">
                <a:solidFill>
                  <a:srgbClr val="FFFFFF"/>
                </a:solidFill>
                <a:latin typeface="SimSun"/>
                <a:cs typeface="SimSun"/>
              </a:rPr>
              <a:t>	</a:t>
            </a:r>
            <a:r>
              <a:rPr dirty="0" sz="1350" spc="-170">
                <a:latin typeface="SimSun"/>
                <a:cs typeface="SimSun"/>
              </a:rPr>
              <a:t>全ての産業廃棄物排出事業</a:t>
            </a:r>
            <a:r>
              <a:rPr dirty="0" sz="1350" spc="-50">
                <a:latin typeface="SimSun"/>
                <a:cs typeface="SimSun"/>
              </a:rPr>
              <a:t>者</a:t>
            </a:r>
            <a:endParaRPr sz="1350">
              <a:latin typeface="SimSun"/>
              <a:cs typeface="SimSun"/>
            </a:endParaRPr>
          </a:p>
          <a:p>
            <a:pPr marL="12700">
              <a:lnSpc>
                <a:spcPct val="100000"/>
              </a:lnSpc>
              <a:spcBef>
                <a:spcPts val="1455"/>
              </a:spcBef>
            </a:pPr>
            <a:r>
              <a:rPr dirty="0" sz="1200">
                <a:solidFill>
                  <a:srgbClr val="374050"/>
                </a:solidFill>
                <a:latin typeface="Liberation Sans"/>
                <a:cs typeface="Liberation Sans"/>
              </a:rPr>
              <a:t>2024</a:t>
            </a:r>
            <a:r>
              <a:rPr dirty="0" sz="1350" spc="-165">
                <a:solidFill>
                  <a:srgbClr val="374050"/>
                </a:solidFill>
                <a:latin typeface="SimSun"/>
                <a:cs typeface="SimSun"/>
              </a:rPr>
              <a:t>年</a:t>
            </a:r>
            <a:r>
              <a:rPr dirty="0" sz="1200">
                <a:solidFill>
                  <a:srgbClr val="374050"/>
                </a:solidFill>
                <a:latin typeface="Liberation Sans"/>
                <a:cs typeface="Liberation Sans"/>
              </a:rPr>
              <a:t>4</a:t>
            </a:r>
            <a:r>
              <a:rPr dirty="0" sz="1350" spc="-165">
                <a:solidFill>
                  <a:srgbClr val="374050"/>
                </a:solidFill>
                <a:latin typeface="Meiryo"/>
                <a:cs typeface="Meiryo"/>
              </a:rPr>
              <a:t>⽉</a:t>
            </a:r>
            <a:r>
              <a:rPr dirty="0" sz="1350" spc="-165">
                <a:solidFill>
                  <a:srgbClr val="374050"/>
                </a:solidFill>
                <a:latin typeface="SimSun"/>
                <a:cs typeface="SimSun"/>
              </a:rPr>
              <a:t>の</a:t>
            </a:r>
            <a:r>
              <a:rPr dirty="0" sz="1200">
                <a:solidFill>
                  <a:srgbClr val="374050"/>
                </a:solidFill>
                <a:latin typeface="Liberation Sans"/>
                <a:cs typeface="Liberation Sans"/>
              </a:rPr>
              <a:t>e</a:t>
            </a:r>
            <a:r>
              <a:rPr dirty="0" sz="1350" spc="-165">
                <a:solidFill>
                  <a:srgbClr val="374050"/>
                </a:solidFill>
                <a:latin typeface="Meiryo"/>
                <a:cs typeface="Meiryo"/>
              </a:rPr>
              <a:t>⽂書</a:t>
            </a:r>
            <a:r>
              <a:rPr dirty="0" sz="1350" spc="-165">
                <a:solidFill>
                  <a:srgbClr val="374050"/>
                </a:solidFill>
                <a:latin typeface="SimSun"/>
                <a:cs typeface="SimSun"/>
              </a:rPr>
              <a:t>規則</a:t>
            </a:r>
            <a:r>
              <a:rPr dirty="0" sz="1350" spc="-165">
                <a:solidFill>
                  <a:srgbClr val="374050"/>
                </a:solidFill>
                <a:latin typeface="Meiryo"/>
                <a:cs typeface="Meiryo"/>
              </a:rPr>
              <a:t>改</a:t>
            </a:r>
            <a:r>
              <a:rPr dirty="0" sz="1350" spc="-185">
                <a:solidFill>
                  <a:srgbClr val="374050"/>
                </a:solidFill>
                <a:latin typeface="SimSun"/>
                <a:cs typeface="SimSun"/>
              </a:rPr>
              <a:t>正により、電</a:t>
            </a:r>
            <a:r>
              <a:rPr dirty="0" sz="1350" spc="-165">
                <a:solidFill>
                  <a:srgbClr val="374050"/>
                </a:solidFill>
                <a:latin typeface="Meiryo"/>
                <a:cs typeface="Meiryo"/>
              </a:rPr>
              <a:t>⼦</a:t>
            </a:r>
            <a:r>
              <a:rPr dirty="0" sz="1350" spc="-165">
                <a:solidFill>
                  <a:srgbClr val="374050"/>
                </a:solidFill>
                <a:latin typeface="SimSun"/>
                <a:cs typeface="SimSun"/>
              </a:rPr>
              <a:t>マニフェストが法的に正式な管理</a:t>
            </a:r>
            <a:r>
              <a:rPr dirty="0" sz="1350" spc="-165">
                <a:solidFill>
                  <a:srgbClr val="374050"/>
                </a:solidFill>
                <a:latin typeface="Meiryo"/>
                <a:cs typeface="Meiryo"/>
              </a:rPr>
              <a:t>⽅</a:t>
            </a:r>
            <a:r>
              <a:rPr dirty="0" sz="1350" spc="-200">
                <a:solidFill>
                  <a:srgbClr val="374050"/>
                </a:solidFill>
                <a:latin typeface="SimSun"/>
                <a:cs typeface="SimSun"/>
              </a:rPr>
              <a:t>法として認められ、 電</a:t>
            </a:r>
            <a:r>
              <a:rPr dirty="0" sz="1350" spc="-165">
                <a:solidFill>
                  <a:srgbClr val="374050"/>
                </a:solidFill>
                <a:latin typeface="Meiryo"/>
                <a:cs typeface="Meiryo"/>
              </a:rPr>
              <a:t>⼦</a:t>
            </a:r>
            <a:r>
              <a:rPr dirty="0" sz="1350" spc="-165">
                <a:solidFill>
                  <a:srgbClr val="374050"/>
                </a:solidFill>
                <a:latin typeface="SimSun"/>
                <a:cs typeface="SimSun"/>
              </a:rPr>
              <a:t>マニフェスト</a:t>
            </a:r>
            <a:r>
              <a:rPr dirty="0" sz="1200">
                <a:solidFill>
                  <a:srgbClr val="374050"/>
                </a:solidFill>
                <a:latin typeface="Liberation Sans"/>
                <a:cs typeface="Liberation Sans"/>
              </a:rPr>
              <a:t>100%</a:t>
            </a:r>
            <a:r>
              <a:rPr dirty="0" sz="1350" spc="-165">
                <a:solidFill>
                  <a:srgbClr val="374050"/>
                </a:solidFill>
                <a:latin typeface="SimSun"/>
                <a:cs typeface="SimSun"/>
              </a:rPr>
              <a:t>化への移</a:t>
            </a:r>
            <a:r>
              <a:rPr dirty="0" sz="1350" spc="-165">
                <a:solidFill>
                  <a:srgbClr val="374050"/>
                </a:solidFill>
                <a:latin typeface="Meiryo"/>
                <a:cs typeface="Meiryo"/>
              </a:rPr>
              <a:t>⾏</a:t>
            </a:r>
            <a:r>
              <a:rPr dirty="0" sz="1350" spc="-190">
                <a:solidFill>
                  <a:srgbClr val="374050"/>
                </a:solidFill>
                <a:latin typeface="SimSun"/>
                <a:cs typeface="SimSun"/>
              </a:rPr>
              <a:t>が加速しています。</a:t>
            </a:r>
            <a:endParaRPr sz="1350">
              <a:latin typeface="SimSun"/>
              <a:cs typeface="SimSun"/>
            </a:endParaRPr>
          </a:p>
        </p:txBody>
      </p:sp>
      <p:sp>
        <p:nvSpPr>
          <p:cNvPr id="13" name="object 13" descr=""/>
          <p:cNvSpPr txBox="1">
            <a:spLocks noGrp="1"/>
          </p:cNvSpPr>
          <p:nvPr>
            <p:ph type="sldNum" idx="7" sz="quarter"/>
          </p:nvPr>
        </p:nvSpPr>
        <p:spPr>
          <a:prstGeom prst="rect"/>
        </p:spPr>
        <p:txBody>
          <a:bodyPr wrap="square" lIns="0" tIns="0" rIns="0" bIns="0" rtlCol="0" vert="horz">
            <a:spAutoFit/>
          </a:bodyPr>
          <a:lstStyle/>
          <a:p>
            <a:pPr marL="12700">
              <a:lnSpc>
                <a:spcPts val="1425"/>
              </a:lnSpc>
            </a:pPr>
            <a:fld id="{81D60167-4931-47E6-BA6A-407CBD079E47}" type="slidenum">
              <a:rPr dirty="0" spc="-25"/>
              <a:t>10</a:t>
            </a:fld>
          </a:p>
        </p:txBody>
      </p:sp>
      <p:sp>
        <p:nvSpPr>
          <p:cNvPr id="14" name="object 14" descr=""/>
          <p:cNvSpPr txBox="1"/>
          <p:nvPr/>
        </p:nvSpPr>
        <p:spPr>
          <a:xfrm>
            <a:off x="463550" y="6381681"/>
            <a:ext cx="1544955" cy="174625"/>
          </a:xfrm>
          <a:prstGeom prst="rect">
            <a:avLst/>
          </a:prstGeom>
        </p:spPr>
        <p:txBody>
          <a:bodyPr wrap="square" lIns="0" tIns="0" rIns="0" bIns="0" rtlCol="0" vert="horz">
            <a:spAutoFit/>
          </a:bodyPr>
          <a:lstStyle/>
          <a:p>
            <a:pPr marL="12700">
              <a:lnSpc>
                <a:spcPct val="100000"/>
              </a:lnSpc>
            </a:pPr>
            <a:r>
              <a:rPr dirty="0" sz="1050" spc="-10">
                <a:solidFill>
                  <a:srgbClr val="64738B"/>
                </a:solidFill>
                <a:latin typeface="Liberation Sans"/>
                <a:cs typeface="Liberation Sans"/>
                <a:hlinkClick r:id="rId6"/>
              </a:rPr>
              <a:t>kurojica.com/ai-document</a:t>
            </a:r>
            <a:endParaRPr sz="1050">
              <a:latin typeface="Liberation Sans"/>
              <a:cs typeface="Liberation Sans"/>
            </a:endParaRPr>
          </a:p>
        </p:txBody>
      </p:sp>
      <p:sp>
        <p:nvSpPr>
          <p:cNvPr id="12" name="object 12" descr=""/>
          <p:cNvSpPr txBox="1"/>
          <p:nvPr/>
        </p:nvSpPr>
        <p:spPr>
          <a:xfrm>
            <a:off x="10376842" y="550989"/>
            <a:ext cx="1218565" cy="206375"/>
          </a:xfrm>
          <a:prstGeom prst="rect">
            <a:avLst/>
          </a:prstGeom>
        </p:spPr>
        <p:txBody>
          <a:bodyPr wrap="square" lIns="0" tIns="17145" rIns="0" bIns="0" rtlCol="0" vert="horz">
            <a:spAutoFit/>
          </a:bodyPr>
          <a:lstStyle/>
          <a:p>
            <a:pPr marL="12700">
              <a:lnSpc>
                <a:spcPct val="100000"/>
              </a:lnSpc>
              <a:spcBef>
                <a:spcPts val="135"/>
              </a:spcBef>
            </a:pPr>
            <a:r>
              <a:rPr dirty="0" sz="1150" spc="-110">
                <a:solidFill>
                  <a:srgbClr val="64738B"/>
                </a:solidFill>
                <a:latin typeface="SimSun"/>
                <a:cs typeface="SimSun"/>
              </a:rPr>
              <a:t>クロジカ</a:t>
            </a:r>
            <a:r>
              <a:rPr dirty="0" sz="1050">
                <a:solidFill>
                  <a:srgbClr val="64738B"/>
                </a:solidFill>
                <a:latin typeface="Liberation Sans"/>
                <a:cs typeface="Liberation Sans"/>
              </a:rPr>
              <a:t>AI</a:t>
            </a:r>
            <a:r>
              <a:rPr dirty="0" sz="1150" spc="-100">
                <a:solidFill>
                  <a:srgbClr val="64738B"/>
                </a:solidFill>
                <a:latin typeface="SimSun"/>
                <a:cs typeface="SimSun"/>
              </a:rPr>
              <a:t>書類管理</a:t>
            </a:r>
            <a:endParaRPr sz="1150">
              <a:latin typeface="SimSun"/>
              <a:cs typeface="SimSu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descr=""/>
          <p:cNvGrpSpPr/>
          <p:nvPr/>
        </p:nvGrpSpPr>
        <p:grpSpPr>
          <a:xfrm>
            <a:off x="609599" y="4733924"/>
            <a:ext cx="10972800" cy="876300"/>
            <a:chOff x="609599" y="4733924"/>
            <a:chExt cx="10972800" cy="876300"/>
          </a:xfrm>
        </p:grpSpPr>
        <p:sp>
          <p:nvSpPr>
            <p:cNvPr id="3" name="object 3" descr=""/>
            <p:cNvSpPr/>
            <p:nvPr/>
          </p:nvSpPr>
          <p:spPr>
            <a:xfrm>
              <a:off x="633412" y="4733924"/>
              <a:ext cx="10949305" cy="876300"/>
            </a:xfrm>
            <a:custGeom>
              <a:avLst/>
              <a:gdLst/>
              <a:ahLst/>
              <a:cxnLst/>
              <a:rect l="l" t="t" r="r" b="b"/>
              <a:pathLst>
                <a:path w="10949305" h="876300">
                  <a:moveTo>
                    <a:pt x="10915938" y="876299"/>
                  </a:moveTo>
                  <a:lnTo>
                    <a:pt x="12392" y="876299"/>
                  </a:lnTo>
                  <a:lnTo>
                    <a:pt x="10570" y="875332"/>
                  </a:lnTo>
                  <a:lnTo>
                    <a:pt x="0" y="843251"/>
                  </a:lnTo>
                  <a:lnTo>
                    <a:pt x="0" y="838199"/>
                  </a:lnTo>
                  <a:lnTo>
                    <a:pt x="0" y="33047"/>
                  </a:lnTo>
                  <a:lnTo>
                    <a:pt x="12392" y="0"/>
                  </a:lnTo>
                  <a:lnTo>
                    <a:pt x="10915938" y="0"/>
                  </a:lnTo>
                  <a:lnTo>
                    <a:pt x="10948018" y="28186"/>
                  </a:lnTo>
                  <a:lnTo>
                    <a:pt x="10948985" y="33047"/>
                  </a:lnTo>
                  <a:lnTo>
                    <a:pt x="10948985" y="843251"/>
                  </a:lnTo>
                  <a:lnTo>
                    <a:pt x="10920797" y="875332"/>
                  </a:lnTo>
                  <a:lnTo>
                    <a:pt x="10915938" y="876299"/>
                  </a:lnTo>
                  <a:close/>
                </a:path>
              </a:pathLst>
            </a:custGeom>
            <a:solidFill>
              <a:srgbClr val="E7F0FD"/>
            </a:solidFill>
          </p:spPr>
          <p:txBody>
            <a:bodyPr wrap="square" lIns="0" tIns="0" rIns="0" bIns="0" rtlCol="0"/>
            <a:lstStyle/>
            <a:p/>
          </p:txBody>
        </p:sp>
        <p:sp>
          <p:nvSpPr>
            <p:cNvPr id="4" name="object 4" descr=""/>
            <p:cNvSpPr/>
            <p:nvPr/>
          </p:nvSpPr>
          <p:spPr>
            <a:xfrm>
              <a:off x="609599" y="4733924"/>
              <a:ext cx="47625" cy="876300"/>
            </a:xfrm>
            <a:custGeom>
              <a:avLst/>
              <a:gdLst/>
              <a:ahLst/>
              <a:cxnLst/>
              <a:rect l="l" t="t" r="r" b="b"/>
              <a:pathLst>
                <a:path w="47625" h="876300">
                  <a:moveTo>
                    <a:pt x="47624" y="876299"/>
                  </a:moveTo>
                  <a:lnTo>
                    <a:pt x="38099" y="876299"/>
                  </a:lnTo>
                  <a:lnTo>
                    <a:pt x="30498" y="875602"/>
                  </a:lnTo>
                  <a:lnTo>
                    <a:pt x="697" y="845801"/>
                  </a:lnTo>
                  <a:lnTo>
                    <a:pt x="0" y="838199"/>
                  </a:lnTo>
                  <a:lnTo>
                    <a:pt x="0" y="38099"/>
                  </a:lnTo>
                  <a:lnTo>
                    <a:pt x="23473" y="2789"/>
                  </a:lnTo>
                  <a:lnTo>
                    <a:pt x="38099" y="0"/>
                  </a:lnTo>
                  <a:lnTo>
                    <a:pt x="47624" y="0"/>
                  </a:lnTo>
                  <a:lnTo>
                    <a:pt x="47624" y="876299"/>
                  </a:lnTo>
                  <a:close/>
                </a:path>
              </a:pathLst>
            </a:custGeom>
            <a:solidFill>
              <a:srgbClr val="0081EC"/>
            </a:solidFill>
          </p:spPr>
          <p:txBody>
            <a:bodyPr wrap="square" lIns="0" tIns="0" rIns="0" bIns="0" rtlCol="0"/>
            <a:lstStyle/>
            <a:p/>
          </p:txBody>
        </p:sp>
        <p:pic>
          <p:nvPicPr>
            <p:cNvPr id="5" name="object 5" descr=""/>
            <p:cNvPicPr/>
            <p:nvPr/>
          </p:nvPicPr>
          <p:blipFill>
            <a:blip r:embed="rId2" cstate="print"/>
            <a:stretch>
              <a:fillRect/>
            </a:stretch>
          </p:blipFill>
          <p:spPr>
            <a:xfrm>
              <a:off x="852487" y="4886324"/>
              <a:ext cx="104768" cy="152399"/>
            </a:xfrm>
            <a:prstGeom prst="rect">
              <a:avLst/>
            </a:prstGeom>
          </p:spPr>
        </p:pic>
      </p:grpSp>
      <p:sp>
        <p:nvSpPr>
          <p:cNvPr id="6" name="object 6"/>
          <p:cNvSpPr txBox="1">
            <a:spLocks noGrp="1"/>
          </p:cNvSpPr>
          <p:nvPr>
            <p:ph type="title"/>
          </p:nvPr>
        </p:nvSpPr>
        <p:spPr>
          <a:prstGeom prst="rect"/>
        </p:spPr>
        <p:txBody>
          <a:bodyPr wrap="square" lIns="0" tIns="15875" rIns="0" bIns="0" rtlCol="0" vert="horz">
            <a:spAutoFit/>
          </a:bodyPr>
          <a:lstStyle/>
          <a:p>
            <a:pPr marL="12700">
              <a:lnSpc>
                <a:spcPct val="100000"/>
              </a:lnSpc>
              <a:spcBef>
                <a:spcPts val="125"/>
              </a:spcBef>
            </a:pPr>
            <a:r>
              <a:rPr dirty="0" spc="-310"/>
              <a:t>情報管理の厳格化</a:t>
            </a:r>
            <a:r>
              <a:rPr dirty="0" spc="65"/>
              <a:t>（</a:t>
            </a:r>
            <a:r>
              <a:rPr dirty="0" sz="2250" spc="65" b="1">
                <a:latin typeface="Liberation Sans"/>
                <a:cs typeface="Liberation Sans"/>
              </a:rPr>
              <a:t>SDGs</a:t>
            </a:r>
            <a:r>
              <a:rPr dirty="0" spc="65">
                <a:latin typeface="Lucida Sans Unicode"/>
                <a:cs typeface="Lucida Sans Unicode"/>
              </a:rPr>
              <a:t>‧</a:t>
            </a:r>
            <a:r>
              <a:rPr dirty="0" sz="2250" spc="65" b="1">
                <a:latin typeface="Liberation Sans"/>
                <a:cs typeface="Liberation Sans"/>
              </a:rPr>
              <a:t>ESG</a:t>
            </a:r>
            <a:r>
              <a:rPr dirty="0" spc="65"/>
              <a:t>）</a:t>
            </a:r>
            <a:endParaRPr sz="2250">
              <a:latin typeface="Liberation Sans"/>
              <a:cs typeface="Liberation Sans"/>
            </a:endParaRPr>
          </a:p>
        </p:txBody>
      </p:sp>
      <p:pic>
        <p:nvPicPr>
          <p:cNvPr id="7" name="object 7" descr=""/>
          <p:cNvPicPr/>
          <p:nvPr/>
        </p:nvPicPr>
        <p:blipFill>
          <a:blip r:embed="rId3" cstate="print"/>
          <a:stretch>
            <a:fillRect/>
          </a:stretch>
        </p:blipFill>
        <p:spPr>
          <a:xfrm>
            <a:off x="609600" y="1447799"/>
            <a:ext cx="191653" cy="191690"/>
          </a:xfrm>
          <a:prstGeom prst="rect">
            <a:avLst/>
          </a:prstGeom>
        </p:spPr>
      </p:pic>
      <p:pic>
        <p:nvPicPr>
          <p:cNvPr id="8" name="object 8" descr=""/>
          <p:cNvPicPr/>
          <p:nvPr/>
        </p:nvPicPr>
        <p:blipFill>
          <a:blip r:embed="rId4" cstate="print"/>
          <a:stretch>
            <a:fillRect/>
          </a:stretch>
        </p:blipFill>
        <p:spPr>
          <a:xfrm>
            <a:off x="609599" y="2171700"/>
            <a:ext cx="238124" cy="190499"/>
          </a:xfrm>
          <a:prstGeom prst="rect">
            <a:avLst/>
          </a:prstGeom>
        </p:spPr>
      </p:pic>
      <p:pic>
        <p:nvPicPr>
          <p:cNvPr id="9" name="object 9" descr=""/>
          <p:cNvPicPr/>
          <p:nvPr/>
        </p:nvPicPr>
        <p:blipFill>
          <a:blip r:embed="rId5" cstate="print"/>
          <a:stretch>
            <a:fillRect/>
          </a:stretch>
        </p:blipFill>
        <p:spPr>
          <a:xfrm>
            <a:off x="609599" y="2895599"/>
            <a:ext cx="142874" cy="190499"/>
          </a:xfrm>
          <a:prstGeom prst="rect">
            <a:avLst/>
          </a:prstGeom>
        </p:spPr>
      </p:pic>
      <p:sp>
        <p:nvSpPr>
          <p:cNvPr id="10" name="object 10" descr=""/>
          <p:cNvSpPr txBox="1"/>
          <p:nvPr/>
        </p:nvSpPr>
        <p:spPr>
          <a:xfrm>
            <a:off x="882650" y="1351509"/>
            <a:ext cx="10666730" cy="2047875"/>
          </a:xfrm>
          <a:prstGeom prst="rect">
            <a:avLst/>
          </a:prstGeom>
        </p:spPr>
        <p:txBody>
          <a:bodyPr wrap="square" lIns="0" tIns="15240" rIns="0" bIns="0" rtlCol="0" vert="horz">
            <a:spAutoFit/>
          </a:bodyPr>
          <a:lstStyle/>
          <a:p>
            <a:pPr marL="59690" marR="5080">
              <a:lnSpc>
                <a:spcPct val="110300"/>
              </a:lnSpc>
              <a:spcBef>
                <a:spcPts val="120"/>
              </a:spcBef>
            </a:pPr>
            <a:r>
              <a:rPr dirty="0" sz="1700" spc="-210">
                <a:solidFill>
                  <a:srgbClr val="1F2937"/>
                </a:solidFill>
                <a:latin typeface="SimSun"/>
                <a:cs typeface="SimSun"/>
              </a:rPr>
              <a:t>追跡性</a:t>
            </a:r>
            <a:r>
              <a:rPr dirty="0" sz="1700" spc="940">
                <a:solidFill>
                  <a:srgbClr val="1F2937"/>
                </a:solidFill>
                <a:latin typeface="Lucida Sans Unicode"/>
                <a:cs typeface="Lucida Sans Unicode"/>
              </a:rPr>
              <a:t>‧</a:t>
            </a:r>
            <a:r>
              <a:rPr dirty="0" sz="1700" spc="-229">
                <a:solidFill>
                  <a:srgbClr val="1F2937"/>
                </a:solidFill>
                <a:latin typeface="SimSun"/>
                <a:cs typeface="SimSun"/>
              </a:rPr>
              <a:t>説明責任の強化 </a:t>
            </a:r>
            <a:r>
              <a:rPr dirty="0" sz="1500">
                <a:solidFill>
                  <a:srgbClr val="1F2937"/>
                </a:solidFill>
                <a:latin typeface="Liberation Sans"/>
                <a:cs typeface="Liberation Sans"/>
              </a:rPr>
              <a:t>- SDGs</a:t>
            </a:r>
            <a:r>
              <a:rPr dirty="0" sz="1700" spc="-210">
                <a:solidFill>
                  <a:srgbClr val="1F2937"/>
                </a:solidFill>
                <a:latin typeface="SimSun"/>
                <a:cs typeface="SimSun"/>
              </a:rPr>
              <a:t>と</a:t>
            </a:r>
            <a:r>
              <a:rPr dirty="0" sz="1500">
                <a:solidFill>
                  <a:srgbClr val="1F2937"/>
                </a:solidFill>
                <a:latin typeface="Liberation Sans"/>
                <a:cs typeface="Liberation Sans"/>
              </a:rPr>
              <a:t>ESG</a:t>
            </a:r>
            <a:r>
              <a:rPr dirty="0" sz="1700" spc="-210">
                <a:solidFill>
                  <a:srgbClr val="1F2937"/>
                </a:solidFill>
                <a:latin typeface="Meiryo"/>
                <a:cs typeface="Meiryo"/>
              </a:rPr>
              <a:t>投</a:t>
            </a:r>
            <a:r>
              <a:rPr dirty="0" sz="1700" spc="-210">
                <a:solidFill>
                  <a:srgbClr val="1F2937"/>
                </a:solidFill>
                <a:latin typeface="SimSun"/>
                <a:cs typeface="SimSun"/>
              </a:rPr>
              <a:t>資の広が</a:t>
            </a:r>
            <a:r>
              <a:rPr dirty="0" sz="1700" spc="-210">
                <a:solidFill>
                  <a:srgbClr val="1F2937"/>
                </a:solidFill>
                <a:latin typeface="PMingLiU"/>
                <a:cs typeface="PMingLiU"/>
              </a:rPr>
              <a:t>り</a:t>
            </a:r>
            <a:r>
              <a:rPr dirty="0" sz="1700" spc="-210">
                <a:solidFill>
                  <a:srgbClr val="1F2937"/>
                </a:solidFill>
                <a:latin typeface="SimSun"/>
                <a:cs typeface="SimSun"/>
              </a:rPr>
              <a:t>に</a:t>
            </a:r>
            <a:r>
              <a:rPr dirty="0" sz="1700" spc="-254">
                <a:solidFill>
                  <a:srgbClr val="1F2937"/>
                </a:solidFill>
                <a:latin typeface="PMingLiU"/>
                <a:cs typeface="PMingLiU"/>
              </a:rPr>
              <a:t>より</a:t>
            </a:r>
            <a:r>
              <a:rPr dirty="0" sz="1700" spc="-210">
                <a:solidFill>
                  <a:srgbClr val="1F2937"/>
                </a:solidFill>
                <a:latin typeface="SimSun"/>
                <a:cs typeface="SimSun"/>
              </a:rPr>
              <a:t>、廃棄物の発</a:t>
            </a:r>
            <a:r>
              <a:rPr dirty="0" sz="1700" spc="-210">
                <a:solidFill>
                  <a:srgbClr val="1F2937"/>
                </a:solidFill>
                <a:latin typeface="Meiryo"/>
                <a:cs typeface="Meiryo"/>
              </a:rPr>
              <a:t>⽣</a:t>
            </a:r>
            <a:r>
              <a:rPr dirty="0" sz="1700" spc="-210">
                <a:solidFill>
                  <a:srgbClr val="1F2937"/>
                </a:solidFill>
                <a:latin typeface="SimSun"/>
                <a:cs typeface="SimSun"/>
              </a:rPr>
              <a:t>か</a:t>
            </a:r>
            <a:r>
              <a:rPr dirty="0" sz="1700" spc="-210">
                <a:solidFill>
                  <a:srgbClr val="1F2937"/>
                </a:solidFill>
                <a:latin typeface="PMingLiU"/>
                <a:cs typeface="PMingLiU"/>
              </a:rPr>
              <a:t>ら</a:t>
            </a:r>
            <a:r>
              <a:rPr dirty="0" sz="1700" spc="-210">
                <a:solidFill>
                  <a:srgbClr val="1F2937"/>
                </a:solidFill>
                <a:latin typeface="SimSun"/>
                <a:cs typeface="SimSun"/>
              </a:rPr>
              <a:t>処分までの全</a:t>
            </a:r>
            <a:r>
              <a:rPr dirty="0" sz="1700" spc="-210">
                <a:solidFill>
                  <a:srgbClr val="1F2937"/>
                </a:solidFill>
                <a:latin typeface="Meiryo"/>
                <a:cs typeface="Meiryo"/>
              </a:rPr>
              <a:t>⼯</a:t>
            </a:r>
            <a:r>
              <a:rPr dirty="0" sz="1700" spc="-200">
                <a:solidFill>
                  <a:srgbClr val="1F2937"/>
                </a:solidFill>
                <a:latin typeface="SimSun"/>
                <a:cs typeface="SimSun"/>
              </a:rPr>
              <a:t>程の追跡性と透明性が厳格に</a:t>
            </a:r>
            <a:r>
              <a:rPr dirty="0" sz="1700" spc="-210">
                <a:solidFill>
                  <a:srgbClr val="1F2937"/>
                </a:solidFill>
                <a:latin typeface="SimSun"/>
                <a:cs typeface="SimSun"/>
              </a:rPr>
              <a:t>求め</a:t>
            </a:r>
            <a:r>
              <a:rPr dirty="0" sz="1700" spc="-210">
                <a:solidFill>
                  <a:srgbClr val="1F2937"/>
                </a:solidFill>
                <a:latin typeface="PMingLiU"/>
                <a:cs typeface="PMingLiU"/>
              </a:rPr>
              <a:t>られるよ</a:t>
            </a:r>
            <a:r>
              <a:rPr dirty="0" sz="1700" spc="-210">
                <a:solidFill>
                  <a:srgbClr val="1F2937"/>
                </a:solidFill>
                <a:latin typeface="SimSun"/>
                <a:cs typeface="SimSun"/>
              </a:rPr>
              <a:t>うになっています</a:t>
            </a:r>
            <a:endParaRPr sz="1700">
              <a:latin typeface="SimSun"/>
              <a:cs typeface="SimSun"/>
            </a:endParaRPr>
          </a:p>
          <a:p>
            <a:pPr marL="107314" marR="116839">
              <a:lnSpc>
                <a:spcPct val="110300"/>
              </a:lnSpc>
              <a:spcBef>
                <a:spcPts val="1200"/>
              </a:spcBef>
            </a:pPr>
            <a:r>
              <a:rPr dirty="0" sz="1700" spc="-235">
                <a:solidFill>
                  <a:srgbClr val="1F2937"/>
                </a:solidFill>
                <a:latin typeface="SimSun"/>
                <a:cs typeface="SimSun"/>
              </a:rPr>
              <a:t>情報連携の重要性 </a:t>
            </a:r>
            <a:r>
              <a:rPr dirty="0" sz="1500" spc="-5">
                <a:solidFill>
                  <a:srgbClr val="1F2937"/>
                </a:solidFill>
                <a:latin typeface="Liberation Sans"/>
                <a:cs typeface="Liberation Sans"/>
              </a:rPr>
              <a:t>- </a:t>
            </a:r>
            <a:r>
              <a:rPr dirty="0" sz="1700" spc="-215">
                <a:solidFill>
                  <a:srgbClr val="1F2937"/>
                </a:solidFill>
                <a:latin typeface="SimSun"/>
                <a:cs typeface="SimSun"/>
              </a:rPr>
              <a:t>持続可能な社会の実現に向け、廃棄物</a:t>
            </a:r>
            <a:r>
              <a:rPr dirty="0" sz="1700" spc="-204">
                <a:solidFill>
                  <a:srgbClr val="1F2937"/>
                </a:solidFill>
                <a:latin typeface="PMingLiU"/>
                <a:cs typeface="PMingLiU"/>
              </a:rPr>
              <a:t>データ</a:t>
            </a:r>
            <a:r>
              <a:rPr dirty="0" sz="1700" spc="-204">
                <a:solidFill>
                  <a:srgbClr val="1F2937"/>
                </a:solidFill>
                <a:latin typeface="SimSun"/>
                <a:cs typeface="SimSun"/>
              </a:rPr>
              <a:t>の</a:t>
            </a:r>
            <a:r>
              <a:rPr dirty="0" sz="1700" spc="-204">
                <a:solidFill>
                  <a:srgbClr val="1F2937"/>
                </a:solidFill>
                <a:latin typeface="Meiryo"/>
                <a:cs typeface="Meiryo"/>
              </a:rPr>
              <a:t>正</a:t>
            </a:r>
            <a:r>
              <a:rPr dirty="0" sz="1700" spc="-204">
                <a:solidFill>
                  <a:srgbClr val="1F2937"/>
                </a:solidFill>
                <a:latin typeface="SimSun"/>
                <a:cs typeface="SimSun"/>
              </a:rPr>
              <a:t>確な収集</a:t>
            </a:r>
            <a:r>
              <a:rPr dirty="0" sz="1700" spc="-204">
                <a:solidFill>
                  <a:srgbClr val="1F2937"/>
                </a:solidFill>
                <a:latin typeface="PMingLiU"/>
                <a:cs typeface="PMingLiU"/>
              </a:rPr>
              <a:t>‧</a:t>
            </a:r>
            <a:r>
              <a:rPr dirty="0" sz="1700" spc="-204">
                <a:solidFill>
                  <a:srgbClr val="1F2937"/>
                </a:solidFill>
                <a:latin typeface="SimSun"/>
                <a:cs typeface="SimSun"/>
              </a:rPr>
              <a:t>分析</a:t>
            </a:r>
            <a:r>
              <a:rPr dirty="0" sz="1700" spc="-204">
                <a:solidFill>
                  <a:srgbClr val="1F2937"/>
                </a:solidFill>
                <a:latin typeface="PMingLiU"/>
                <a:cs typeface="PMingLiU"/>
              </a:rPr>
              <a:t>‧</a:t>
            </a:r>
            <a:r>
              <a:rPr dirty="0" sz="1700" spc="-210">
                <a:solidFill>
                  <a:srgbClr val="1F2937"/>
                </a:solidFill>
                <a:latin typeface="SimSun"/>
                <a:cs typeface="SimSun"/>
              </a:rPr>
              <a:t>報告が企業評価の重要指標とな</a:t>
            </a:r>
            <a:r>
              <a:rPr dirty="0" sz="1700" spc="-265">
                <a:solidFill>
                  <a:srgbClr val="1F2937"/>
                </a:solidFill>
                <a:latin typeface="PMingLiU"/>
                <a:cs typeface="PMingLiU"/>
              </a:rPr>
              <a:t>り</a:t>
            </a:r>
            <a:r>
              <a:rPr dirty="0" sz="1700" spc="-204">
                <a:solidFill>
                  <a:srgbClr val="1F2937"/>
                </a:solidFill>
                <a:latin typeface="SimSun"/>
                <a:cs typeface="SimSun"/>
              </a:rPr>
              <a:t>、</a:t>
            </a:r>
            <a:r>
              <a:rPr dirty="0" sz="1700" spc="-220">
                <a:solidFill>
                  <a:srgbClr val="1F2937"/>
                </a:solidFill>
                <a:latin typeface="PMingLiU"/>
                <a:cs typeface="PMingLiU"/>
              </a:rPr>
              <a:t>サプライチェーン</a:t>
            </a:r>
            <a:r>
              <a:rPr dirty="0" sz="1700" spc="-204">
                <a:solidFill>
                  <a:srgbClr val="1F2937"/>
                </a:solidFill>
                <a:latin typeface="SimSun"/>
                <a:cs typeface="SimSun"/>
              </a:rPr>
              <a:t>全体での情報共有が不可</a:t>
            </a:r>
            <a:r>
              <a:rPr dirty="0" sz="1700" spc="-204">
                <a:solidFill>
                  <a:srgbClr val="1F2937"/>
                </a:solidFill>
                <a:latin typeface="Meiryo"/>
                <a:cs typeface="Meiryo"/>
              </a:rPr>
              <a:t>⽋</a:t>
            </a:r>
            <a:r>
              <a:rPr dirty="0" sz="1700" spc="-225">
                <a:solidFill>
                  <a:srgbClr val="1F2937"/>
                </a:solidFill>
                <a:latin typeface="SimSun"/>
                <a:cs typeface="SimSun"/>
              </a:rPr>
              <a:t>になっています</a:t>
            </a:r>
            <a:endParaRPr sz="1700">
              <a:latin typeface="SimSun"/>
              <a:cs typeface="SimSun"/>
            </a:endParaRPr>
          </a:p>
          <a:p>
            <a:pPr marL="12700" marR="193040">
              <a:lnSpc>
                <a:spcPct val="110300"/>
              </a:lnSpc>
              <a:spcBef>
                <a:spcPts val="1200"/>
              </a:spcBef>
            </a:pPr>
            <a:r>
              <a:rPr dirty="0" sz="1700" spc="-235">
                <a:solidFill>
                  <a:srgbClr val="1F2937"/>
                </a:solidFill>
                <a:latin typeface="SimSun"/>
                <a:cs typeface="SimSun"/>
              </a:rPr>
              <a:t>監査体制の強化 </a:t>
            </a:r>
            <a:r>
              <a:rPr dirty="0" sz="1500" spc="-5">
                <a:solidFill>
                  <a:srgbClr val="1F2937"/>
                </a:solidFill>
                <a:latin typeface="Liberation Sans"/>
                <a:cs typeface="Liberation Sans"/>
              </a:rPr>
              <a:t>- </a:t>
            </a:r>
            <a:r>
              <a:rPr dirty="0" sz="1700" spc="-204">
                <a:solidFill>
                  <a:srgbClr val="1F2937"/>
                </a:solidFill>
                <a:latin typeface="Meiryo"/>
                <a:cs typeface="Meiryo"/>
              </a:rPr>
              <a:t>⼤⼿</a:t>
            </a:r>
            <a:r>
              <a:rPr dirty="0" sz="1700" spc="-215">
                <a:solidFill>
                  <a:srgbClr val="1F2937"/>
                </a:solidFill>
                <a:latin typeface="PMingLiU"/>
                <a:cs typeface="PMingLiU"/>
              </a:rPr>
              <a:t>ゼネコン‧</a:t>
            </a:r>
            <a:r>
              <a:rPr dirty="0" sz="1700" spc="-204">
                <a:solidFill>
                  <a:srgbClr val="1F2937"/>
                </a:solidFill>
                <a:latin typeface="SimSun"/>
                <a:cs typeface="SimSun"/>
              </a:rPr>
              <a:t>発注者か</a:t>
            </a:r>
            <a:r>
              <a:rPr dirty="0" sz="1700" spc="-204">
                <a:solidFill>
                  <a:srgbClr val="1F2937"/>
                </a:solidFill>
                <a:latin typeface="PMingLiU"/>
                <a:cs typeface="PMingLiU"/>
              </a:rPr>
              <a:t>ら</a:t>
            </a:r>
            <a:r>
              <a:rPr dirty="0" sz="1700" spc="-204">
                <a:solidFill>
                  <a:srgbClr val="1F2937"/>
                </a:solidFill>
                <a:latin typeface="SimSun"/>
                <a:cs typeface="SimSun"/>
              </a:rPr>
              <a:t>の環境配慮要求が厳格化し、取引先選定基準に廃棄物管理の適</a:t>
            </a:r>
            <a:r>
              <a:rPr dirty="0" sz="1700" spc="-204">
                <a:solidFill>
                  <a:srgbClr val="1F2937"/>
                </a:solidFill>
                <a:latin typeface="Meiryo"/>
                <a:cs typeface="Meiryo"/>
              </a:rPr>
              <a:t>正</a:t>
            </a:r>
            <a:r>
              <a:rPr dirty="0" sz="1700" spc="-204">
                <a:solidFill>
                  <a:srgbClr val="1F2937"/>
                </a:solidFill>
                <a:latin typeface="SimSun"/>
                <a:cs typeface="SimSun"/>
              </a:rPr>
              <a:t>さが組み込ま</a:t>
            </a:r>
            <a:r>
              <a:rPr dirty="0" sz="1700" spc="-190">
                <a:solidFill>
                  <a:srgbClr val="1F2937"/>
                </a:solidFill>
                <a:latin typeface="PMingLiU"/>
                <a:cs typeface="PMingLiU"/>
              </a:rPr>
              <a:t>れ</a:t>
            </a:r>
            <a:r>
              <a:rPr dirty="0" sz="1700" spc="-210">
                <a:solidFill>
                  <a:srgbClr val="1F2937"/>
                </a:solidFill>
                <a:latin typeface="SimSun"/>
                <a:cs typeface="SimSun"/>
              </a:rPr>
              <a:t>、定期的な監査も増加しています</a:t>
            </a:r>
            <a:endParaRPr sz="1700">
              <a:latin typeface="SimSun"/>
              <a:cs typeface="SimSun"/>
            </a:endParaRPr>
          </a:p>
        </p:txBody>
      </p:sp>
      <p:grpSp>
        <p:nvGrpSpPr>
          <p:cNvPr id="11" name="object 11" descr=""/>
          <p:cNvGrpSpPr/>
          <p:nvPr/>
        </p:nvGrpSpPr>
        <p:grpSpPr>
          <a:xfrm>
            <a:off x="4362449" y="3571874"/>
            <a:ext cx="571500" cy="571500"/>
            <a:chOff x="4362449" y="3571874"/>
            <a:chExt cx="571500" cy="571500"/>
          </a:xfrm>
        </p:grpSpPr>
        <p:sp>
          <p:nvSpPr>
            <p:cNvPr id="12" name="object 12" descr=""/>
            <p:cNvSpPr/>
            <p:nvPr/>
          </p:nvSpPr>
          <p:spPr>
            <a:xfrm>
              <a:off x="4362449" y="3571874"/>
              <a:ext cx="571500" cy="571500"/>
            </a:xfrm>
            <a:custGeom>
              <a:avLst/>
              <a:gdLst/>
              <a:ahLst/>
              <a:cxnLst/>
              <a:rect l="l" t="t" r="r" b="b"/>
              <a:pathLst>
                <a:path w="571500" h="571500">
                  <a:moveTo>
                    <a:pt x="285749" y="571499"/>
                  </a:moveTo>
                  <a:lnTo>
                    <a:pt x="243821" y="568407"/>
                  </a:lnTo>
                  <a:lnTo>
                    <a:pt x="202800" y="559195"/>
                  </a:lnTo>
                  <a:lnTo>
                    <a:pt x="163575" y="544064"/>
                  </a:lnTo>
                  <a:lnTo>
                    <a:pt x="126995" y="523341"/>
                  </a:lnTo>
                  <a:lnTo>
                    <a:pt x="93851" y="497476"/>
                  </a:lnTo>
                  <a:lnTo>
                    <a:pt x="64861" y="467027"/>
                  </a:lnTo>
                  <a:lnTo>
                    <a:pt x="40653" y="432654"/>
                  </a:lnTo>
                  <a:lnTo>
                    <a:pt x="21750" y="395101"/>
                  </a:lnTo>
                  <a:lnTo>
                    <a:pt x="8562" y="355181"/>
                  </a:lnTo>
                  <a:lnTo>
                    <a:pt x="1376" y="313758"/>
                  </a:lnTo>
                  <a:lnTo>
                    <a:pt x="0" y="285749"/>
                  </a:lnTo>
                  <a:lnTo>
                    <a:pt x="344" y="271728"/>
                  </a:lnTo>
                  <a:lnTo>
                    <a:pt x="5490" y="230002"/>
                  </a:lnTo>
                  <a:lnTo>
                    <a:pt x="16703" y="189483"/>
                  </a:lnTo>
                  <a:lnTo>
                    <a:pt x="33740" y="151048"/>
                  </a:lnTo>
                  <a:lnTo>
                    <a:pt x="56232" y="115528"/>
                  </a:lnTo>
                  <a:lnTo>
                    <a:pt x="83693" y="83693"/>
                  </a:lnTo>
                  <a:lnTo>
                    <a:pt x="115528" y="56232"/>
                  </a:lnTo>
                  <a:lnTo>
                    <a:pt x="151047" y="33740"/>
                  </a:lnTo>
                  <a:lnTo>
                    <a:pt x="189483" y="16703"/>
                  </a:lnTo>
                  <a:lnTo>
                    <a:pt x="230002" y="5490"/>
                  </a:lnTo>
                  <a:lnTo>
                    <a:pt x="271728" y="344"/>
                  </a:lnTo>
                  <a:lnTo>
                    <a:pt x="285749" y="0"/>
                  </a:lnTo>
                  <a:lnTo>
                    <a:pt x="299771" y="344"/>
                  </a:lnTo>
                  <a:lnTo>
                    <a:pt x="341496" y="5490"/>
                  </a:lnTo>
                  <a:lnTo>
                    <a:pt x="382015" y="16703"/>
                  </a:lnTo>
                  <a:lnTo>
                    <a:pt x="420451" y="33740"/>
                  </a:lnTo>
                  <a:lnTo>
                    <a:pt x="455970" y="56232"/>
                  </a:lnTo>
                  <a:lnTo>
                    <a:pt x="487805" y="83693"/>
                  </a:lnTo>
                  <a:lnTo>
                    <a:pt x="515266" y="115528"/>
                  </a:lnTo>
                  <a:lnTo>
                    <a:pt x="537758" y="151048"/>
                  </a:lnTo>
                  <a:lnTo>
                    <a:pt x="554796" y="189483"/>
                  </a:lnTo>
                  <a:lnTo>
                    <a:pt x="566008" y="230002"/>
                  </a:lnTo>
                  <a:lnTo>
                    <a:pt x="571155" y="271728"/>
                  </a:lnTo>
                  <a:lnTo>
                    <a:pt x="571499" y="285749"/>
                  </a:lnTo>
                  <a:lnTo>
                    <a:pt x="571155" y="299771"/>
                  </a:lnTo>
                  <a:lnTo>
                    <a:pt x="566008" y="341496"/>
                  </a:lnTo>
                  <a:lnTo>
                    <a:pt x="554796" y="382015"/>
                  </a:lnTo>
                  <a:lnTo>
                    <a:pt x="537758" y="420450"/>
                  </a:lnTo>
                  <a:lnTo>
                    <a:pt x="515266" y="455970"/>
                  </a:lnTo>
                  <a:lnTo>
                    <a:pt x="487805" y="487805"/>
                  </a:lnTo>
                  <a:lnTo>
                    <a:pt x="455970" y="515266"/>
                  </a:lnTo>
                  <a:lnTo>
                    <a:pt x="420451" y="537758"/>
                  </a:lnTo>
                  <a:lnTo>
                    <a:pt x="382015" y="554795"/>
                  </a:lnTo>
                  <a:lnTo>
                    <a:pt x="341496" y="566008"/>
                  </a:lnTo>
                  <a:lnTo>
                    <a:pt x="299771" y="571155"/>
                  </a:lnTo>
                  <a:lnTo>
                    <a:pt x="285749" y="571499"/>
                  </a:lnTo>
                  <a:close/>
                </a:path>
              </a:pathLst>
            </a:custGeom>
            <a:solidFill>
              <a:srgbClr val="D0FAE4"/>
            </a:solidFill>
          </p:spPr>
          <p:txBody>
            <a:bodyPr wrap="square" lIns="0" tIns="0" rIns="0" bIns="0" rtlCol="0"/>
            <a:lstStyle/>
            <a:p/>
          </p:txBody>
        </p:sp>
        <p:pic>
          <p:nvPicPr>
            <p:cNvPr id="13" name="object 13" descr=""/>
            <p:cNvPicPr/>
            <p:nvPr/>
          </p:nvPicPr>
          <p:blipFill>
            <a:blip r:embed="rId6" cstate="print"/>
            <a:stretch>
              <a:fillRect/>
            </a:stretch>
          </p:blipFill>
          <p:spPr>
            <a:xfrm>
              <a:off x="4533899" y="3743324"/>
              <a:ext cx="228644" cy="225876"/>
            </a:xfrm>
            <a:prstGeom prst="rect">
              <a:avLst/>
            </a:prstGeom>
          </p:spPr>
        </p:pic>
      </p:grpSp>
      <p:sp>
        <p:nvSpPr>
          <p:cNvPr id="14" name="object 14" descr=""/>
          <p:cNvSpPr txBox="1"/>
          <p:nvPr/>
        </p:nvSpPr>
        <p:spPr>
          <a:xfrm>
            <a:off x="4297362" y="4196930"/>
            <a:ext cx="692150" cy="208915"/>
          </a:xfrm>
          <a:prstGeom prst="rect">
            <a:avLst/>
          </a:prstGeom>
        </p:spPr>
        <p:txBody>
          <a:bodyPr wrap="square" lIns="0" tIns="12700" rIns="0" bIns="0" rtlCol="0" vert="horz">
            <a:spAutoFit/>
          </a:bodyPr>
          <a:lstStyle/>
          <a:p>
            <a:pPr marL="12700">
              <a:lnSpc>
                <a:spcPct val="100000"/>
              </a:lnSpc>
              <a:spcBef>
                <a:spcPts val="100"/>
              </a:spcBef>
            </a:pPr>
            <a:r>
              <a:rPr dirty="0" sz="1200" spc="-150">
                <a:solidFill>
                  <a:srgbClr val="055E45"/>
                </a:solidFill>
                <a:latin typeface="SimSun"/>
                <a:cs typeface="SimSun"/>
              </a:rPr>
              <a:t>循環型経済</a:t>
            </a:r>
            <a:endParaRPr sz="1200">
              <a:latin typeface="SimSun"/>
              <a:cs typeface="SimSun"/>
            </a:endParaRPr>
          </a:p>
        </p:txBody>
      </p:sp>
      <p:grpSp>
        <p:nvGrpSpPr>
          <p:cNvPr id="15" name="object 15" descr=""/>
          <p:cNvGrpSpPr/>
          <p:nvPr/>
        </p:nvGrpSpPr>
        <p:grpSpPr>
          <a:xfrm>
            <a:off x="5314949" y="3571874"/>
            <a:ext cx="571500" cy="571500"/>
            <a:chOff x="5314949" y="3571874"/>
            <a:chExt cx="571500" cy="571500"/>
          </a:xfrm>
        </p:grpSpPr>
        <p:sp>
          <p:nvSpPr>
            <p:cNvPr id="16" name="object 16" descr=""/>
            <p:cNvSpPr/>
            <p:nvPr/>
          </p:nvSpPr>
          <p:spPr>
            <a:xfrm>
              <a:off x="5314949" y="3571874"/>
              <a:ext cx="571500" cy="571500"/>
            </a:xfrm>
            <a:custGeom>
              <a:avLst/>
              <a:gdLst/>
              <a:ahLst/>
              <a:cxnLst/>
              <a:rect l="l" t="t" r="r" b="b"/>
              <a:pathLst>
                <a:path w="571500" h="571500">
                  <a:moveTo>
                    <a:pt x="285749" y="571499"/>
                  </a:moveTo>
                  <a:lnTo>
                    <a:pt x="243821" y="568407"/>
                  </a:lnTo>
                  <a:lnTo>
                    <a:pt x="202800" y="559195"/>
                  </a:lnTo>
                  <a:lnTo>
                    <a:pt x="163575" y="544064"/>
                  </a:lnTo>
                  <a:lnTo>
                    <a:pt x="126995" y="523341"/>
                  </a:lnTo>
                  <a:lnTo>
                    <a:pt x="93851" y="497476"/>
                  </a:lnTo>
                  <a:lnTo>
                    <a:pt x="64861" y="467027"/>
                  </a:lnTo>
                  <a:lnTo>
                    <a:pt x="40653" y="432654"/>
                  </a:lnTo>
                  <a:lnTo>
                    <a:pt x="21750" y="395101"/>
                  </a:lnTo>
                  <a:lnTo>
                    <a:pt x="8562" y="355181"/>
                  </a:lnTo>
                  <a:lnTo>
                    <a:pt x="1376" y="313758"/>
                  </a:lnTo>
                  <a:lnTo>
                    <a:pt x="0" y="285749"/>
                  </a:lnTo>
                  <a:lnTo>
                    <a:pt x="344" y="271728"/>
                  </a:lnTo>
                  <a:lnTo>
                    <a:pt x="5489" y="230002"/>
                  </a:lnTo>
                  <a:lnTo>
                    <a:pt x="16702" y="189483"/>
                  </a:lnTo>
                  <a:lnTo>
                    <a:pt x="33740" y="151048"/>
                  </a:lnTo>
                  <a:lnTo>
                    <a:pt x="56232" y="115528"/>
                  </a:lnTo>
                  <a:lnTo>
                    <a:pt x="83693" y="83693"/>
                  </a:lnTo>
                  <a:lnTo>
                    <a:pt x="115528" y="56232"/>
                  </a:lnTo>
                  <a:lnTo>
                    <a:pt x="151048" y="33740"/>
                  </a:lnTo>
                  <a:lnTo>
                    <a:pt x="189483" y="16703"/>
                  </a:lnTo>
                  <a:lnTo>
                    <a:pt x="230002" y="5490"/>
                  </a:lnTo>
                  <a:lnTo>
                    <a:pt x="271728" y="344"/>
                  </a:lnTo>
                  <a:lnTo>
                    <a:pt x="285749" y="0"/>
                  </a:lnTo>
                  <a:lnTo>
                    <a:pt x="299771" y="344"/>
                  </a:lnTo>
                  <a:lnTo>
                    <a:pt x="341496" y="5490"/>
                  </a:lnTo>
                  <a:lnTo>
                    <a:pt x="382015" y="16703"/>
                  </a:lnTo>
                  <a:lnTo>
                    <a:pt x="420450" y="33740"/>
                  </a:lnTo>
                  <a:lnTo>
                    <a:pt x="455970" y="56232"/>
                  </a:lnTo>
                  <a:lnTo>
                    <a:pt x="487805" y="83693"/>
                  </a:lnTo>
                  <a:lnTo>
                    <a:pt x="515265" y="115528"/>
                  </a:lnTo>
                  <a:lnTo>
                    <a:pt x="537758" y="151048"/>
                  </a:lnTo>
                  <a:lnTo>
                    <a:pt x="554796" y="189483"/>
                  </a:lnTo>
                  <a:lnTo>
                    <a:pt x="566008" y="230002"/>
                  </a:lnTo>
                  <a:lnTo>
                    <a:pt x="571156" y="271728"/>
                  </a:lnTo>
                  <a:lnTo>
                    <a:pt x="571499" y="285749"/>
                  </a:lnTo>
                  <a:lnTo>
                    <a:pt x="571156" y="299771"/>
                  </a:lnTo>
                  <a:lnTo>
                    <a:pt x="566008" y="341496"/>
                  </a:lnTo>
                  <a:lnTo>
                    <a:pt x="554796" y="382015"/>
                  </a:lnTo>
                  <a:lnTo>
                    <a:pt x="537758" y="420450"/>
                  </a:lnTo>
                  <a:lnTo>
                    <a:pt x="515265" y="455970"/>
                  </a:lnTo>
                  <a:lnTo>
                    <a:pt x="487805" y="487805"/>
                  </a:lnTo>
                  <a:lnTo>
                    <a:pt x="455970" y="515266"/>
                  </a:lnTo>
                  <a:lnTo>
                    <a:pt x="420450" y="537758"/>
                  </a:lnTo>
                  <a:lnTo>
                    <a:pt x="382015" y="554795"/>
                  </a:lnTo>
                  <a:lnTo>
                    <a:pt x="341496" y="566008"/>
                  </a:lnTo>
                  <a:lnTo>
                    <a:pt x="299771" y="571155"/>
                  </a:lnTo>
                  <a:lnTo>
                    <a:pt x="285749" y="571499"/>
                  </a:lnTo>
                  <a:close/>
                </a:path>
              </a:pathLst>
            </a:custGeom>
            <a:solidFill>
              <a:srgbClr val="0081EC">
                <a:alpha val="10198"/>
              </a:srgbClr>
            </a:solidFill>
          </p:spPr>
          <p:txBody>
            <a:bodyPr wrap="square" lIns="0" tIns="0" rIns="0" bIns="0" rtlCol="0"/>
            <a:lstStyle/>
            <a:p/>
          </p:txBody>
        </p:sp>
        <p:pic>
          <p:nvPicPr>
            <p:cNvPr id="17" name="object 17" descr=""/>
            <p:cNvPicPr/>
            <p:nvPr/>
          </p:nvPicPr>
          <p:blipFill>
            <a:blip r:embed="rId7" cstate="print"/>
            <a:stretch>
              <a:fillRect/>
            </a:stretch>
          </p:blipFill>
          <p:spPr>
            <a:xfrm>
              <a:off x="5486399" y="3757612"/>
              <a:ext cx="228600" cy="200025"/>
            </a:xfrm>
            <a:prstGeom prst="rect">
              <a:avLst/>
            </a:prstGeom>
          </p:spPr>
        </p:pic>
      </p:grpSp>
      <p:sp>
        <p:nvSpPr>
          <p:cNvPr id="18" name="object 18" descr=""/>
          <p:cNvSpPr txBox="1"/>
          <p:nvPr/>
        </p:nvSpPr>
        <p:spPr>
          <a:xfrm>
            <a:off x="5242272" y="4180288"/>
            <a:ext cx="707390" cy="425450"/>
          </a:xfrm>
          <a:prstGeom prst="rect">
            <a:avLst/>
          </a:prstGeom>
        </p:spPr>
        <p:txBody>
          <a:bodyPr wrap="square" lIns="0" tIns="12065" rIns="0" bIns="0" rtlCol="0" vert="horz">
            <a:spAutoFit/>
          </a:bodyPr>
          <a:lstStyle/>
          <a:p>
            <a:pPr marL="286385" marR="5080" indent="-274320">
              <a:lnSpc>
                <a:spcPct val="109400"/>
              </a:lnSpc>
              <a:spcBef>
                <a:spcPts val="95"/>
              </a:spcBef>
            </a:pPr>
            <a:r>
              <a:rPr dirty="0" sz="1050" b="1">
                <a:solidFill>
                  <a:srgbClr val="0081EC"/>
                </a:solidFill>
                <a:latin typeface="Liberation Sans"/>
                <a:cs typeface="Liberation Sans"/>
              </a:rPr>
              <a:t>ESG</a:t>
            </a:r>
            <a:r>
              <a:rPr dirty="0" sz="1200" spc="-170">
                <a:solidFill>
                  <a:srgbClr val="0081EC"/>
                </a:solidFill>
                <a:latin typeface="SimSun"/>
                <a:cs typeface="SimSun"/>
              </a:rPr>
              <a:t>評価向</a:t>
            </a:r>
            <a:r>
              <a:rPr dirty="0" sz="1200" spc="-50">
                <a:solidFill>
                  <a:srgbClr val="0081EC"/>
                </a:solidFill>
                <a:latin typeface="SimSun"/>
                <a:cs typeface="SimSun"/>
              </a:rPr>
              <a:t>上</a:t>
            </a:r>
            <a:endParaRPr sz="1200">
              <a:latin typeface="SimSun"/>
              <a:cs typeface="SimSun"/>
            </a:endParaRPr>
          </a:p>
        </p:txBody>
      </p:sp>
      <p:grpSp>
        <p:nvGrpSpPr>
          <p:cNvPr id="19" name="object 19" descr=""/>
          <p:cNvGrpSpPr/>
          <p:nvPr/>
        </p:nvGrpSpPr>
        <p:grpSpPr>
          <a:xfrm>
            <a:off x="6267449" y="3571874"/>
            <a:ext cx="571500" cy="571500"/>
            <a:chOff x="6267449" y="3571874"/>
            <a:chExt cx="571500" cy="571500"/>
          </a:xfrm>
        </p:grpSpPr>
        <p:sp>
          <p:nvSpPr>
            <p:cNvPr id="20" name="object 20" descr=""/>
            <p:cNvSpPr/>
            <p:nvPr/>
          </p:nvSpPr>
          <p:spPr>
            <a:xfrm>
              <a:off x="6267449" y="3571874"/>
              <a:ext cx="571500" cy="571500"/>
            </a:xfrm>
            <a:custGeom>
              <a:avLst/>
              <a:gdLst/>
              <a:ahLst/>
              <a:cxnLst/>
              <a:rect l="l" t="t" r="r" b="b"/>
              <a:pathLst>
                <a:path w="571500" h="571500">
                  <a:moveTo>
                    <a:pt x="285749" y="571499"/>
                  </a:moveTo>
                  <a:lnTo>
                    <a:pt x="243821" y="568407"/>
                  </a:lnTo>
                  <a:lnTo>
                    <a:pt x="202800" y="559195"/>
                  </a:lnTo>
                  <a:lnTo>
                    <a:pt x="163575" y="544064"/>
                  </a:lnTo>
                  <a:lnTo>
                    <a:pt x="126994" y="523341"/>
                  </a:lnTo>
                  <a:lnTo>
                    <a:pt x="93851" y="497476"/>
                  </a:lnTo>
                  <a:lnTo>
                    <a:pt x="64861" y="467027"/>
                  </a:lnTo>
                  <a:lnTo>
                    <a:pt x="40653" y="432654"/>
                  </a:lnTo>
                  <a:lnTo>
                    <a:pt x="21751" y="395101"/>
                  </a:lnTo>
                  <a:lnTo>
                    <a:pt x="8563" y="355181"/>
                  </a:lnTo>
                  <a:lnTo>
                    <a:pt x="1376" y="313758"/>
                  </a:lnTo>
                  <a:lnTo>
                    <a:pt x="0" y="285749"/>
                  </a:lnTo>
                  <a:lnTo>
                    <a:pt x="344" y="271728"/>
                  </a:lnTo>
                  <a:lnTo>
                    <a:pt x="5490" y="230002"/>
                  </a:lnTo>
                  <a:lnTo>
                    <a:pt x="16703" y="189483"/>
                  </a:lnTo>
                  <a:lnTo>
                    <a:pt x="33740" y="151048"/>
                  </a:lnTo>
                  <a:lnTo>
                    <a:pt x="56232" y="115528"/>
                  </a:lnTo>
                  <a:lnTo>
                    <a:pt x="83693" y="83693"/>
                  </a:lnTo>
                  <a:lnTo>
                    <a:pt x="115528" y="56232"/>
                  </a:lnTo>
                  <a:lnTo>
                    <a:pt x="151047" y="33740"/>
                  </a:lnTo>
                  <a:lnTo>
                    <a:pt x="189483" y="16703"/>
                  </a:lnTo>
                  <a:lnTo>
                    <a:pt x="230002" y="5490"/>
                  </a:lnTo>
                  <a:lnTo>
                    <a:pt x="271729" y="344"/>
                  </a:lnTo>
                  <a:lnTo>
                    <a:pt x="285749" y="0"/>
                  </a:lnTo>
                  <a:lnTo>
                    <a:pt x="299771" y="344"/>
                  </a:lnTo>
                  <a:lnTo>
                    <a:pt x="341495" y="5490"/>
                  </a:lnTo>
                  <a:lnTo>
                    <a:pt x="382015" y="16703"/>
                  </a:lnTo>
                  <a:lnTo>
                    <a:pt x="420451" y="33740"/>
                  </a:lnTo>
                  <a:lnTo>
                    <a:pt x="455970" y="56232"/>
                  </a:lnTo>
                  <a:lnTo>
                    <a:pt x="487805" y="83693"/>
                  </a:lnTo>
                  <a:lnTo>
                    <a:pt x="515266" y="115528"/>
                  </a:lnTo>
                  <a:lnTo>
                    <a:pt x="537758" y="151048"/>
                  </a:lnTo>
                  <a:lnTo>
                    <a:pt x="554796" y="189483"/>
                  </a:lnTo>
                  <a:lnTo>
                    <a:pt x="566008" y="230002"/>
                  </a:lnTo>
                  <a:lnTo>
                    <a:pt x="571155" y="271728"/>
                  </a:lnTo>
                  <a:lnTo>
                    <a:pt x="571499" y="285749"/>
                  </a:lnTo>
                  <a:lnTo>
                    <a:pt x="571155" y="299771"/>
                  </a:lnTo>
                  <a:lnTo>
                    <a:pt x="566008" y="341496"/>
                  </a:lnTo>
                  <a:lnTo>
                    <a:pt x="554796" y="382015"/>
                  </a:lnTo>
                  <a:lnTo>
                    <a:pt x="537759" y="420450"/>
                  </a:lnTo>
                  <a:lnTo>
                    <a:pt x="515266" y="455970"/>
                  </a:lnTo>
                  <a:lnTo>
                    <a:pt x="487805" y="487805"/>
                  </a:lnTo>
                  <a:lnTo>
                    <a:pt x="455970" y="515266"/>
                  </a:lnTo>
                  <a:lnTo>
                    <a:pt x="420451" y="537758"/>
                  </a:lnTo>
                  <a:lnTo>
                    <a:pt x="382015" y="554795"/>
                  </a:lnTo>
                  <a:lnTo>
                    <a:pt x="341495" y="566008"/>
                  </a:lnTo>
                  <a:lnTo>
                    <a:pt x="299771" y="571155"/>
                  </a:lnTo>
                  <a:lnTo>
                    <a:pt x="285749" y="571499"/>
                  </a:lnTo>
                  <a:close/>
                </a:path>
              </a:pathLst>
            </a:custGeom>
            <a:solidFill>
              <a:srgbClr val="FEF2C7"/>
            </a:solidFill>
          </p:spPr>
          <p:txBody>
            <a:bodyPr wrap="square" lIns="0" tIns="0" rIns="0" bIns="0" rtlCol="0"/>
            <a:lstStyle/>
            <a:p/>
          </p:txBody>
        </p:sp>
        <p:sp>
          <p:nvSpPr>
            <p:cNvPr id="21" name="object 21" descr=""/>
            <p:cNvSpPr/>
            <p:nvPr/>
          </p:nvSpPr>
          <p:spPr>
            <a:xfrm>
              <a:off x="6419849" y="3746249"/>
              <a:ext cx="257175" cy="226060"/>
            </a:xfrm>
            <a:custGeom>
              <a:avLst/>
              <a:gdLst/>
              <a:ahLst/>
              <a:cxnLst/>
              <a:rect l="l" t="t" r="r" b="b"/>
              <a:pathLst>
                <a:path w="257175" h="226060">
                  <a:moveTo>
                    <a:pt x="132248" y="108473"/>
                  </a:moveTo>
                  <a:lnTo>
                    <a:pt x="124926" y="108473"/>
                  </a:lnTo>
                  <a:lnTo>
                    <a:pt x="121309" y="107089"/>
                  </a:lnTo>
                  <a:lnTo>
                    <a:pt x="73178" y="58199"/>
                  </a:lnTo>
                  <a:lnTo>
                    <a:pt x="65795" y="46922"/>
                  </a:lnTo>
                  <a:lnTo>
                    <a:pt x="63333" y="34089"/>
                  </a:lnTo>
                  <a:lnTo>
                    <a:pt x="65795" y="21255"/>
                  </a:lnTo>
                  <a:lnTo>
                    <a:pt x="73178" y="9978"/>
                  </a:lnTo>
                  <a:lnTo>
                    <a:pt x="84293" y="2494"/>
                  </a:lnTo>
                  <a:lnTo>
                    <a:pt x="96931" y="0"/>
                  </a:lnTo>
                  <a:lnTo>
                    <a:pt x="109570" y="2494"/>
                  </a:lnTo>
                  <a:lnTo>
                    <a:pt x="120684" y="9978"/>
                  </a:lnTo>
                  <a:lnTo>
                    <a:pt x="128587" y="18015"/>
                  </a:lnTo>
                  <a:lnTo>
                    <a:pt x="189258" y="18015"/>
                  </a:lnTo>
                  <a:lnTo>
                    <a:pt x="191379" y="21255"/>
                  </a:lnTo>
                  <a:lnTo>
                    <a:pt x="193841" y="34089"/>
                  </a:lnTo>
                  <a:lnTo>
                    <a:pt x="191379" y="46922"/>
                  </a:lnTo>
                  <a:lnTo>
                    <a:pt x="183996" y="58199"/>
                  </a:lnTo>
                  <a:lnTo>
                    <a:pt x="135865" y="107089"/>
                  </a:lnTo>
                  <a:lnTo>
                    <a:pt x="132248" y="108473"/>
                  </a:lnTo>
                  <a:close/>
                </a:path>
                <a:path w="257175" h="226060">
                  <a:moveTo>
                    <a:pt x="189258" y="18015"/>
                  </a:moveTo>
                  <a:lnTo>
                    <a:pt x="128587" y="18015"/>
                  </a:lnTo>
                  <a:lnTo>
                    <a:pt x="136490" y="9978"/>
                  </a:lnTo>
                  <a:lnTo>
                    <a:pt x="147604" y="2494"/>
                  </a:lnTo>
                  <a:lnTo>
                    <a:pt x="160243" y="0"/>
                  </a:lnTo>
                  <a:lnTo>
                    <a:pt x="172881" y="2494"/>
                  </a:lnTo>
                  <a:lnTo>
                    <a:pt x="183996" y="9978"/>
                  </a:lnTo>
                  <a:lnTo>
                    <a:pt x="189258" y="18015"/>
                  </a:lnTo>
                  <a:close/>
                </a:path>
                <a:path w="257175" h="226060">
                  <a:moveTo>
                    <a:pt x="165065" y="168525"/>
                  </a:moveTo>
                  <a:lnTo>
                    <a:pt x="30718" y="168525"/>
                  </a:lnTo>
                  <a:lnTo>
                    <a:pt x="50765" y="152452"/>
                  </a:lnTo>
                  <a:lnTo>
                    <a:pt x="58795" y="147070"/>
                  </a:lnTo>
                  <a:lnTo>
                    <a:pt x="67553" y="143154"/>
                  </a:lnTo>
                  <a:lnTo>
                    <a:pt x="76846" y="140761"/>
                  </a:lnTo>
                  <a:lnTo>
                    <a:pt x="86484" y="139950"/>
                  </a:lnTo>
                  <a:lnTo>
                    <a:pt x="165065" y="139950"/>
                  </a:lnTo>
                  <a:lnTo>
                    <a:pt x="171450" y="146335"/>
                  </a:lnTo>
                  <a:lnTo>
                    <a:pt x="171450" y="162140"/>
                  </a:lnTo>
                  <a:lnTo>
                    <a:pt x="165065" y="168525"/>
                  </a:lnTo>
                  <a:close/>
                </a:path>
                <a:path w="257175" h="226060">
                  <a:moveTo>
                    <a:pt x="235478" y="182813"/>
                  </a:moveTo>
                  <a:lnTo>
                    <a:pt x="175289" y="182813"/>
                  </a:lnTo>
                  <a:lnTo>
                    <a:pt x="228733" y="143433"/>
                  </a:lnTo>
                  <a:lnTo>
                    <a:pt x="235164" y="140440"/>
                  </a:lnTo>
                  <a:lnTo>
                    <a:pt x="242000" y="140157"/>
                  </a:lnTo>
                  <a:lnTo>
                    <a:pt x="248442" y="142459"/>
                  </a:lnTo>
                  <a:lnTo>
                    <a:pt x="253692" y="147228"/>
                  </a:lnTo>
                  <a:lnTo>
                    <a:pt x="256684" y="153658"/>
                  </a:lnTo>
                  <a:lnTo>
                    <a:pt x="256968" y="160494"/>
                  </a:lnTo>
                  <a:lnTo>
                    <a:pt x="254665" y="166937"/>
                  </a:lnTo>
                  <a:lnTo>
                    <a:pt x="249897" y="172186"/>
                  </a:lnTo>
                  <a:lnTo>
                    <a:pt x="235478" y="182813"/>
                  </a:lnTo>
                  <a:close/>
                </a:path>
                <a:path w="257175" h="226060">
                  <a:moveTo>
                    <a:pt x="157341" y="225675"/>
                  </a:moveTo>
                  <a:lnTo>
                    <a:pt x="6384" y="225675"/>
                  </a:lnTo>
                  <a:lnTo>
                    <a:pt x="0" y="219290"/>
                  </a:lnTo>
                  <a:lnTo>
                    <a:pt x="0" y="174910"/>
                  </a:lnTo>
                  <a:lnTo>
                    <a:pt x="6384" y="168525"/>
                  </a:lnTo>
                  <a:lnTo>
                    <a:pt x="117514" y="168525"/>
                  </a:lnTo>
                  <a:lnTo>
                    <a:pt x="114300" y="171740"/>
                  </a:lnTo>
                  <a:lnTo>
                    <a:pt x="114300" y="179598"/>
                  </a:lnTo>
                  <a:lnTo>
                    <a:pt x="117514" y="182813"/>
                  </a:lnTo>
                  <a:lnTo>
                    <a:pt x="235478" y="182813"/>
                  </a:lnTo>
                  <a:lnTo>
                    <a:pt x="193372" y="213843"/>
                  </a:lnTo>
                  <a:lnTo>
                    <a:pt x="185161" y="218932"/>
                  </a:lnTo>
                  <a:lnTo>
                    <a:pt x="176311" y="222639"/>
                  </a:lnTo>
                  <a:lnTo>
                    <a:pt x="166983" y="224906"/>
                  </a:lnTo>
                  <a:lnTo>
                    <a:pt x="157341" y="225675"/>
                  </a:lnTo>
                  <a:close/>
                </a:path>
              </a:pathLst>
            </a:custGeom>
            <a:solidFill>
              <a:srgbClr val="D97705"/>
            </a:solidFill>
          </p:spPr>
          <p:txBody>
            <a:bodyPr wrap="square" lIns="0" tIns="0" rIns="0" bIns="0" rtlCol="0"/>
            <a:lstStyle/>
            <a:p/>
          </p:txBody>
        </p:sp>
      </p:grpSp>
      <p:sp>
        <p:nvSpPr>
          <p:cNvPr id="22" name="object 22" descr=""/>
          <p:cNvSpPr txBox="1"/>
          <p:nvPr/>
        </p:nvSpPr>
        <p:spPr>
          <a:xfrm>
            <a:off x="6202362" y="4196930"/>
            <a:ext cx="692150" cy="208915"/>
          </a:xfrm>
          <a:prstGeom prst="rect">
            <a:avLst/>
          </a:prstGeom>
        </p:spPr>
        <p:txBody>
          <a:bodyPr wrap="square" lIns="0" tIns="12700" rIns="0" bIns="0" rtlCol="0" vert="horz">
            <a:spAutoFit/>
          </a:bodyPr>
          <a:lstStyle/>
          <a:p>
            <a:pPr marL="12700">
              <a:lnSpc>
                <a:spcPct val="100000"/>
              </a:lnSpc>
              <a:spcBef>
                <a:spcPts val="100"/>
              </a:spcBef>
            </a:pPr>
            <a:r>
              <a:rPr dirty="0" sz="1200" spc="-150">
                <a:solidFill>
                  <a:srgbClr val="91400D"/>
                </a:solidFill>
                <a:latin typeface="SimSun"/>
                <a:cs typeface="SimSun"/>
              </a:rPr>
              <a:t>社会的責任</a:t>
            </a:r>
            <a:endParaRPr sz="1200">
              <a:latin typeface="SimSun"/>
              <a:cs typeface="SimSun"/>
            </a:endParaRPr>
          </a:p>
        </p:txBody>
      </p:sp>
      <p:grpSp>
        <p:nvGrpSpPr>
          <p:cNvPr id="23" name="object 23" descr=""/>
          <p:cNvGrpSpPr/>
          <p:nvPr/>
        </p:nvGrpSpPr>
        <p:grpSpPr>
          <a:xfrm>
            <a:off x="7219949" y="3571874"/>
            <a:ext cx="571500" cy="571500"/>
            <a:chOff x="7219949" y="3571874"/>
            <a:chExt cx="571500" cy="571500"/>
          </a:xfrm>
        </p:grpSpPr>
        <p:sp>
          <p:nvSpPr>
            <p:cNvPr id="24" name="object 24" descr=""/>
            <p:cNvSpPr/>
            <p:nvPr/>
          </p:nvSpPr>
          <p:spPr>
            <a:xfrm>
              <a:off x="7219949" y="3571874"/>
              <a:ext cx="571500" cy="571500"/>
            </a:xfrm>
            <a:custGeom>
              <a:avLst/>
              <a:gdLst/>
              <a:ahLst/>
              <a:cxnLst/>
              <a:rect l="l" t="t" r="r" b="b"/>
              <a:pathLst>
                <a:path w="571500" h="571500">
                  <a:moveTo>
                    <a:pt x="285749" y="571499"/>
                  </a:moveTo>
                  <a:lnTo>
                    <a:pt x="243821" y="568407"/>
                  </a:lnTo>
                  <a:lnTo>
                    <a:pt x="202800" y="559195"/>
                  </a:lnTo>
                  <a:lnTo>
                    <a:pt x="163575" y="544064"/>
                  </a:lnTo>
                  <a:lnTo>
                    <a:pt x="126995" y="523341"/>
                  </a:lnTo>
                  <a:lnTo>
                    <a:pt x="93851" y="497476"/>
                  </a:lnTo>
                  <a:lnTo>
                    <a:pt x="64861" y="467027"/>
                  </a:lnTo>
                  <a:lnTo>
                    <a:pt x="40654" y="432654"/>
                  </a:lnTo>
                  <a:lnTo>
                    <a:pt x="21751" y="395101"/>
                  </a:lnTo>
                  <a:lnTo>
                    <a:pt x="8563" y="355181"/>
                  </a:lnTo>
                  <a:lnTo>
                    <a:pt x="1376" y="313758"/>
                  </a:lnTo>
                  <a:lnTo>
                    <a:pt x="0" y="285749"/>
                  </a:lnTo>
                  <a:lnTo>
                    <a:pt x="344" y="271728"/>
                  </a:lnTo>
                  <a:lnTo>
                    <a:pt x="5489" y="230002"/>
                  </a:lnTo>
                  <a:lnTo>
                    <a:pt x="16703" y="189483"/>
                  </a:lnTo>
                  <a:lnTo>
                    <a:pt x="33740" y="151048"/>
                  </a:lnTo>
                  <a:lnTo>
                    <a:pt x="56232" y="115528"/>
                  </a:lnTo>
                  <a:lnTo>
                    <a:pt x="83693" y="83693"/>
                  </a:lnTo>
                  <a:lnTo>
                    <a:pt x="115528" y="56232"/>
                  </a:lnTo>
                  <a:lnTo>
                    <a:pt x="151048" y="33740"/>
                  </a:lnTo>
                  <a:lnTo>
                    <a:pt x="189483" y="16703"/>
                  </a:lnTo>
                  <a:lnTo>
                    <a:pt x="230002" y="5490"/>
                  </a:lnTo>
                  <a:lnTo>
                    <a:pt x="271729" y="344"/>
                  </a:lnTo>
                  <a:lnTo>
                    <a:pt x="285749" y="0"/>
                  </a:lnTo>
                  <a:lnTo>
                    <a:pt x="299771" y="344"/>
                  </a:lnTo>
                  <a:lnTo>
                    <a:pt x="341496" y="5490"/>
                  </a:lnTo>
                  <a:lnTo>
                    <a:pt x="382016" y="16703"/>
                  </a:lnTo>
                  <a:lnTo>
                    <a:pt x="420451" y="33740"/>
                  </a:lnTo>
                  <a:lnTo>
                    <a:pt x="455970" y="56232"/>
                  </a:lnTo>
                  <a:lnTo>
                    <a:pt x="487805" y="83693"/>
                  </a:lnTo>
                  <a:lnTo>
                    <a:pt x="515265" y="115528"/>
                  </a:lnTo>
                  <a:lnTo>
                    <a:pt x="537758" y="151048"/>
                  </a:lnTo>
                  <a:lnTo>
                    <a:pt x="554795" y="189483"/>
                  </a:lnTo>
                  <a:lnTo>
                    <a:pt x="566008" y="230002"/>
                  </a:lnTo>
                  <a:lnTo>
                    <a:pt x="571155" y="271728"/>
                  </a:lnTo>
                  <a:lnTo>
                    <a:pt x="571499" y="285749"/>
                  </a:lnTo>
                  <a:lnTo>
                    <a:pt x="571155" y="299771"/>
                  </a:lnTo>
                  <a:lnTo>
                    <a:pt x="566008" y="341496"/>
                  </a:lnTo>
                  <a:lnTo>
                    <a:pt x="554795" y="382015"/>
                  </a:lnTo>
                  <a:lnTo>
                    <a:pt x="537758" y="420450"/>
                  </a:lnTo>
                  <a:lnTo>
                    <a:pt x="515265" y="455970"/>
                  </a:lnTo>
                  <a:lnTo>
                    <a:pt x="487805" y="487805"/>
                  </a:lnTo>
                  <a:lnTo>
                    <a:pt x="455970" y="515266"/>
                  </a:lnTo>
                  <a:lnTo>
                    <a:pt x="420451" y="537758"/>
                  </a:lnTo>
                  <a:lnTo>
                    <a:pt x="382016" y="554795"/>
                  </a:lnTo>
                  <a:lnTo>
                    <a:pt x="341496" y="566008"/>
                  </a:lnTo>
                  <a:lnTo>
                    <a:pt x="299771" y="571155"/>
                  </a:lnTo>
                  <a:lnTo>
                    <a:pt x="285749" y="571499"/>
                  </a:lnTo>
                  <a:close/>
                </a:path>
              </a:pathLst>
            </a:custGeom>
            <a:solidFill>
              <a:srgbClr val="FEE2E2"/>
            </a:solidFill>
          </p:spPr>
          <p:txBody>
            <a:bodyPr wrap="square" lIns="0" tIns="0" rIns="0" bIns="0" rtlCol="0"/>
            <a:lstStyle/>
            <a:p/>
          </p:txBody>
        </p:sp>
        <p:pic>
          <p:nvPicPr>
            <p:cNvPr id="25" name="object 25" descr=""/>
            <p:cNvPicPr/>
            <p:nvPr/>
          </p:nvPicPr>
          <p:blipFill>
            <a:blip r:embed="rId8" cstate="print"/>
            <a:stretch>
              <a:fillRect/>
            </a:stretch>
          </p:blipFill>
          <p:spPr>
            <a:xfrm>
              <a:off x="7391399" y="3743324"/>
              <a:ext cx="228599" cy="228599"/>
            </a:xfrm>
            <a:prstGeom prst="rect">
              <a:avLst/>
            </a:prstGeom>
          </p:spPr>
        </p:pic>
      </p:grpSp>
      <p:sp>
        <p:nvSpPr>
          <p:cNvPr id="26" name="object 26" descr=""/>
          <p:cNvSpPr txBox="1"/>
          <p:nvPr/>
        </p:nvSpPr>
        <p:spPr>
          <a:xfrm>
            <a:off x="7154862" y="4180288"/>
            <a:ext cx="692150" cy="425450"/>
          </a:xfrm>
          <a:prstGeom prst="rect">
            <a:avLst/>
          </a:prstGeom>
        </p:spPr>
        <p:txBody>
          <a:bodyPr wrap="square" lIns="0" tIns="12065" rIns="0" bIns="0" rtlCol="0" vert="horz">
            <a:spAutoFit/>
          </a:bodyPr>
          <a:lstStyle/>
          <a:p>
            <a:pPr marL="278765" marR="5080" indent="-266700">
              <a:lnSpc>
                <a:spcPct val="109400"/>
              </a:lnSpc>
              <a:spcBef>
                <a:spcPts val="95"/>
              </a:spcBef>
            </a:pPr>
            <a:r>
              <a:rPr dirty="0" sz="1200" spc="-170">
                <a:solidFill>
                  <a:srgbClr val="991B1B"/>
                </a:solidFill>
                <a:latin typeface="SimSun"/>
                <a:cs typeface="SimSun"/>
              </a:rPr>
              <a:t>気候変動対</a:t>
            </a:r>
            <a:r>
              <a:rPr dirty="0" sz="1200" spc="-50">
                <a:solidFill>
                  <a:srgbClr val="991B1B"/>
                </a:solidFill>
                <a:latin typeface="SimSun"/>
                <a:cs typeface="SimSun"/>
              </a:rPr>
              <a:t>策</a:t>
            </a:r>
            <a:endParaRPr sz="1200">
              <a:latin typeface="SimSun"/>
              <a:cs typeface="SimSun"/>
            </a:endParaRPr>
          </a:p>
        </p:txBody>
      </p:sp>
      <p:sp>
        <p:nvSpPr>
          <p:cNvPr id="29" name="object 29" descr=""/>
          <p:cNvSpPr txBox="1">
            <a:spLocks noGrp="1"/>
          </p:cNvSpPr>
          <p:nvPr>
            <p:ph type="sldNum" idx="7" sz="quarter"/>
          </p:nvPr>
        </p:nvSpPr>
        <p:spPr>
          <a:prstGeom prst="rect"/>
        </p:spPr>
        <p:txBody>
          <a:bodyPr wrap="square" lIns="0" tIns="0" rIns="0" bIns="0" rtlCol="0" vert="horz">
            <a:spAutoFit/>
          </a:bodyPr>
          <a:lstStyle/>
          <a:p>
            <a:pPr marL="12700">
              <a:lnSpc>
                <a:spcPts val="1425"/>
              </a:lnSpc>
            </a:pPr>
            <a:fld id="{81D60167-4931-47E6-BA6A-407CBD079E47}" type="slidenum">
              <a:rPr dirty="0" spc="-25"/>
              <a:t>10</a:t>
            </a:fld>
          </a:p>
        </p:txBody>
      </p:sp>
      <p:sp>
        <p:nvSpPr>
          <p:cNvPr id="30" name="object 30" descr=""/>
          <p:cNvSpPr txBox="1"/>
          <p:nvPr/>
        </p:nvSpPr>
        <p:spPr>
          <a:xfrm>
            <a:off x="463550" y="6381681"/>
            <a:ext cx="1544955" cy="174625"/>
          </a:xfrm>
          <a:prstGeom prst="rect">
            <a:avLst/>
          </a:prstGeom>
        </p:spPr>
        <p:txBody>
          <a:bodyPr wrap="square" lIns="0" tIns="0" rIns="0" bIns="0" rtlCol="0" vert="horz">
            <a:spAutoFit/>
          </a:bodyPr>
          <a:lstStyle/>
          <a:p>
            <a:pPr marL="12700">
              <a:lnSpc>
                <a:spcPct val="100000"/>
              </a:lnSpc>
            </a:pPr>
            <a:r>
              <a:rPr dirty="0" sz="1050" spc="-10">
                <a:solidFill>
                  <a:srgbClr val="64738B"/>
                </a:solidFill>
                <a:latin typeface="Liberation Sans"/>
                <a:cs typeface="Liberation Sans"/>
                <a:hlinkClick r:id="rId9"/>
              </a:rPr>
              <a:t>kurojica.com/ai-document</a:t>
            </a:r>
            <a:endParaRPr sz="1050">
              <a:latin typeface="Liberation Sans"/>
              <a:cs typeface="Liberation Sans"/>
            </a:endParaRPr>
          </a:p>
        </p:txBody>
      </p:sp>
      <p:sp>
        <p:nvSpPr>
          <p:cNvPr id="27" name="object 27" descr=""/>
          <p:cNvSpPr txBox="1"/>
          <p:nvPr/>
        </p:nvSpPr>
        <p:spPr>
          <a:xfrm>
            <a:off x="835025" y="4750899"/>
            <a:ext cx="10536555" cy="740410"/>
          </a:xfrm>
          <a:prstGeom prst="rect">
            <a:avLst/>
          </a:prstGeom>
        </p:spPr>
        <p:txBody>
          <a:bodyPr wrap="square" lIns="0" tIns="87630" rIns="0" bIns="0" rtlCol="0" vert="horz">
            <a:spAutoFit/>
          </a:bodyPr>
          <a:lstStyle/>
          <a:p>
            <a:pPr marL="240665">
              <a:lnSpc>
                <a:spcPct val="100000"/>
              </a:lnSpc>
              <a:spcBef>
                <a:spcPts val="690"/>
              </a:spcBef>
            </a:pPr>
            <a:r>
              <a:rPr dirty="0" sz="1350" spc="-150">
                <a:latin typeface="SimSun"/>
                <a:cs typeface="SimSun"/>
              </a:rPr>
              <a:t>企業への影響</a:t>
            </a:r>
            <a:endParaRPr sz="1350">
              <a:latin typeface="SimSun"/>
              <a:cs typeface="SimSun"/>
            </a:endParaRPr>
          </a:p>
          <a:p>
            <a:pPr marL="12700" marR="5080">
              <a:lnSpc>
                <a:spcPct val="108700"/>
              </a:lnSpc>
              <a:spcBef>
                <a:spcPts val="409"/>
              </a:spcBef>
            </a:pPr>
            <a:r>
              <a:rPr dirty="0" sz="1050">
                <a:solidFill>
                  <a:srgbClr val="374050"/>
                </a:solidFill>
                <a:latin typeface="Liberation Sans"/>
                <a:cs typeface="Liberation Sans"/>
              </a:rPr>
              <a:t>ESG</a:t>
            </a:r>
            <a:r>
              <a:rPr dirty="0" sz="1150" spc="-114">
                <a:solidFill>
                  <a:srgbClr val="374050"/>
                </a:solidFill>
                <a:latin typeface="SimSun"/>
                <a:cs typeface="SimSun"/>
              </a:rPr>
              <a:t>投資の広がりにより、環境配慮型の廃棄物管理と正確な情報開</a:t>
            </a:r>
            <a:r>
              <a:rPr dirty="0" sz="1150" spc="-105">
                <a:solidFill>
                  <a:srgbClr val="374050"/>
                </a:solidFill>
                <a:latin typeface="Meiryo"/>
                <a:cs typeface="Meiryo"/>
              </a:rPr>
              <a:t>⽰</a:t>
            </a:r>
            <a:r>
              <a:rPr dirty="0" sz="1150" spc="-120">
                <a:solidFill>
                  <a:srgbClr val="374050"/>
                </a:solidFill>
                <a:latin typeface="SimSun"/>
                <a:cs typeface="SimSun"/>
              </a:rPr>
              <a:t>が企業価値評価の重要指標となっています。特に電</a:t>
            </a:r>
            <a:r>
              <a:rPr dirty="0" sz="1150" spc="-105">
                <a:solidFill>
                  <a:srgbClr val="374050"/>
                </a:solidFill>
                <a:latin typeface="Meiryo"/>
                <a:cs typeface="Meiryo"/>
              </a:rPr>
              <a:t>⼦</a:t>
            </a:r>
            <a:r>
              <a:rPr dirty="0" sz="1150" spc="-120">
                <a:solidFill>
                  <a:srgbClr val="374050"/>
                </a:solidFill>
                <a:latin typeface="SimSun"/>
                <a:cs typeface="SimSun"/>
              </a:rPr>
              <a:t>化による正確なデータ管理と開</a:t>
            </a:r>
            <a:r>
              <a:rPr dirty="0" sz="1150" spc="-105">
                <a:solidFill>
                  <a:srgbClr val="374050"/>
                </a:solidFill>
                <a:latin typeface="Meiryo"/>
                <a:cs typeface="Meiryo"/>
              </a:rPr>
              <a:t>⽰</a:t>
            </a:r>
            <a:r>
              <a:rPr dirty="0" sz="1150" spc="-110">
                <a:solidFill>
                  <a:srgbClr val="374050"/>
                </a:solidFill>
                <a:latin typeface="SimSun"/>
                <a:cs typeface="SimSun"/>
              </a:rPr>
              <a:t>は、企業のサステナ</a:t>
            </a:r>
            <a:r>
              <a:rPr dirty="0" sz="1150" spc="-135">
                <a:solidFill>
                  <a:srgbClr val="374050"/>
                </a:solidFill>
                <a:latin typeface="SimSun"/>
                <a:cs typeface="SimSun"/>
              </a:rPr>
              <a:t>ビリティレポートや統合報告書における必須要素となりつつあります。</a:t>
            </a:r>
            <a:endParaRPr sz="1150">
              <a:latin typeface="SimSun"/>
              <a:cs typeface="SimSun"/>
            </a:endParaRPr>
          </a:p>
        </p:txBody>
      </p:sp>
      <p:sp>
        <p:nvSpPr>
          <p:cNvPr id="28" name="object 28" descr=""/>
          <p:cNvSpPr txBox="1"/>
          <p:nvPr/>
        </p:nvSpPr>
        <p:spPr>
          <a:xfrm>
            <a:off x="10376842" y="550989"/>
            <a:ext cx="1218565" cy="206375"/>
          </a:xfrm>
          <a:prstGeom prst="rect">
            <a:avLst/>
          </a:prstGeom>
        </p:spPr>
        <p:txBody>
          <a:bodyPr wrap="square" lIns="0" tIns="17145" rIns="0" bIns="0" rtlCol="0" vert="horz">
            <a:spAutoFit/>
          </a:bodyPr>
          <a:lstStyle/>
          <a:p>
            <a:pPr marL="12700">
              <a:lnSpc>
                <a:spcPct val="100000"/>
              </a:lnSpc>
              <a:spcBef>
                <a:spcPts val="135"/>
              </a:spcBef>
            </a:pPr>
            <a:r>
              <a:rPr dirty="0" sz="1150" spc="-110">
                <a:solidFill>
                  <a:srgbClr val="64738B"/>
                </a:solidFill>
                <a:latin typeface="SimSun"/>
                <a:cs typeface="SimSun"/>
              </a:rPr>
              <a:t>クロジカ</a:t>
            </a:r>
            <a:r>
              <a:rPr dirty="0" sz="1050">
                <a:solidFill>
                  <a:srgbClr val="64738B"/>
                </a:solidFill>
                <a:latin typeface="Liberation Sans"/>
                <a:cs typeface="Liberation Sans"/>
              </a:rPr>
              <a:t>AI</a:t>
            </a:r>
            <a:r>
              <a:rPr dirty="0" sz="1150" spc="-100">
                <a:solidFill>
                  <a:srgbClr val="64738B"/>
                </a:solidFill>
                <a:latin typeface="SimSun"/>
                <a:cs typeface="SimSun"/>
              </a:rPr>
              <a:t>書類管理</a:t>
            </a:r>
            <a:endParaRPr sz="1150">
              <a:latin typeface="SimSun"/>
              <a:cs typeface="SimSu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descr=""/>
          <p:cNvGrpSpPr/>
          <p:nvPr/>
        </p:nvGrpSpPr>
        <p:grpSpPr>
          <a:xfrm>
            <a:off x="609599" y="1400174"/>
            <a:ext cx="10972800" cy="1162050"/>
            <a:chOff x="609599" y="1400174"/>
            <a:chExt cx="10972800" cy="1162050"/>
          </a:xfrm>
        </p:grpSpPr>
        <p:sp>
          <p:nvSpPr>
            <p:cNvPr id="3" name="object 3" descr=""/>
            <p:cNvSpPr/>
            <p:nvPr/>
          </p:nvSpPr>
          <p:spPr>
            <a:xfrm>
              <a:off x="633412" y="1400174"/>
              <a:ext cx="10949305" cy="1162050"/>
            </a:xfrm>
            <a:custGeom>
              <a:avLst/>
              <a:gdLst/>
              <a:ahLst/>
              <a:cxnLst/>
              <a:rect l="l" t="t" r="r" b="b"/>
              <a:pathLst>
                <a:path w="10949305" h="1162050">
                  <a:moveTo>
                    <a:pt x="10877789" y="1162049"/>
                  </a:moveTo>
                  <a:lnTo>
                    <a:pt x="48947" y="1162049"/>
                  </a:lnTo>
                  <a:lnTo>
                    <a:pt x="45540" y="1161561"/>
                  </a:lnTo>
                  <a:lnTo>
                    <a:pt x="12911" y="1136193"/>
                  </a:lnTo>
                  <a:lnTo>
                    <a:pt x="335" y="1095808"/>
                  </a:lnTo>
                  <a:lnTo>
                    <a:pt x="0" y="1090853"/>
                  </a:lnTo>
                  <a:lnTo>
                    <a:pt x="0" y="1085849"/>
                  </a:lnTo>
                  <a:lnTo>
                    <a:pt x="0" y="71196"/>
                  </a:lnTo>
                  <a:lnTo>
                    <a:pt x="10739" y="29705"/>
                  </a:lnTo>
                  <a:lnTo>
                    <a:pt x="38793" y="2440"/>
                  </a:lnTo>
                  <a:lnTo>
                    <a:pt x="48947" y="0"/>
                  </a:lnTo>
                  <a:lnTo>
                    <a:pt x="10877789" y="0"/>
                  </a:lnTo>
                  <a:lnTo>
                    <a:pt x="10919279" y="15621"/>
                  </a:lnTo>
                  <a:lnTo>
                    <a:pt x="10945098" y="51661"/>
                  </a:lnTo>
                  <a:lnTo>
                    <a:pt x="10948985" y="71196"/>
                  </a:lnTo>
                  <a:lnTo>
                    <a:pt x="10948985" y="1090853"/>
                  </a:lnTo>
                  <a:lnTo>
                    <a:pt x="10933363" y="1132344"/>
                  </a:lnTo>
                  <a:lnTo>
                    <a:pt x="10897323" y="1158164"/>
                  </a:lnTo>
                  <a:lnTo>
                    <a:pt x="10882744" y="1161561"/>
                  </a:lnTo>
                  <a:lnTo>
                    <a:pt x="10877789" y="1162049"/>
                  </a:lnTo>
                  <a:close/>
                </a:path>
              </a:pathLst>
            </a:custGeom>
            <a:solidFill>
              <a:srgbClr val="FEF1F1"/>
            </a:solidFill>
          </p:spPr>
          <p:txBody>
            <a:bodyPr wrap="square" lIns="0" tIns="0" rIns="0" bIns="0" rtlCol="0"/>
            <a:lstStyle/>
            <a:p/>
          </p:txBody>
        </p:sp>
        <p:sp>
          <p:nvSpPr>
            <p:cNvPr id="4" name="object 4" descr=""/>
            <p:cNvSpPr/>
            <p:nvPr/>
          </p:nvSpPr>
          <p:spPr>
            <a:xfrm>
              <a:off x="609599" y="1400376"/>
              <a:ext cx="72390" cy="1162050"/>
            </a:xfrm>
            <a:custGeom>
              <a:avLst/>
              <a:gdLst/>
              <a:ahLst/>
              <a:cxnLst/>
              <a:rect l="l" t="t" r="r" b="b"/>
              <a:pathLst>
                <a:path w="72390" h="1162050">
                  <a:moveTo>
                    <a:pt x="72031" y="1161647"/>
                  </a:moveTo>
                  <a:lnTo>
                    <a:pt x="33857" y="1149018"/>
                  </a:lnTo>
                  <a:lnTo>
                    <a:pt x="5800" y="1114808"/>
                  </a:lnTo>
                  <a:lnTo>
                    <a:pt x="0" y="1085648"/>
                  </a:lnTo>
                  <a:lnTo>
                    <a:pt x="0" y="75998"/>
                  </a:lnTo>
                  <a:lnTo>
                    <a:pt x="12830" y="33656"/>
                  </a:lnTo>
                  <a:lnTo>
                    <a:pt x="47039" y="5598"/>
                  </a:lnTo>
                  <a:lnTo>
                    <a:pt x="72031" y="0"/>
                  </a:lnTo>
                  <a:lnTo>
                    <a:pt x="68765" y="1732"/>
                  </a:lnTo>
                  <a:lnTo>
                    <a:pt x="61763" y="9465"/>
                  </a:lnTo>
                  <a:lnTo>
                    <a:pt x="49800" y="46837"/>
                  </a:lnTo>
                  <a:lnTo>
                    <a:pt x="47625" y="75998"/>
                  </a:lnTo>
                  <a:lnTo>
                    <a:pt x="47625" y="1085648"/>
                  </a:lnTo>
                  <a:lnTo>
                    <a:pt x="52436" y="1127990"/>
                  </a:lnTo>
                  <a:lnTo>
                    <a:pt x="68765" y="1159914"/>
                  </a:lnTo>
                  <a:lnTo>
                    <a:pt x="72031" y="1161647"/>
                  </a:lnTo>
                  <a:close/>
                </a:path>
              </a:pathLst>
            </a:custGeom>
            <a:solidFill>
              <a:srgbClr val="000000"/>
            </a:solidFill>
          </p:spPr>
          <p:txBody>
            <a:bodyPr wrap="square" lIns="0" tIns="0" rIns="0" bIns="0" rtlCol="0"/>
            <a:lstStyle/>
            <a:p/>
          </p:txBody>
        </p:sp>
      </p:grpSp>
      <p:grpSp>
        <p:nvGrpSpPr>
          <p:cNvPr id="5" name="object 5" descr=""/>
          <p:cNvGrpSpPr/>
          <p:nvPr/>
        </p:nvGrpSpPr>
        <p:grpSpPr>
          <a:xfrm>
            <a:off x="609599" y="2705099"/>
            <a:ext cx="10972800" cy="1162050"/>
            <a:chOff x="609599" y="2705099"/>
            <a:chExt cx="10972800" cy="1162050"/>
          </a:xfrm>
        </p:grpSpPr>
        <p:sp>
          <p:nvSpPr>
            <p:cNvPr id="6" name="object 6" descr=""/>
            <p:cNvSpPr/>
            <p:nvPr/>
          </p:nvSpPr>
          <p:spPr>
            <a:xfrm>
              <a:off x="633412" y="2705099"/>
              <a:ext cx="10949305" cy="1162050"/>
            </a:xfrm>
            <a:custGeom>
              <a:avLst/>
              <a:gdLst/>
              <a:ahLst/>
              <a:cxnLst/>
              <a:rect l="l" t="t" r="r" b="b"/>
              <a:pathLst>
                <a:path w="10949305" h="1162050">
                  <a:moveTo>
                    <a:pt x="10877789" y="1162049"/>
                  </a:moveTo>
                  <a:lnTo>
                    <a:pt x="48947" y="1162049"/>
                  </a:lnTo>
                  <a:lnTo>
                    <a:pt x="45540" y="1161561"/>
                  </a:lnTo>
                  <a:lnTo>
                    <a:pt x="12911" y="1136193"/>
                  </a:lnTo>
                  <a:lnTo>
                    <a:pt x="335" y="1095808"/>
                  </a:lnTo>
                  <a:lnTo>
                    <a:pt x="0" y="1090853"/>
                  </a:lnTo>
                  <a:lnTo>
                    <a:pt x="0" y="1085849"/>
                  </a:lnTo>
                  <a:lnTo>
                    <a:pt x="0" y="71196"/>
                  </a:lnTo>
                  <a:lnTo>
                    <a:pt x="10739" y="29705"/>
                  </a:lnTo>
                  <a:lnTo>
                    <a:pt x="38793" y="2440"/>
                  </a:lnTo>
                  <a:lnTo>
                    <a:pt x="48947" y="0"/>
                  </a:lnTo>
                  <a:lnTo>
                    <a:pt x="10877789" y="0"/>
                  </a:lnTo>
                  <a:lnTo>
                    <a:pt x="10919279" y="15621"/>
                  </a:lnTo>
                  <a:lnTo>
                    <a:pt x="10945098" y="51661"/>
                  </a:lnTo>
                  <a:lnTo>
                    <a:pt x="10948985" y="71196"/>
                  </a:lnTo>
                  <a:lnTo>
                    <a:pt x="10948985" y="1090853"/>
                  </a:lnTo>
                  <a:lnTo>
                    <a:pt x="10933363" y="1132343"/>
                  </a:lnTo>
                  <a:lnTo>
                    <a:pt x="10897323" y="1158163"/>
                  </a:lnTo>
                  <a:lnTo>
                    <a:pt x="10882744" y="1161561"/>
                  </a:lnTo>
                  <a:lnTo>
                    <a:pt x="10877789" y="1162049"/>
                  </a:lnTo>
                  <a:close/>
                </a:path>
              </a:pathLst>
            </a:custGeom>
            <a:solidFill>
              <a:srgbClr val="FFFAEB"/>
            </a:solidFill>
          </p:spPr>
          <p:txBody>
            <a:bodyPr wrap="square" lIns="0" tIns="0" rIns="0" bIns="0" rtlCol="0"/>
            <a:lstStyle/>
            <a:p/>
          </p:txBody>
        </p:sp>
        <p:sp>
          <p:nvSpPr>
            <p:cNvPr id="7" name="object 7" descr=""/>
            <p:cNvSpPr/>
            <p:nvPr/>
          </p:nvSpPr>
          <p:spPr>
            <a:xfrm>
              <a:off x="609599" y="2705301"/>
              <a:ext cx="72390" cy="1162050"/>
            </a:xfrm>
            <a:custGeom>
              <a:avLst/>
              <a:gdLst/>
              <a:ahLst/>
              <a:cxnLst/>
              <a:rect l="l" t="t" r="r" b="b"/>
              <a:pathLst>
                <a:path w="72390" h="1162050">
                  <a:moveTo>
                    <a:pt x="72031" y="1161647"/>
                  </a:moveTo>
                  <a:lnTo>
                    <a:pt x="33857" y="1149017"/>
                  </a:lnTo>
                  <a:lnTo>
                    <a:pt x="5800" y="1114808"/>
                  </a:lnTo>
                  <a:lnTo>
                    <a:pt x="0" y="1085648"/>
                  </a:lnTo>
                  <a:lnTo>
                    <a:pt x="0" y="75998"/>
                  </a:lnTo>
                  <a:lnTo>
                    <a:pt x="12830" y="33655"/>
                  </a:lnTo>
                  <a:lnTo>
                    <a:pt x="47039" y="5598"/>
                  </a:lnTo>
                  <a:lnTo>
                    <a:pt x="72031" y="0"/>
                  </a:lnTo>
                  <a:lnTo>
                    <a:pt x="68765" y="1732"/>
                  </a:lnTo>
                  <a:lnTo>
                    <a:pt x="61763" y="9465"/>
                  </a:lnTo>
                  <a:lnTo>
                    <a:pt x="49800" y="46837"/>
                  </a:lnTo>
                  <a:lnTo>
                    <a:pt x="47625" y="75998"/>
                  </a:lnTo>
                  <a:lnTo>
                    <a:pt x="47625" y="1085648"/>
                  </a:lnTo>
                  <a:lnTo>
                    <a:pt x="52436" y="1127990"/>
                  </a:lnTo>
                  <a:lnTo>
                    <a:pt x="68765" y="1159914"/>
                  </a:lnTo>
                  <a:lnTo>
                    <a:pt x="72031" y="1161647"/>
                  </a:lnTo>
                  <a:close/>
                </a:path>
              </a:pathLst>
            </a:custGeom>
            <a:solidFill>
              <a:srgbClr val="000000"/>
            </a:solidFill>
          </p:spPr>
          <p:txBody>
            <a:bodyPr wrap="square" lIns="0" tIns="0" rIns="0" bIns="0" rtlCol="0"/>
            <a:lstStyle/>
            <a:p/>
          </p:txBody>
        </p:sp>
      </p:grpSp>
      <p:grpSp>
        <p:nvGrpSpPr>
          <p:cNvPr id="8" name="object 8" descr=""/>
          <p:cNvGrpSpPr/>
          <p:nvPr/>
        </p:nvGrpSpPr>
        <p:grpSpPr>
          <a:xfrm>
            <a:off x="609599" y="4010024"/>
            <a:ext cx="10972800" cy="1162050"/>
            <a:chOff x="609599" y="4010024"/>
            <a:chExt cx="10972800" cy="1162050"/>
          </a:xfrm>
        </p:grpSpPr>
        <p:sp>
          <p:nvSpPr>
            <p:cNvPr id="9" name="object 9" descr=""/>
            <p:cNvSpPr/>
            <p:nvPr/>
          </p:nvSpPr>
          <p:spPr>
            <a:xfrm>
              <a:off x="633412" y="4010024"/>
              <a:ext cx="10949305" cy="1162050"/>
            </a:xfrm>
            <a:custGeom>
              <a:avLst/>
              <a:gdLst/>
              <a:ahLst/>
              <a:cxnLst/>
              <a:rect l="l" t="t" r="r" b="b"/>
              <a:pathLst>
                <a:path w="10949305" h="1162050">
                  <a:moveTo>
                    <a:pt x="10877789" y="1162049"/>
                  </a:moveTo>
                  <a:lnTo>
                    <a:pt x="48947" y="1162049"/>
                  </a:lnTo>
                  <a:lnTo>
                    <a:pt x="45540" y="1161561"/>
                  </a:lnTo>
                  <a:lnTo>
                    <a:pt x="12911" y="1136192"/>
                  </a:lnTo>
                  <a:lnTo>
                    <a:pt x="335" y="1095808"/>
                  </a:lnTo>
                  <a:lnTo>
                    <a:pt x="0" y="1090853"/>
                  </a:lnTo>
                  <a:lnTo>
                    <a:pt x="0" y="1085849"/>
                  </a:lnTo>
                  <a:lnTo>
                    <a:pt x="0" y="71196"/>
                  </a:lnTo>
                  <a:lnTo>
                    <a:pt x="10739" y="29704"/>
                  </a:lnTo>
                  <a:lnTo>
                    <a:pt x="38793" y="2439"/>
                  </a:lnTo>
                  <a:lnTo>
                    <a:pt x="48947" y="0"/>
                  </a:lnTo>
                  <a:lnTo>
                    <a:pt x="10877789" y="0"/>
                  </a:lnTo>
                  <a:lnTo>
                    <a:pt x="10919279" y="15621"/>
                  </a:lnTo>
                  <a:lnTo>
                    <a:pt x="10945098" y="51661"/>
                  </a:lnTo>
                  <a:lnTo>
                    <a:pt x="10948985" y="71196"/>
                  </a:lnTo>
                  <a:lnTo>
                    <a:pt x="10948985" y="1090853"/>
                  </a:lnTo>
                  <a:lnTo>
                    <a:pt x="10933363" y="1132343"/>
                  </a:lnTo>
                  <a:lnTo>
                    <a:pt x="10897323" y="1158162"/>
                  </a:lnTo>
                  <a:lnTo>
                    <a:pt x="10882744" y="1161561"/>
                  </a:lnTo>
                  <a:lnTo>
                    <a:pt x="10877789" y="1162049"/>
                  </a:lnTo>
                  <a:close/>
                </a:path>
              </a:pathLst>
            </a:custGeom>
            <a:solidFill>
              <a:srgbClr val="E6F2FF"/>
            </a:solidFill>
          </p:spPr>
          <p:txBody>
            <a:bodyPr wrap="square" lIns="0" tIns="0" rIns="0" bIns="0" rtlCol="0"/>
            <a:lstStyle/>
            <a:p/>
          </p:txBody>
        </p:sp>
        <p:sp>
          <p:nvSpPr>
            <p:cNvPr id="10" name="object 10" descr=""/>
            <p:cNvSpPr/>
            <p:nvPr/>
          </p:nvSpPr>
          <p:spPr>
            <a:xfrm>
              <a:off x="609599" y="4010225"/>
              <a:ext cx="72390" cy="1162050"/>
            </a:xfrm>
            <a:custGeom>
              <a:avLst/>
              <a:gdLst/>
              <a:ahLst/>
              <a:cxnLst/>
              <a:rect l="l" t="t" r="r" b="b"/>
              <a:pathLst>
                <a:path w="72390" h="1162050">
                  <a:moveTo>
                    <a:pt x="72031" y="1161647"/>
                  </a:moveTo>
                  <a:lnTo>
                    <a:pt x="33857" y="1149017"/>
                  </a:lnTo>
                  <a:lnTo>
                    <a:pt x="5800" y="1114808"/>
                  </a:lnTo>
                  <a:lnTo>
                    <a:pt x="0" y="1085648"/>
                  </a:lnTo>
                  <a:lnTo>
                    <a:pt x="0" y="75998"/>
                  </a:lnTo>
                  <a:lnTo>
                    <a:pt x="12830" y="33655"/>
                  </a:lnTo>
                  <a:lnTo>
                    <a:pt x="47039" y="5598"/>
                  </a:lnTo>
                  <a:lnTo>
                    <a:pt x="72031" y="0"/>
                  </a:lnTo>
                  <a:lnTo>
                    <a:pt x="68765" y="1731"/>
                  </a:lnTo>
                  <a:lnTo>
                    <a:pt x="61763" y="9465"/>
                  </a:lnTo>
                  <a:lnTo>
                    <a:pt x="49800" y="46837"/>
                  </a:lnTo>
                  <a:lnTo>
                    <a:pt x="47625" y="75998"/>
                  </a:lnTo>
                  <a:lnTo>
                    <a:pt x="47625" y="1085648"/>
                  </a:lnTo>
                  <a:lnTo>
                    <a:pt x="52436" y="1127990"/>
                  </a:lnTo>
                  <a:lnTo>
                    <a:pt x="68765" y="1159914"/>
                  </a:lnTo>
                  <a:lnTo>
                    <a:pt x="72031" y="1161647"/>
                  </a:lnTo>
                  <a:close/>
                </a:path>
              </a:pathLst>
            </a:custGeom>
            <a:solidFill>
              <a:srgbClr val="0081EC"/>
            </a:solidFill>
          </p:spPr>
          <p:txBody>
            <a:bodyPr wrap="square" lIns="0" tIns="0" rIns="0" bIns="0" rtlCol="0"/>
            <a:lstStyle/>
            <a:p/>
          </p:txBody>
        </p:sp>
      </p:grpSp>
      <p:grpSp>
        <p:nvGrpSpPr>
          <p:cNvPr id="11" name="object 11" descr=""/>
          <p:cNvGrpSpPr/>
          <p:nvPr/>
        </p:nvGrpSpPr>
        <p:grpSpPr>
          <a:xfrm>
            <a:off x="609599" y="5324474"/>
            <a:ext cx="10972800" cy="685800"/>
            <a:chOff x="609599" y="5324474"/>
            <a:chExt cx="10972800" cy="685800"/>
          </a:xfrm>
        </p:grpSpPr>
        <p:sp>
          <p:nvSpPr>
            <p:cNvPr id="12" name="object 12" descr=""/>
            <p:cNvSpPr/>
            <p:nvPr/>
          </p:nvSpPr>
          <p:spPr>
            <a:xfrm>
              <a:off x="609599" y="5324474"/>
              <a:ext cx="10972800" cy="685800"/>
            </a:xfrm>
            <a:custGeom>
              <a:avLst/>
              <a:gdLst/>
              <a:ahLst/>
              <a:cxnLst/>
              <a:rect l="l" t="t" r="r" b="b"/>
              <a:pathLst>
                <a:path w="10972800" h="685800">
                  <a:moveTo>
                    <a:pt x="10901602" y="685799"/>
                  </a:moveTo>
                  <a:lnTo>
                    <a:pt x="71196" y="685799"/>
                  </a:lnTo>
                  <a:lnTo>
                    <a:pt x="66241" y="685311"/>
                  </a:lnTo>
                  <a:lnTo>
                    <a:pt x="29705" y="670177"/>
                  </a:lnTo>
                  <a:lnTo>
                    <a:pt x="3885" y="634137"/>
                  </a:lnTo>
                  <a:lnTo>
                    <a:pt x="0" y="614602"/>
                  </a:lnTo>
                  <a:lnTo>
                    <a:pt x="0" y="609599"/>
                  </a:lnTo>
                  <a:lnTo>
                    <a:pt x="0" y="71196"/>
                  </a:lnTo>
                  <a:lnTo>
                    <a:pt x="15621" y="29705"/>
                  </a:lnTo>
                  <a:lnTo>
                    <a:pt x="51661" y="3885"/>
                  </a:lnTo>
                  <a:lnTo>
                    <a:pt x="71196" y="0"/>
                  </a:lnTo>
                  <a:lnTo>
                    <a:pt x="10901602" y="0"/>
                  </a:lnTo>
                  <a:lnTo>
                    <a:pt x="10943091" y="15621"/>
                  </a:lnTo>
                  <a:lnTo>
                    <a:pt x="10968911" y="51661"/>
                  </a:lnTo>
                  <a:lnTo>
                    <a:pt x="10972798" y="71196"/>
                  </a:lnTo>
                  <a:lnTo>
                    <a:pt x="10972798" y="614602"/>
                  </a:lnTo>
                  <a:lnTo>
                    <a:pt x="10957175" y="656094"/>
                  </a:lnTo>
                  <a:lnTo>
                    <a:pt x="10921136" y="681913"/>
                  </a:lnTo>
                  <a:lnTo>
                    <a:pt x="10906556" y="685311"/>
                  </a:lnTo>
                  <a:lnTo>
                    <a:pt x="10901602" y="685799"/>
                  </a:lnTo>
                  <a:close/>
                </a:path>
              </a:pathLst>
            </a:custGeom>
            <a:solidFill>
              <a:srgbClr val="F2F4F5"/>
            </a:solidFill>
          </p:spPr>
          <p:txBody>
            <a:bodyPr wrap="square" lIns="0" tIns="0" rIns="0" bIns="0" rtlCol="0"/>
            <a:lstStyle/>
            <a:p/>
          </p:txBody>
        </p:sp>
        <p:pic>
          <p:nvPicPr>
            <p:cNvPr id="13" name="object 13" descr=""/>
            <p:cNvPicPr/>
            <p:nvPr/>
          </p:nvPicPr>
          <p:blipFill>
            <a:blip r:embed="rId2" cstate="print"/>
            <a:stretch>
              <a:fillRect/>
            </a:stretch>
          </p:blipFill>
          <p:spPr>
            <a:xfrm>
              <a:off x="728662" y="5476874"/>
              <a:ext cx="104768" cy="152399"/>
            </a:xfrm>
            <a:prstGeom prst="rect">
              <a:avLst/>
            </a:prstGeom>
          </p:spPr>
        </p:pic>
      </p:grpSp>
      <p:sp>
        <p:nvSpPr>
          <p:cNvPr id="14" name="object 14"/>
          <p:cNvSpPr txBox="1">
            <a:spLocks noGrp="1"/>
          </p:cNvSpPr>
          <p:nvPr>
            <p:ph type="title"/>
          </p:nvPr>
        </p:nvSpPr>
        <p:spPr>
          <a:prstGeom prst="rect"/>
        </p:spPr>
        <p:txBody>
          <a:bodyPr wrap="square" lIns="0" tIns="15875" rIns="0" bIns="0" rtlCol="0" vert="horz">
            <a:spAutoFit/>
          </a:bodyPr>
          <a:lstStyle/>
          <a:p>
            <a:pPr marL="12700">
              <a:lnSpc>
                <a:spcPct val="100000"/>
              </a:lnSpc>
              <a:spcBef>
                <a:spcPts val="125"/>
              </a:spcBef>
            </a:pPr>
            <a:r>
              <a:rPr dirty="0" spc="-310"/>
              <a:t>建設業の現場で抱えがちな</a:t>
            </a:r>
            <a:r>
              <a:rPr dirty="0" sz="2250" b="1">
                <a:latin typeface="Liberation Sans"/>
                <a:cs typeface="Liberation Sans"/>
              </a:rPr>
              <a:t>"3</a:t>
            </a:r>
            <a:r>
              <a:rPr dirty="0" spc="-310"/>
              <a:t>つのギャップ</a:t>
            </a:r>
            <a:r>
              <a:rPr dirty="0" sz="2250" spc="-50" b="1">
                <a:latin typeface="Liberation Sans"/>
                <a:cs typeface="Liberation Sans"/>
              </a:rPr>
              <a:t>"</a:t>
            </a:r>
            <a:endParaRPr sz="2250">
              <a:latin typeface="Liberation Sans"/>
              <a:cs typeface="Liberation Sans"/>
            </a:endParaRPr>
          </a:p>
        </p:txBody>
      </p:sp>
      <p:grpSp>
        <p:nvGrpSpPr>
          <p:cNvPr id="15" name="object 15" descr=""/>
          <p:cNvGrpSpPr/>
          <p:nvPr/>
        </p:nvGrpSpPr>
        <p:grpSpPr>
          <a:xfrm>
            <a:off x="847724" y="1543049"/>
            <a:ext cx="342900" cy="342900"/>
            <a:chOff x="847724" y="1543049"/>
            <a:chExt cx="342900" cy="342900"/>
          </a:xfrm>
        </p:grpSpPr>
        <p:sp>
          <p:nvSpPr>
            <p:cNvPr id="16" name="object 16" descr=""/>
            <p:cNvSpPr/>
            <p:nvPr/>
          </p:nvSpPr>
          <p:spPr>
            <a:xfrm>
              <a:off x="847724" y="1543049"/>
              <a:ext cx="342900" cy="342900"/>
            </a:xfrm>
            <a:custGeom>
              <a:avLst/>
              <a:gdLst/>
              <a:ahLst/>
              <a:cxnLst/>
              <a:rect l="l" t="t" r="r" b="b"/>
              <a:pathLst>
                <a:path w="342900" h="342900">
                  <a:moveTo>
                    <a:pt x="171449" y="342899"/>
                  </a:moveTo>
                  <a:lnTo>
                    <a:pt x="129780" y="337760"/>
                  </a:lnTo>
                  <a:lnTo>
                    <a:pt x="90627" y="322657"/>
                  </a:lnTo>
                  <a:lnTo>
                    <a:pt x="56317" y="298493"/>
                  </a:lnTo>
                  <a:lnTo>
                    <a:pt x="28894" y="266701"/>
                  </a:lnTo>
                  <a:lnTo>
                    <a:pt x="10017" y="229200"/>
                  </a:lnTo>
                  <a:lnTo>
                    <a:pt x="823" y="188255"/>
                  </a:lnTo>
                  <a:lnTo>
                    <a:pt x="0" y="171449"/>
                  </a:lnTo>
                  <a:lnTo>
                    <a:pt x="205" y="163027"/>
                  </a:lnTo>
                  <a:lnTo>
                    <a:pt x="7380" y="121679"/>
                  </a:lnTo>
                  <a:lnTo>
                    <a:pt x="24386" y="83314"/>
                  </a:lnTo>
                  <a:lnTo>
                    <a:pt x="50216" y="50216"/>
                  </a:lnTo>
                  <a:lnTo>
                    <a:pt x="83315" y="24386"/>
                  </a:lnTo>
                  <a:lnTo>
                    <a:pt x="121679" y="7380"/>
                  </a:lnTo>
                  <a:lnTo>
                    <a:pt x="163027" y="205"/>
                  </a:lnTo>
                  <a:lnTo>
                    <a:pt x="171449" y="0"/>
                  </a:lnTo>
                  <a:lnTo>
                    <a:pt x="179872" y="205"/>
                  </a:lnTo>
                  <a:lnTo>
                    <a:pt x="221219" y="7380"/>
                  </a:lnTo>
                  <a:lnTo>
                    <a:pt x="259584" y="24386"/>
                  </a:lnTo>
                  <a:lnTo>
                    <a:pt x="292683" y="50216"/>
                  </a:lnTo>
                  <a:lnTo>
                    <a:pt x="318513" y="83314"/>
                  </a:lnTo>
                  <a:lnTo>
                    <a:pt x="335519" y="121679"/>
                  </a:lnTo>
                  <a:lnTo>
                    <a:pt x="342694" y="163027"/>
                  </a:lnTo>
                  <a:lnTo>
                    <a:pt x="342899" y="171449"/>
                  </a:lnTo>
                  <a:lnTo>
                    <a:pt x="342694" y="179872"/>
                  </a:lnTo>
                  <a:lnTo>
                    <a:pt x="335519" y="221219"/>
                  </a:lnTo>
                  <a:lnTo>
                    <a:pt x="318513" y="259584"/>
                  </a:lnTo>
                  <a:lnTo>
                    <a:pt x="292683" y="292683"/>
                  </a:lnTo>
                  <a:lnTo>
                    <a:pt x="259584" y="318513"/>
                  </a:lnTo>
                  <a:lnTo>
                    <a:pt x="221219" y="335519"/>
                  </a:lnTo>
                  <a:lnTo>
                    <a:pt x="179872" y="342694"/>
                  </a:lnTo>
                  <a:lnTo>
                    <a:pt x="171449" y="342899"/>
                  </a:lnTo>
                  <a:close/>
                </a:path>
              </a:pathLst>
            </a:custGeom>
            <a:solidFill>
              <a:srgbClr val="FEE2E2"/>
            </a:solidFill>
          </p:spPr>
          <p:txBody>
            <a:bodyPr wrap="square" lIns="0" tIns="0" rIns="0" bIns="0" rtlCol="0"/>
            <a:lstStyle/>
            <a:p/>
          </p:txBody>
        </p:sp>
        <p:pic>
          <p:nvPicPr>
            <p:cNvPr id="17" name="object 17" descr=""/>
            <p:cNvPicPr/>
            <p:nvPr/>
          </p:nvPicPr>
          <p:blipFill>
            <a:blip r:embed="rId3" cstate="print"/>
            <a:stretch>
              <a:fillRect/>
            </a:stretch>
          </p:blipFill>
          <p:spPr>
            <a:xfrm>
              <a:off x="952499" y="1638299"/>
              <a:ext cx="133349" cy="152399"/>
            </a:xfrm>
            <a:prstGeom prst="rect">
              <a:avLst/>
            </a:prstGeom>
          </p:spPr>
        </p:pic>
      </p:grpSp>
      <p:grpSp>
        <p:nvGrpSpPr>
          <p:cNvPr id="18" name="object 18" descr=""/>
          <p:cNvGrpSpPr/>
          <p:nvPr/>
        </p:nvGrpSpPr>
        <p:grpSpPr>
          <a:xfrm>
            <a:off x="847724" y="2847974"/>
            <a:ext cx="342900" cy="342900"/>
            <a:chOff x="847724" y="2847974"/>
            <a:chExt cx="342900" cy="342900"/>
          </a:xfrm>
        </p:grpSpPr>
        <p:sp>
          <p:nvSpPr>
            <p:cNvPr id="19" name="object 19" descr=""/>
            <p:cNvSpPr/>
            <p:nvPr/>
          </p:nvSpPr>
          <p:spPr>
            <a:xfrm>
              <a:off x="847724" y="2847974"/>
              <a:ext cx="342900" cy="342900"/>
            </a:xfrm>
            <a:custGeom>
              <a:avLst/>
              <a:gdLst/>
              <a:ahLst/>
              <a:cxnLst/>
              <a:rect l="l" t="t" r="r" b="b"/>
              <a:pathLst>
                <a:path w="342900" h="342900">
                  <a:moveTo>
                    <a:pt x="171449" y="342899"/>
                  </a:moveTo>
                  <a:lnTo>
                    <a:pt x="129780" y="337760"/>
                  </a:lnTo>
                  <a:lnTo>
                    <a:pt x="90627" y="322656"/>
                  </a:lnTo>
                  <a:lnTo>
                    <a:pt x="56317" y="298493"/>
                  </a:lnTo>
                  <a:lnTo>
                    <a:pt x="28894" y="266701"/>
                  </a:lnTo>
                  <a:lnTo>
                    <a:pt x="10017" y="229199"/>
                  </a:lnTo>
                  <a:lnTo>
                    <a:pt x="823" y="188255"/>
                  </a:lnTo>
                  <a:lnTo>
                    <a:pt x="0" y="171449"/>
                  </a:lnTo>
                  <a:lnTo>
                    <a:pt x="205" y="163027"/>
                  </a:lnTo>
                  <a:lnTo>
                    <a:pt x="7380" y="121679"/>
                  </a:lnTo>
                  <a:lnTo>
                    <a:pt x="24386" y="83315"/>
                  </a:lnTo>
                  <a:lnTo>
                    <a:pt x="50216" y="50216"/>
                  </a:lnTo>
                  <a:lnTo>
                    <a:pt x="83315" y="24385"/>
                  </a:lnTo>
                  <a:lnTo>
                    <a:pt x="121679" y="7380"/>
                  </a:lnTo>
                  <a:lnTo>
                    <a:pt x="163027" y="205"/>
                  </a:lnTo>
                  <a:lnTo>
                    <a:pt x="171449" y="0"/>
                  </a:lnTo>
                  <a:lnTo>
                    <a:pt x="179872" y="205"/>
                  </a:lnTo>
                  <a:lnTo>
                    <a:pt x="221219" y="7380"/>
                  </a:lnTo>
                  <a:lnTo>
                    <a:pt x="259584" y="24386"/>
                  </a:lnTo>
                  <a:lnTo>
                    <a:pt x="292683" y="50216"/>
                  </a:lnTo>
                  <a:lnTo>
                    <a:pt x="318513" y="83315"/>
                  </a:lnTo>
                  <a:lnTo>
                    <a:pt x="335519" y="121679"/>
                  </a:lnTo>
                  <a:lnTo>
                    <a:pt x="342694" y="163027"/>
                  </a:lnTo>
                  <a:lnTo>
                    <a:pt x="342899" y="171449"/>
                  </a:lnTo>
                  <a:lnTo>
                    <a:pt x="342694" y="179872"/>
                  </a:lnTo>
                  <a:lnTo>
                    <a:pt x="335519" y="221219"/>
                  </a:lnTo>
                  <a:lnTo>
                    <a:pt x="318513" y="259584"/>
                  </a:lnTo>
                  <a:lnTo>
                    <a:pt x="292683" y="292682"/>
                  </a:lnTo>
                  <a:lnTo>
                    <a:pt x="259584" y="318513"/>
                  </a:lnTo>
                  <a:lnTo>
                    <a:pt x="221219" y="335519"/>
                  </a:lnTo>
                  <a:lnTo>
                    <a:pt x="179872" y="342693"/>
                  </a:lnTo>
                  <a:lnTo>
                    <a:pt x="171449" y="342899"/>
                  </a:lnTo>
                  <a:close/>
                </a:path>
              </a:pathLst>
            </a:custGeom>
            <a:solidFill>
              <a:srgbClr val="FEF2C7"/>
            </a:solidFill>
          </p:spPr>
          <p:txBody>
            <a:bodyPr wrap="square" lIns="0" tIns="0" rIns="0" bIns="0" rtlCol="0"/>
            <a:lstStyle/>
            <a:p/>
          </p:txBody>
        </p:sp>
        <p:pic>
          <p:nvPicPr>
            <p:cNvPr id="20" name="object 20" descr=""/>
            <p:cNvPicPr/>
            <p:nvPr/>
          </p:nvPicPr>
          <p:blipFill>
            <a:blip r:embed="rId4" cstate="print"/>
            <a:stretch>
              <a:fillRect/>
            </a:stretch>
          </p:blipFill>
          <p:spPr>
            <a:xfrm>
              <a:off x="942974" y="2943224"/>
              <a:ext cx="152399" cy="152399"/>
            </a:xfrm>
            <a:prstGeom prst="rect">
              <a:avLst/>
            </a:prstGeom>
          </p:spPr>
        </p:pic>
      </p:grpSp>
      <p:grpSp>
        <p:nvGrpSpPr>
          <p:cNvPr id="21" name="object 21" descr=""/>
          <p:cNvGrpSpPr/>
          <p:nvPr/>
        </p:nvGrpSpPr>
        <p:grpSpPr>
          <a:xfrm>
            <a:off x="847724" y="4152899"/>
            <a:ext cx="342900" cy="342900"/>
            <a:chOff x="847724" y="4152899"/>
            <a:chExt cx="342900" cy="342900"/>
          </a:xfrm>
        </p:grpSpPr>
        <p:sp>
          <p:nvSpPr>
            <p:cNvPr id="22" name="object 22" descr=""/>
            <p:cNvSpPr/>
            <p:nvPr/>
          </p:nvSpPr>
          <p:spPr>
            <a:xfrm>
              <a:off x="847724" y="4152899"/>
              <a:ext cx="342900" cy="342900"/>
            </a:xfrm>
            <a:custGeom>
              <a:avLst/>
              <a:gdLst/>
              <a:ahLst/>
              <a:cxnLst/>
              <a:rect l="l" t="t" r="r" b="b"/>
              <a:pathLst>
                <a:path w="342900" h="342900">
                  <a:moveTo>
                    <a:pt x="171449" y="342899"/>
                  </a:moveTo>
                  <a:lnTo>
                    <a:pt x="129780" y="337760"/>
                  </a:lnTo>
                  <a:lnTo>
                    <a:pt x="90627" y="322656"/>
                  </a:lnTo>
                  <a:lnTo>
                    <a:pt x="56317" y="298493"/>
                  </a:lnTo>
                  <a:lnTo>
                    <a:pt x="28894" y="266701"/>
                  </a:lnTo>
                  <a:lnTo>
                    <a:pt x="10017" y="229200"/>
                  </a:lnTo>
                  <a:lnTo>
                    <a:pt x="823" y="188254"/>
                  </a:lnTo>
                  <a:lnTo>
                    <a:pt x="0" y="171449"/>
                  </a:lnTo>
                  <a:lnTo>
                    <a:pt x="205" y="163026"/>
                  </a:lnTo>
                  <a:lnTo>
                    <a:pt x="7380" y="121679"/>
                  </a:lnTo>
                  <a:lnTo>
                    <a:pt x="24386" y="83314"/>
                  </a:lnTo>
                  <a:lnTo>
                    <a:pt x="50216" y="50216"/>
                  </a:lnTo>
                  <a:lnTo>
                    <a:pt x="83315" y="24385"/>
                  </a:lnTo>
                  <a:lnTo>
                    <a:pt x="121679" y="7380"/>
                  </a:lnTo>
                  <a:lnTo>
                    <a:pt x="163027" y="206"/>
                  </a:lnTo>
                  <a:lnTo>
                    <a:pt x="171449" y="0"/>
                  </a:lnTo>
                  <a:lnTo>
                    <a:pt x="179872" y="206"/>
                  </a:lnTo>
                  <a:lnTo>
                    <a:pt x="221219" y="7380"/>
                  </a:lnTo>
                  <a:lnTo>
                    <a:pt x="259584" y="24386"/>
                  </a:lnTo>
                  <a:lnTo>
                    <a:pt x="292683" y="50216"/>
                  </a:lnTo>
                  <a:lnTo>
                    <a:pt x="318513" y="83314"/>
                  </a:lnTo>
                  <a:lnTo>
                    <a:pt x="335519" y="121679"/>
                  </a:lnTo>
                  <a:lnTo>
                    <a:pt x="342694" y="163026"/>
                  </a:lnTo>
                  <a:lnTo>
                    <a:pt x="342899" y="171449"/>
                  </a:lnTo>
                  <a:lnTo>
                    <a:pt x="342694" y="179872"/>
                  </a:lnTo>
                  <a:lnTo>
                    <a:pt x="335519" y="221219"/>
                  </a:lnTo>
                  <a:lnTo>
                    <a:pt x="318513" y="259584"/>
                  </a:lnTo>
                  <a:lnTo>
                    <a:pt x="292683" y="292683"/>
                  </a:lnTo>
                  <a:lnTo>
                    <a:pt x="259584" y="318513"/>
                  </a:lnTo>
                  <a:lnTo>
                    <a:pt x="221219" y="335518"/>
                  </a:lnTo>
                  <a:lnTo>
                    <a:pt x="179872" y="342694"/>
                  </a:lnTo>
                  <a:lnTo>
                    <a:pt x="171449" y="342899"/>
                  </a:lnTo>
                  <a:close/>
                </a:path>
              </a:pathLst>
            </a:custGeom>
            <a:solidFill>
              <a:srgbClr val="E6F2FF"/>
            </a:solidFill>
          </p:spPr>
          <p:txBody>
            <a:bodyPr wrap="square" lIns="0" tIns="0" rIns="0" bIns="0" rtlCol="0"/>
            <a:lstStyle/>
            <a:p/>
          </p:txBody>
        </p:sp>
        <p:pic>
          <p:nvPicPr>
            <p:cNvPr id="23" name="object 23" descr=""/>
            <p:cNvPicPr/>
            <p:nvPr/>
          </p:nvPicPr>
          <p:blipFill>
            <a:blip r:embed="rId5" cstate="print"/>
            <a:stretch>
              <a:fillRect/>
            </a:stretch>
          </p:blipFill>
          <p:spPr>
            <a:xfrm>
              <a:off x="942974" y="4248149"/>
              <a:ext cx="153322" cy="153352"/>
            </a:xfrm>
            <a:prstGeom prst="rect">
              <a:avLst/>
            </a:prstGeom>
          </p:spPr>
        </p:pic>
      </p:grpSp>
      <p:sp>
        <p:nvSpPr>
          <p:cNvPr id="24" name="object 24" descr=""/>
          <p:cNvSpPr txBox="1"/>
          <p:nvPr/>
        </p:nvSpPr>
        <p:spPr>
          <a:xfrm>
            <a:off x="711199" y="1550161"/>
            <a:ext cx="10640695" cy="4341495"/>
          </a:xfrm>
          <a:prstGeom prst="rect">
            <a:avLst/>
          </a:prstGeom>
        </p:spPr>
        <p:txBody>
          <a:bodyPr wrap="square" lIns="0" tIns="14604" rIns="0" bIns="0" rtlCol="0" vert="horz">
            <a:spAutoFit/>
          </a:bodyPr>
          <a:lstStyle/>
          <a:p>
            <a:pPr marL="593090">
              <a:lnSpc>
                <a:spcPct val="100000"/>
              </a:lnSpc>
              <a:spcBef>
                <a:spcPts val="114"/>
              </a:spcBef>
            </a:pPr>
            <a:r>
              <a:rPr dirty="0" sz="1700" spc="-210">
                <a:solidFill>
                  <a:srgbClr val="991B1B"/>
                </a:solidFill>
                <a:latin typeface="SimSun"/>
                <a:cs typeface="SimSun"/>
              </a:rPr>
              <a:t>ギャップ</a:t>
            </a:r>
            <a:r>
              <a:rPr dirty="0" sz="1500" b="1">
                <a:solidFill>
                  <a:srgbClr val="991B1B"/>
                </a:solidFill>
                <a:latin typeface="Liberation Sans"/>
                <a:cs typeface="Liberation Sans"/>
              </a:rPr>
              <a:t>1:</a:t>
            </a:r>
            <a:r>
              <a:rPr dirty="0" sz="1500" spc="100" b="1">
                <a:solidFill>
                  <a:srgbClr val="991B1B"/>
                </a:solidFill>
                <a:latin typeface="Liberation Sans"/>
                <a:cs typeface="Liberation Sans"/>
              </a:rPr>
              <a:t> </a:t>
            </a:r>
            <a:r>
              <a:rPr dirty="0" sz="1700" spc="-210">
                <a:solidFill>
                  <a:srgbClr val="991B1B"/>
                </a:solidFill>
                <a:latin typeface="SimSun"/>
                <a:cs typeface="SimSun"/>
              </a:rPr>
              <a:t>紙と電</a:t>
            </a:r>
            <a:r>
              <a:rPr dirty="0" sz="1700" spc="-210">
                <a:solidFill>
                  <a:srgbClr val="991B1B"/>
                </a:solidFill>
                <a:latin typeface="Meiryo"/>
                <a:cs typeface="Meiryo"/>
              </a:rPr>
              <a:t>⼦</a:t>
            </a:r>
            <a:r>
              <a:rPr dirty="0" sz="1700" spc="-210">
                <a:solidFill>
                  <a:srgbClr val="991B1B"/>
                </a:solidFill>
                <a:latin typeface="SimSun"/>
                <a:cs typeface="SimSun"/>
              </a:rPr>
              <a:t>の</a:t>
            </a:r>
            <a:r>
              <a:rPr dirty="0" sz="1700" spc="-210">
                <a:solidFill>
                  <a:srgbClr val="991B1B"/>
                </a:solidFill>
                <a:latin typeface="Meiryo"/>
                <a:cs typeface="Meiryo"/>
              </a:rPr>
              <a:t>⼆</a:t>
            </a:r>
            <a:r>
              <a:rPr dirty="0" sz="1700" spc="-204">
                <a:solidFill>
                  <a:srgbClr val="991B1B"/>
                </a:solidFill>
                <a:latin typeface="SimSun"/>
                <a:cs typeface="SimSun"/>
              </a:rPr>
              <a:t>重管理によるコスト増</a:t>
            </a:r>
            <a:endParaRPr sz="1700">
              <a:latin typeface="SimSun"/>
              <a:cs typeface="SimSun"/>
            </a:endParaRPr>
          </a:p>
          <a:p>
            <a:pPr marL="593090" marR="15240">
              <a:lnSpc>
                <a:spcPct val="111100"/>
              </a:lnSpc>
              <a:spcBef>
                <a:spcPts val="835"/>
              </a:spcBef>
            </a:pPr>
            <a:r>
              <a:rPr dirty="0" sz="1350" spc="-165">
                <a:solidFill>
                  <a:srgbClr val="374050"/>
                </a:solidFill>
                <a:latin typeface="SimSun"/>
                <a:cs typeface="SimSun"/>
              </a:rPr>
              <a:t>電</a:t>
            </a:r>
            <a:r>
              <a:rPr dirty="0" sz="1350" spc="-165">
                <a:solidFill>
                  <a:srgbClr val="374050"/>
                </a:solidFill>
                <a:latin typeface="Meiryo"/>
                <a:cs typeface="Meiryo"/>
              </a:rPr>
              <a:t>⼦</a:t>
            </a:r>
            <a:r>
              <a:rPr dirty="0" sz="1350" spc="-165">
                <a:solidFill>
                  <a:srgbClr val="374050"/>
                </a:solidFill>
                <a:latin typeface="PMingLiU"/>
                <a:cs typeface="PMingLiU"/>
              </a:rPr>
              <a:t>マニフェスト</a:t>
            </a:r>
            <a:r>
              <a:rPr dirty="0" sz="1350" spc="-165">
                <a:solidFill>
                  <a:srgbClr val="374050"/>
                </a:solidFill>
                <a:latin typeface="SimSun"/>
                <a:cs typeface="SimSun"/>
              </a:rPr>
              <a:t>義</a:t>
            </a:r>
            <a:r>
              <a:rPr dirty="0" sz="1350" spc="-165">
                <a:solidFill>
                  <a:srgbClr val="374050"/>
                </a:solidFill>
                <a:latin typeface="Meiryo"/>
                <a:cs typeface="Meiryo"/>
              </a:rPr>
              <a:t>務</a:t>
            </a:r>
            <a:r>
              <a:rPr dirty="0" sz="1350" spc="-165">
                <a:solidFill>
                  <a:srgbClr val="374050"/>
                </a:solidFill>
                <a:latin typeface="SimSun"/>
                <a:cs typeface="SimSun"/>
              </a:rPr>
              <a:t>化に</a:t>
            </a:r>
            <a:r>
              <a:rPr dirty="0" sz="1350" spc="-204">
                <a:solidFill>
                  <a:srgbClr val="374050"/>
                </a:solidFill>
                <a:latin typeface="PMingLiU"/>
                <a:cs typeface="PMingLiU"/>
              </a:rPr>
              <a:t>より</a:t>
            </a:r>
            <a:r>
              <a:rPr dirty="0" sz="1350" spc="-165">
                <a:solidFill>
                  <a:srgbClr val="374050"/>
                </a:solidFill>
                <a:latin typeface="SimSun"/>
                <a:cs typeface="SimSun"/>
              </a:rPr>
              <a:t>、多くの現場では紙と電</a:t>
            </a:r>
            <a:r>
              <a:rPr dirty="0" sz="1350" spc="-165">
                <a:solidFill>
                  <a:srgbClr val="374050"/>
                </a:solidFill>
                <a:latin typeface="Meiryo"/>
                <a:cs typeface="Meiryo"/>
              </a:rPr>
              <a:t>⼦</a:t>
            </a:r>
            <a:r>
              <a:rPr dirty="0" sz="1350" spc="-165">
                <a:solidFill>
                  <a:srgbClr val="374050"/>
                </a:solidFill>
                <a:latin typeface="SimSun"/>
                <a:cs typeface="SimSun"/>
              </a:rPr>
              <a:t>の</a:t>
            </a:r>
            <a:r>
              <a:rPr dirty="0" sz="1350" spc="-165">
                <a:solidFill>
                  <a:srgbClr val="374050"/>
                </a:solidFill>
                <a:latin typeface="Meiryo"/>
                <a:cs typeface="Meiryo"/>
              </a:rPr>
              <a:t>⼆</a:t>
            </a:r>
            <a:r>
              <a:rPr dirty="0" sz="1350" spc="-185">
                <a:solidFill>
                  <a:srgbClr val="374050"/>
                </a:solidFill>
                <a:latin typeface="SimSun"/>
                <a:cs typeface="SimSun"/>
              </a:rPr>
              <a:t>重管理状態に陥っています。こ</a:t>
            </a:r>
            <a:r>
              <a:rPr dirty="0" sz="1350" spc="-165">
                <a:solidFill>
                  <a:srgbClr val="374050"/>
                </a:solidFill>
                <a:latin typeface="PMingLiU"/>
                <a:cs typeface="PMingLiU"/>
              </a:rPr>
              <a:t>れ</a:t>
            </a:r>
            <a:r>
              <a:rPr dirty="0" sz="1350" spc="-165">
                <a:solidFill>
                  <a:srgbClr val="374050"/>
                </a:solidFill>
                <a:latin typeface="SimSun"/>
                <a:cs typeface="SimSun"/>
              </a:rPr>
              <a:t>に</a:t>
            </a:r>
            <a:r>
              <a:rPr dirty="0" sz="1350" spc="-180">
                <a:solidFill>
                  <a:srgbClr val="374050"/>
                </a:solidFill>
                <a:latin typeface="PMingLiU"/>
                <a:cs typeface="PMingLiU"/>
              </a:rPr>
              <a:t>より</a:t>
            </a:r>
            <a:r>
              <a:rPr dirty="0" sz="1350" spc="-165">
                <a:solidFill>
                  <a:srgbClr val="374050"/>
                </a:solidFill>
                <a:latin typeface="Meiryo"/>
                <a:cs typeface="Meiryo"/>
              </a:rPr>
              <a:t>⼊⼒</a:t>
            </a:r>
            <a:r>
              <a:rPr dirty="0" sz="1350" spc="-165">
                <a:solidFill>
                  <a:srgbClr val="374050"/>
                </a:solidFill>
                <a:latin typeface="PMingLiU"/>
                <a:cs typeface="PMingLiU"/>
              </a:rPr>
              <a:t>ミス</a:t>
            </a:r>
            <a:r>
              <a:rPr dirty="0" sz="1350" spc="-165">
                <a:solidFill>
                  <a:srgbClr val="374050"/>
                </a:solidFill>
                <a:latin typeface="SimSun"/>
                <a:cs typeface="SimSun"/>
              </a:rPr>
              <a:t>や</a:t>
            </a:r>
            <a:r>
              <a:rPr dirty="0" sz="1350" spc="-165">
                <a:solidFill>
                  <a:srgbClr val="374050"/>
                </a:solidFill>
                <a:latin typeface="Meiryo"/>
                <a:cs typeface="Meiryo"/>
              </a:rPr>
              <a:t>⼆</a:t>
            </a:r>
            <a:r>
              <a:rPr dirty="0" sz="1350" spc="-165">
                <a:solidFill>
                  <a:srgbClr val="374050"/>
                </a:solidFill>
                <a:latin typeface="SimSun"/>
                <a:cs typeface="SimSun"/>
              </a:rPr>
              <a:t>重転記の</a:t>
            </a:r>
            <a:r>
              <a:rPr dirty="0" sz="1350" spc="-165">
                <a:solidFill>
                  <a:srgbClr val="374050"/>
                </a:solidFill>
                <a:latin typeface="Meiryo"/>
                <a:cs typeface="Meiryo"/>
              </a:rPr>
              <a:t>⼯</a:t>
            </a:r>
            <a:r>
              <a:rPr dirty="0" sz="1350" spc="-165">
                <a:solidFill>
                  <a:srgbClr val="374050"/>
                </a:solidFill>
                <a:latin typeface="SimSun"/>
                <a:cs typeface="SimSun"/>
              </a:rPr>
              <a:t>数増</a:t>
            </a:r>
            <a:r>
              <a:rPr dirty="0" sz="1350" spc="-165">
                <a:solidFill>
                  <a:srgbClr val="374050"/>
                </a:solidFill>
                <a:latin typeface="Meiryo"/>
                <a:cs typeface="Meiryo"/>
              </a:rPr>
              <a:t>加</a:t>
            </a:r>
            <a:r>
              <a:rPr dirty="0" sz="1350" spc="-165">
                <a:solidFill>
                  <a:srgbClr val="374050"/>
                </a:solidFill>
                <a:latin typeface="SimSun"/>
                <a:cs typeface="SimSun"/>
              </a:rPr>
              <a:t>、管理</a:t>
            </a:r>
            <a:r>
              <a:rPr dirty="0" sz="1350" spc="-165">
                <a:solidFill>
                  <a:srgbClr val="374050"/>
                </a:solidFill>
                <a:latin typeface="PMingLiU"/>
                <a:cs typeface="PMingLiU"/>
              </a:rPr>
              <a:t>コスト</a:t>
            </a:r>
            <a:r>
              <a:rPr dirty="0" sz="1350" spc="-165">
                <a:solidFill>
                  <a:srgbClr val="374050"/>
                </a:solidFill>
                <a:latin typeface="SimSun"/>
                <a:cs typeface="SimSun"/>
              </a:rPr>
              <a:t>が膨</a:t>
            </a:r>
            <a:r>
              <a:rPr dirty="0" sz="1350" spc="-165">
                <a:solidFill>
                  <a:srgbClr val="374050"/>
                </a:solidFill>
                <a:latin typeface="PMingLiU"/>
                <a:cs typeface="PMingLiU"/>
              </a:rPr>
              <a:t>ら</a:t>
            </a:r>
            <a:r>
              <a:rPr dirty="0" sz="1350" spc="-165">
                <a:solidFill>
                  <a:srgbClr val="374050"/>
                </a:solidFill>
                <a:latin typeface="SimSun"/>
                <a:cs typeface="SimSun"/>
              </a:rPr>
              <a:t>む傾向があ</a:t>
            </a:r>
            <a:r>
              <a:rPr dirty="0" sz="1350" spc="-165">
                <a:solidFill>
                  <a:srgbClr val="374050"/>
                </a:solidFill>
                <a:latin typeface="PMingLiU"/>
                <a:cs typeface="PMingLiU"/>
              </a:rPr>
              <a:t>り</a:t>
            </a:r>
            <a:r>
              <a:rPr dirty="0" sz="1350" spc="-210">
                <a:solidFill>
                  <a:srgbClr val="374050"/>
                </a:solidFill>
                <a:latin typeface="SimSun"/>
                <a:cs typeface="SimSun"/>
              </a:rPr>
              <a:t>ます。</a:t>
            </a:r>
            <a:endParaRPr sz="1350">
              <a:latin typeface="SimSun"/>
              <a:cs typeface="SimSun"/>
            </a:endParaRPr>
          </a:p>
          <a:p>
            <a:pPr>
              <a:lnSpc>
                <a:spcPct val="100000"/>
              </a:lnSpc>
            </a:pPr>
            <a:endParaRPr sz="1200">
              <a:latin typeface="SimSun"/>
              <a:cs typeface="SimSun"/>
            </a:endParaRPr>
          </a:p>
          <a:p>
            <a:pPr>
              <a:lnSpc>
                <a:spcPct val="100000"/>
              </a:lnSpc>
              <a:spcBef>
                <a:spcPts val="680"/>
              </a:spcBef>
            </a:pPr>
            <a:endParaRPr sz="1200">
              <a:latin typeface="SimSun"/>
              <a:cs typeface="SimSun"/>
            </a:endParaRPr>
          </a:p>
          <a:p>
            <a:pPr marL="593090">
              <a:lnSpc>
                <a:spcPct val="100000"/>
              </a:lnSpc>
              <a:spcBef>
                <a:spcPts val="5"/>
              </a:spcBef>
            </a:pPr>
            <a:r>
              <a:rPr dirty="0" sz="1700" spc="-210">
                <a:solidFill>
                  <a:srgbClr val="91400D"/>
                </a:solidFill>
                <a:latin typeface="SimSun"/>
                <a:cs typeface="SimSun"/>
              </a:rPr>
              <a:t>ギャップ</a:t>
            </a:r>
            <a:r>
              <a:rPr dirty="0" sz="1500" b="1">
                <a:solidFill>
                  <a:srgbClr val="91400D"/>
                </a:solidFill>
                <a:latin typeface="Liberation Sans"/>
                <a:cs typeface="Liberation Sans"/>
              </a:rPr>
              <a:t>2:</a:t>
            </a:r>
            <a:r>
              <a:rPr dirty="0" sz="1500" spc="80" b="1">
                <a:solidFill>
                  <a:srgbClr val="91400D"/>
                </a:solidFill>
                <a:latin typeface="Liberation Sans"/>
                <a:cs typeface="Liberation Sans"/>
              </a:rPr>
              <a:t> </a:t>
            </a:r>
            <a:r>
              <a:rPr dirty="0" sz="1700" spc="-210">
                <a:solidFill>
                  <a:srgbClr val="91400D"/>
                </a:solidFill>
                <a:latin typeface="SimSun"/>
                <a:cs typeface="SimSun"/>
              </a:rPr>
              <a:t>現場</a:t>
            </a:r>
            <a:r>
              <a:rPr dirty="0" sz="1500" spc="-10" b="1">
                <a:solidFill>
                  <a:srgbClr val="91400D"/>
                </a:solidFill>
                <a:latin typeface="Liberation Sans"/>
                <a:cs typeface="Liberation Sans"/>
              </a:rPr>
              <a:t>-</a:t>
            </a:r>
            <a:r>
              <a:rPr dirty="0" sz="1700" spc="-200">
                <a:solidFill>
                  <a:srgbClr val="91400D"/>
                </a:solidFill>
                <a:latin typeface="SimSun"/>
                <a:cs typeface="SimSun"/>
              </a:rPr>
              <a:t>本社間の情報共有遅延</a:t>
            </a:r>
            <a:endParaRPr sz="1700">
              <a:latin typeface="SimSun"/>
              <a:cs typeface="SimSun"/>
            </a:endParaRPr>
          </a:p>
          <a:p>
            <a:pPr marL="593090" marR="13970">
              <a:lnSpc>
                <a:spcPct val="111100"/>
              </a:lnSpc>
              <a:spcBef>
                <a:spcPts val="830"/>
              </a:spcBef>
            </a:pPr>
            <a:r>
              <a:rPr dirty="0" sz="1350" spc="-165">
                <a:solidFill>
                  <a:srgbClr val="374050"/>
                </a:solidFill>
                <a:latin typeface="SimSun"/>
                <a:cs typeface="SimSun"/>
              </a:rPr>
              <a:t>現場での書類処理と本</a:t>
            </a:r>
            <a:r>
              <a:rPr dirty="0" sz="1350" spc="-165">
                <a:solidFill>
                  <a:srgbClr val="374050"/>
                </a:solidFill>
                <a:latin typeface="Meiryo"/>
                <a:cs typeface="Meiryo"/>
              </a:rPr>
              <a:t>社</a:t>
            </a:r>
            <a:r>
              <a:rPr dirty="0" sz="1350" spc="-165">
                <a:solidFill>
                  <a:srgbClr val="374050"/>
                </a:solidFill>
                <a:latin typeface="SimSun"/>
                <a:cs typeface="SimSun"/>
              </a:rPr>
              <a:t>での集計</a:t>
            </a:r>
            <a:r>
              <a:rPr dirty="0" sz="1350" spc="-165">
                <a:solidFill>
                  <a:srgbClr val="374050"/>
                </a:solidFill>
                <a:latin typeface="PMingLiU"/>
                <a:cs typeface="PMingLiU"/>
              </a:rPr>
              <a:t>‧</a:t>
            </a:r>
            <a:r>
              <a:rPr dirty="0" sz="1350" spc="-165">
                <a:solidFill>
                  <a:srgbClr val="374050"/>
                </a:solidFill>
                <a:latin typeface="SimSun"/>
                <a:cs typeface="SimSun"/>
              </a:rPr>
              <a:t>管理に時間</a:t>
            </a:r>
            <a:r>
              <a:rPr dirty="0" sz="1350" spc="-165">
                <a:solidFill>
                  <a:srgbClr val="374050"/>
                </a:solidFill>
                <a:latin typeface="Meiryo"/>
                <a:cs typeface="Meiryo"/>
              </a:rPr>
              <a:t>差</a:t>
            </a:r>
            <a:r>
              <a:rPr dirty="0" sz="1350" spc="-165">
                <a:solidFill>
                  <a:srgbClr val="374050"/>
                </a:solidFill>
                <a:latin typeface="SimSun"/>
                <a:cs typeface="SimSun"/>
              </a:rPr>
              <a:t>が</a:t>
            </a:r>
            <a:r>
              <a:rPr dirty="0" sz="1350" spc="-165">
                <a:solidFill>
                  <a:srgbClr val="374050"/>
                </a:solidFill>
                <a:latin typeface="Meiryo"/>
                <a:cs typeface="Meiryo"/>
              </a:rPr>
              <a:t>⽣</a:t>
            </a:r>
            <a:r>
              <a:rPr dirty="0" sz="1350" spc="-165">
                <a:solidFill>
                  <a:srgbClr val="374050"/>
                </a:solidFill>
                <a:latin typeface="SimSun"/>
                <a:cs typeface="SimSun"/>
              </a:rPr>
              <a:t>じ、</a:t>
            </a:r>
            <a:r>
              <a:rPr dirty="0" sz="1350" spc="-180">
                <a:solidFill>
                  <a:srgbClr val="374050"/>
                </a:solidFill>
                <a:latin typeface="PMingLiU"/>
                <a:cs typeface="PMingLiU"/>
              </a:rPr>
              <a:t>リアルタイム</a:t>
            </a:r>
            <a:r>
              <a:rPr dirty="0" sz="1350" spc="-185">
                <a:solidFill>
                  <a:srgbClr val="374050"/>
                </a:solidFill>
                <a:latin typeface="SimSun"/>
                <a:cs typeface="SimSun"/>
              </a:rPr>
              <a:t>な状況把握が困難になっています。報告遅延に</a:t>
            </a:r>
            <a:r>
              <a:rPr dirty="0" sz="1350" spc="-185">
                <a:solidFill>
                  <a:srgbClr val="374050"/>
                </a:solidFill>
                <a:latin typeface="PMingLiU"/>
                <a:cs typeface="PMingLiU"/>
              </a:rPr>
              <a:t>よる</a:t>
            </a:r>
            <a:r>
              <a:rPr dirty="0" sz="1350" spc="-165">
                <a:solidFill>
                  <a:srgbClr val="374050"/>
                </a:solidFill>
                <a:latin typeface="SimSun"/>
                <a:cs typeface="SimSun"/>
              </a:rPr>
              <a:t>法</a:t>
            </a:r>
            <a:r>
              <a:rPr dirty="0" sz="1350" spc="-165">
                <a:solidFill>
                  <a:srgbClr val="374050"/>
                </a:solidFill>
                <a:latin typeface="Meiryo"/>
                <a:cs typeface="Meiryo"/>
              </a:rPr>
              <a:t>定</a:t>
            </a:r>
            <a:r>
              <a:rPr dirty="0" sz="1350" spc="-165">
                <a:solidFill>
                  <a:srgbClr val="374050"/>
                </a:solidFill>
                <a:latin typeface="SimSun"/>
                <a:cs typeface="SimSun"/>
              </a:rPr>
              <a:t>期限</a:t>
            </a:r>
            <a:r>
              <a:rPr dirty="0" sz="1350" spc="-175">
                <a:solidFill>
                  <a:srgbClr val="374050"/>
                </a:solidFill>
                <a:latin typeface="PMingLiU"/>
                <a:cs typeface="PMingLiU"/>
              </a:rPr>
              <a:t>オーバー</a:t>
            </a:r>
            <a:r>
              <a:rPr dirty="0" sz="1350" spc="-165">
                <a:solidFill>
                  <a:srgbClr val="374050"/>
                </a:solidFill>
                <a:latin typeface="SimSun"/>
                <a:cs typeface="SimSun"/>
              </a:rPr>
              <a:t>の</a:t>
            </a:r>
            <a:r>
              <a:rPr dirty="0" sz="1350" spc="-165">
                <a:solidFill>
                  <a:srgbClr val="374050"/>
                </a:solidFill>
                <a:latin typeface="PMingLiU"/>
                <a:cs typeface="PMingLiU"/>
              </a:rPr>
              <a:t>リスク</a:t>
            </a:r>
            <a:r>
              <a:rPr dirty="0" sz="1350" spc="-165">
                <a:solidFill>
                  <a:srgbClr val="374050"/>
                </a:solidFill>
                <a:latin typeface="SimSun"/>
                <a:cs typeface="SimSun"/>
              </a:rPr>
              <a:t>があ</a:t>
            </a:r>
            <a:r>
              <a:rPr dirty="0" sz="1350" spc="-165">
                <a:solidFill>
                  <a:srgbClr val="374050"/>
                </a:solidFill>
                <a:latin typeface="PMingLiU"/>
                <a:cs typeface="PMingLiU"/>
              </a:rPr>
              <a:t>り</a:t>
            </a:r>
            <a:r>
              <a:rPr dirty="0" sz="1350" spc="-210">
                <a:solidFill>
                  <a:srgbClr val="374050"/>
                </a:solidFill>
                <a:latin typeface="SimSun"/>
                <a:cs typeface="SimSun"/>
              </a:rPr>
              <a:t>ます。</a:t>
            </a:r>
            <a:endParaRPr sz="1350">
              <a:latin typeface="SimSun"/>
              <a:cs typeface="SimSun"/>
            </a:endParaRPr>
          </a:p>
          <a:p>
            <a:pPr>
              <a:lnSpc>
                <a:spcPct val="100000"/>
              </a:lnSpc>
            </a:pPr>
            <a:endParaRPr sz="1200">
              <a:latin typeface="SimSun"/>
              <a:cs typeface="SimSun"/>
            </a:endParaRPr>
          </a:p>
          <a:p>
            <a:pPr>
              <a:lnSpc>
                <a:spcPct val="100000"/>
              </a:lnSpc>
              <a:spcBef>
                <a:spcPts val="680"/>
              </a:spcBef>
            </a:pPr>
            <a:endParaRPr sz="1200">
              <a:latin typeface="SimSun"/>
              <a:cs typeface="SimSun"/>
            </a:endParaRPr>
          </a:p>
          <a:p>
            <a:pPr marL="593090">
              <a:lnSpc>
                <a:spcPct val="100000"/>
              </a:lnSpc>
              <a:spcBef>
                <a:spcPts val="5"/>
              </a:spcBef>
            </a:pPr>
            <a:r>
              <a:rPr dirty="0" sz="1700" spc="-210">
                <a:solidFill>
                  <a:srgbClr val="0081EC"/>
                </a:solidFill>
                <a:latin typeface="PMingLiU"/>
                <a:cs typeface="PMingLiU"/>
              </a:rPr>
              <a:t>ギャップ</a:t>
            </a:r>
            <a:r>
              <a:rPr dirty="0" sz="1500" b="1">
                <a:solidFill>
                  <a:srgbClr val="0081EC"/>
                </a:solidFill>
                <a:latin typeface="Liberation Sans"/>
                <a:cs typeface="Liberation Sans"/>
              </a:rPr>
              <a:t>3:</a:t>
            </a:r>
            <a:r>
              <a:rPr dirty="0" sz="1500" spc="100" b="1">
                <a:solidFill>
                  <a:srgbClr val="0081EC"/>
                </a:solidFill>
                <a:latin typeface="Liberation Sans"/>
                <a:cs typeface="Liberation Sans"/>
              </a:rPr>
              <a:t> </a:t>
            </a:r>
            <a:r>
              <a:rPr dirty="0" sz="1700" spc="-210">
                <a:solidFill>
                  <a:srgbClr val="0081EC"/>
                </a:solidFill>
                <a:latin typeface="SimSun"/>
                <a:cs typeface="SimSun"/>
              </a:rPr>
              <a:t>元請け</a:t>
            </a:r>
            <a:r>
              <a:rPr dirty="0" sz="1700" spc="-210">
                <a:solidFill>
                  <a:srgbClr val="0081EC"/>
                </a:solidFill>
                <a:latin typeface="PMingLiU"/>
                <a:cs typeface="PMingLiU"/>
              </a:rPr>
              <a:t>‧</a:t>
            </a:r>
            <a:r>
              <a:rPr dirty="0" sz="1700" spc="-210">
                <a:solidFill>
                  <a:srgbClr val="0081EC"/>
                </a:solidFill>
                <a:latin typeface="Meiryo"/>
                <a:cs typeface="Meiryo"/>
              </a:rPr>
              <a:t>⾃</a:t>
            </a:r>
            <a:r>
              <a:rPr dirty="0" sz="1700" spc="-210">
                <a:solidFill>
                  <a:srgbClr val="0081EC"/>
                </a:solidFill>
                <a:latin typeface="SimSun"/>
                <a:cs typeface="SimSun"/>
              </a:rPr>
              <a:t>治体監査への対応</a:t>
            </a:r>
            <a:r>
              <a:rPr dirty="0" sz="1700" spc="-210">
                <a:solidFill>
                  <a:srgbClr val="0081EC"/>
                </a:solidFill>
                <a:latin typeface="Meiryo"/>
                <a:cs typeface="Meiryo"/>
              </a:rPr>
              <a:t>⼒</a:t>
            </a:r>
            <a:r>
              <a:rPr dirty="0" sz="1700" spc="-210">
                <a:solidFill>
                  <a:srgbClr val="0081EC"/>
                </a:solidFill>
                <a:latin typeface="SimSun"/>
                <a:cs typeface="SimSun"/>
              </a:rPr>
              <a:t>不</a:t>
            </a:r>
            <a:r>
              <a:rPr dirty="0" sz="1700" spc="-50">
                <a:solidFill>
                  <a:srgbClr val="0081EC"/>
                </a:solidFill>
                <a:latin typeface="Meiryo"/>
                <a:cs typeface="Meiryo"/>
              </a:rPr>
              <a:t>⾜</a:t>
            </a:r>
            <a:endParaRPr sz="1700">
              <a:latin typeface="Meiryo"/>
              <a:cs typeface="Meiryo"/>
            </a:endParaRPr>
          </a:p>
          <a:p>
            <a:pPr marL="593090" marR="5080">
              <a:lnSpc>
                <a:spcPct val="111100"/>
              </a:lnSpc>
              <a:spcBef>
                <a:spcPts val="830"/>
              </a:spcBef>
            </a:pPr>
            <a:r>
              <a:rPr dirty="0" sz="1350" spc="-170">
                <a:solidFill>
                  <a:srgbClr val="374050"/>
                </a:solidFill>
                <a:latin typeface="SimSun"/>
                <a:cs typeface="SimSun"/>
              </a:rPr>
              <a:t>急な監査依頼に対して必要書類</a:t>
            </a:r>
            <a:r>
              <a:rPr dirty="0" sz="1350" spc="-165">
                <a:solidFill>
                  <a:srgbClr val="374050"/>
                </a:solidFill>
                <a:latin typeface="PMingLiU"/>
                <a:cs typeface="PMingLiU"/>
              </a:rPr>
              <a:t>を</a:t>
            </a:r>
            <a:r>
              <a:rPr dirty="0" sz="1350" spc="-165">
                <a:solidFill>
                  <a:srgbClr val="374050"/>
                </a:solidFill>
                <a:latin typeface="SimSun"/>
                <a:cs typeface="SimSun"/>
              </a:rPr>
              <a:t>すぐに提</a:t>
            </a:r>
            <a:r>
              <a:rPr dirty="0" sz="1350" spc="-165">
                <a:solidFill>
                  <a:srgbClr val="374050"/>
                </a:solidFill>
                <a:latin typeface="Meiryo"/>
                <a:cs typeface="Meiryo"/>
              </a:rPr>
              <a:t>⽰</a:t>
            </a:r>
            <a:r>
              <a:rPr dirty="0" sz="1350" spc="-165">
                <a:solidFill>
                  <a:srgbClr val="374050"/>
                </a:solidFill>
                <a:latin typeface="SimSun"/>
                <a:cs typeface="SimSun"/>
              </a:rPr>
              <a:t>できない状況が発</a:t>
            </a:r>
            <a:r>
              <a:rPr dirty="0" sz="1350" spc="-165">
                <a:solidFill>
                  <a:srgbClr val="374050"/>
                </a:solidFill>
                <a:latin typeface="Meiryo"/>
                <a:cs typeface="Meiryo"/>
              </a:rPr>
              <a:t>⽣</a:t>
            </a:r>
            <a:r>
              <a:rPr dirty="0" sz="1350" spc="-195">
                <a:solidFill>
                  <a:srgbClr val="374050"/>
                </a:solidFill>
                <a:latin typeface="SimSun"/>
                <a:cs typeface="SimSun"/>
              </a:rPr>
              <a:t>しています。また</a:t>
            </a:r>
            <a:r>
              <a:rPr dirty="0" sz="1350" spc="-165">
                <a:solidFill>
                  <a:srgbClr val="374050"/>
                </a:solidFill>
                <a:latin typeface="Meiryo"/>
                <a:cs typeface="Meiryo"/>
              </a:rPr>
              <a:t>元</a:t>
            </a:r>
            <a:r>
              <a:rPr dirty="0" sz="1350" spc="-165">
                <a:solidFill>
                  <a:srgbClr val="374050"/>
                </a:solidFill>
                <a:latin typeface="SimSun"/>
                <a:cs typeface="SimSun"/>
              </a:rPr>
              <a:t>請け企業や</a:t>
            </a:r>
            <a:r>
              <a:rPr dirty="0" sz="1350" spc="-165">
                <a:solidFill>
                  <a:srgbClr val="374050"/>
                </a:solidFill>
                <a:latin typeface="Meiryo"/>
                <a:cs typeface="Meiryo"/>
              </a:rPr>
              <a:t>⾃</a:t>
            </a:r>
            <a:r>
              <a:rPr dirty="0" sz="1350" spc="-165">
                <a:solidFill>
                  <a:srgbClr val="374050"/>
                </a:solidFill>
                <a:latin typeface="SimSun"/>
                <a:cs typeface="SimSun"/>
              </a:rPr>
              <a:t>治体か</a:t>
            </a:r>
            <a:r>
              <a:rPr dirty="0" sz="1350" spc="-165">
                <a:solidFill>
                  <a:srgbClr val="374050"/>
                </a:solidFill>
                <a:latin typeface="PMingLiU"/>
                <a:cs typeface="PMingLiU"/>
              </a:rPr>
              <a:t>ら</a:t>
            </a:r>
            <a:r>
              <a:rPr dirty="0" sz="1350" spc="-165">
                <a:solidFill>
                  <a:srgbClr val="374050"/>
                </a:solidFill>
                <a:latin typeface="SimSun"/>
                <a:cs typeface="SimSun"/>
              </a:rPr>
              <a:t>の電</a:t>
            </a:r>
            <a:r>
              <a:rPr dirty="0" sz="1350" spc="-165">
                <a:solidFill>
                  <a:srgbClr val="374050"/>
                </a:solidFill>
                <a:latin typeface="Meiryo"/>
                <a:cs typeface="Meiryo"/>
              </a:rPr>
              <a:t>⼦</a:t>
            </a:r>
            <a:r>
              <a:rPr dirty="0" sz="1350" spc="-165">
                <a:solidFill>
                  <a:srgbClr val="374050"/>
                </a:solidFill>
                <a:latin typeface="PMingLiU"/>
                <a:cs typeface="PMingLiU"/>
              </a:rPr>
              <a:t>データ</a:t>
            </a:r>
            <a:r>
              <a:rPr dirty="0" sz="1350" spc="-165">
                <a:solidFill>
                  <a:srgbClr val="374050"/>
                </a:solidFill>
                <a:latin typeface="SimSun"/>
                <a:cs typeface="SimSun"/>
              </a:rPr>
              <a:t>提出要請に対応できない</a:t>
            </a:r>
            <a:r>
              <a:rPr dirty="0" sz="1350" spc="-165">
                <a:solidFill>
                  <a:srgbClr val="374050"/>
                </a:solidFill>
                <a:latin typeface="PMingLiU"/>
                <a:cs typeface="PMingLiU"/>
              </a:rPr>
              <a:t>ケ</a:t>
            </a:r>
            <a:r>
              <a:rPr dirty="0" sz="1350" spc="-195">
                <a:solidFill>
                  <a:srgbClr val="374050"/>
                </a:solidFill>
                <a:latin typeface="PMingLiU"/>
                <a:cs typeface="PMingLiU"/>
              </a:rPr>
              <a:t>ース</a:t>
            </a:r>
            <a:r>
              <a:rPr dirty="0" sz="1350" spc="-165">
                <a:solidFill>
                  <a:srgbClr val="374050"/>
                </a:solidFill>
                <a:latin typeface="SimSun"/>
                <a:cs typeface="SimSun"/>
              </a:rPr>
              <a:t>も増</a:t>
            </a:r>
            <a:r>
              <a:rPr dirty="0" sz="1350" spc="-165">
                <a:solidFill>
                  <a:srgbClr val="374050"/>
                </a:solidFill>
                <a:latin typeface="Meiryo"/>
                <a:cs typeface="Meiryo"/>
              </a:rPr>
              <a:t>加</a:t>
            </a:r>
            <a:r>
              <a:rPr dirty="0" sz="1350" spc="-200">
                <a:solidFill>
                  <a:srgbClr val="374050"/>
                </a:solidFill>
                <a:latin typeface="SimSun"/>
                <a:cs typeface="SimSun"/>
              </a:rPr>
              <a:t>しています。</a:t>
            </a:r>
            <a:endParaRPr sz="1350">
              <a:latin typeface="SimSun"/>
              <a:cs typeface="SimSun"/>
            </a:endParaRPr>
          </a:p>
          <a:p>
            <a:pPr>
              <a:lnSpc>
                <a:spcPct val="100000"/>
              </a:lnSpc>
            </a:pPr>
            <a:endParaRPr sz="1200">
              <a:latin typeface="SimSun"/>
              <a:cs typeface="SimSun"/>
            </a:endParaRPr>
          </a:p>
          <a:p>
            <a:pPr>
              <a:lnSpc>
                <a:spcPct val="100000"/>
              </a:lnSpc>
              <a:spcBef>
                <a:spcPts val="280"/>
              </a:spcBef>
            </a:pPr>
            <a:endParaRPr sz="1200">
              <a:latin typeface="SimSun"/>
              <a:cs typeface="SimSun"/>
            </a:endParaRPr>
          </a:p>
          <a:p>
            <a:pPr marL="240665">
              <a:lnSpc>
                <a:spcPct val="100000"/>
              </a:lnSpc>
              <a:spcBef>
                <a:spcPts val="5"/>
              </a:spcBef>
            </a:pPr>
            <a:r>
              <a:rPr dirty="0" sz="1350" spc="-170">
                <a:latin typeface="SimSun"/>
                <a:cs typeface="SimSun"/>
              </a:rPr>
              <a:t>解決の</a:t>
            </a:r>
            <a:r>
              <a:rPr dirty="0" sz="1350" spc="-170">
                <a:latin typeface="Meiryo"/>
                <a:cs typeface="Meiryo"/>
              </a:rPr>
              <a:t>⽅</a:t>
            </a:r>
            <a:r>
              <a:rPr dirty="0" sz="1350" spc="-110">
                <a:latin typeface="SimSun"/>
                <a:cs typeface="SimSun"/>
              </a:rPr>
              <a:t>向性</a:t>
            </a:r>
            <a:endParaRPr sz="1350">
              <a:latin typeface="SimSun"/>
              <a:cs typeface="SimSun"/>
            </a:endParaRPr>
          </a:p>
          <a:p>
            <a:pPr marL="12700">
              <a:lnSpc>
                <a:spcPct val="100000"/>
              </a:lnSpc>
              <a:spcBef>
                <a:spcPts val="530"/>
              </a:spcBef>
            </a:pPr>
            <a:r>
              <a:rPr dirty="0" sz="1150" spc="-105">
                <a:solidFill>
                  <a:srgbClr val="374050"/>
                </a:solidFill>
                <a:latin typeface="SimSun"/>
                <a:cs typeface="SimSun"/>
              </a:rPr>
              <a:t>こ</a:t>
            </a:r>
            <a:r>
              <a:rPr dirty="0" sz="1150" spc="-105">
                <a:solidFill>
                  <a:srgbClr val="374050"/>
                </a:solidFill>
                <a:latin typeface="PMingLiU"/>
                <a:cs typeface="PMingLiU"/>
              </a:rPr>
              <a:t>れら</a:t>
            </a:r>
            <a:r>
              <a:rPr dirty="0" sz="1050" spc="-10">
                <a:solidFill>
                  <a:srgbClr val="374050"/>
                </a:solidFill>
                <a:latin typeface="Liberation Sans"/>
                <a:cs typeface="Liberation Sans"/>
              </a:rPr>
              <a:t>3</a:t>
            </a:r>
            <a:r>
              <a:rPr dirty="0" sz="1150" spc="-105">
                <a:solidFill>
                  <a:srgbClr val="374050"/>
                </a:solidFill>
                <a:latin typeface="SimSun"/>
                <a:cs typeface="SimSun"/>
              </a:rPr>
              <a:t>つの</a:t>
            </a:r>
            <a:r>
              <a:rPr dirty="0" sz="1150" spc="-105">
                <a:solidFill>
                  <a:srgbClr val="374050"/>
                </a:solidFill>
                <a:latin typeface="PMingLiU"/>
                <a:cs typeface="PMingLiU"/>
              </a:rPr>
              <a:t>ギャップ</a:t>
            </a:r>
            <a:r>
              <a:rPr dirty="0" sz="1150" spc="-105">
                <a:solidFill>
                  <a:srgbClr val="374050"/>
                </a:solidFill>
                <a:latin typeface="SimSun"/>
                <a:cs typeface="SimSun"/>
              </a:rPr>
              <a:t>は、電</a:t>
            </a:r>
            <a:r>
              <a:rPr dirty="0" sz="1150" spc="-105">
                <a:solidFill>
                  <a:srgbClr val="374050"/>
                </a:solidFill>
                <a:latin typeface="Meiryo"/>
                <a:cs typeface="Meiryo"/>
              </a:rPr>
              <a:t>⼦</a:t>
            </a:r>
            <a:r>
              <a:rPr dirty="0" sz="1150" spc="-105">
                <a:solidFill>
                  <a:srgbClr val="374050"/>
                </a:solidFill>
                <a:latin typeface="SimSun"/>
                <a:cs typeface="SimSun"/>
              </a:rPr>
              <a:t>化</a:t>
            </a:r>
            <a:r>
              <a:rPr dirty="0" sz="1150" spc="-105">
                <a:solidFill>
                  <a:srgbClr val="374050"/>
                </a:solidFill>
                <a:latin typeface="PMingLiU"/>
                <a:cs typeface="PMingLiU"/>
              </a:rPr>
              <a:t>を</a:t>
            </a:r>
            <a:r>
              <a:rPr dirty="0" sz="1150" spc="-105">
                <a:solidFill>
                  <a:srgbClr val="374050"/>
                </a:solidFill>
                <a:latin typeface="SimSun"/>
                <a:cs typeface="SimSun"/>
              </a:rPr>
              <a:t>統</a:t>
            </a:r>
            <a:r>
              <a:rPr dirty="0" sz="1150" spc="-105">
                <a:solidFill>
                  <a:srgbClr val="374050"/>
                </a:solidFill>
                <a:latin typeface="Meiryo"/>
                <a:cs typeface="Meiryo"/>
              </a:rPr>
              <a:t>⼀</a:t>
            </a:r>
            <a:r>
              <a:rPr dirty="0" sz="1150" spc="-105">
                <a:solidFill>
                  <a:srgbClr val="374050"/>
                </a:solidFill>
                <a:latin typeface="SimSun"/>
                <a:cs typeface="SimSun"/>
              </a:rPr>
              <a:t>的に推進し、情報連携の</a:t>
            </a:r>
            <a:r>
              <a:rPr dirty="0" sz="1150" spc="-105">
                <a:solidFill>
                  <a:srgbClr val="374050"/>
                </a:solidFill>
                <a:latin typeface="Meiryo"/>
                <a:cs typeface="Meiryo"/>
              </a:rPr>
              <a:t>⼀元</a:t>
            </a:r>
            <a:r>
              <a:rPr dirty="0" sz="1150" spc="-105">
                <a:solidFill>
                  <a:srgbClr val="374050"/>
                </a:solidFill>
                <a:latin typeface="SimSun"/>
                <a:cs typeface="SimSun"/>
              </a:rPr>
              <a:t>管理</a:t>
            </a:r>
            <a:r>
              <a:rPr dirty="0" sz="1150" spc="-105">
                <a:solidFill>
                  <a:srgbClr val="374050"/>
                </a:solidFill>
                <a:latin typeface="PMingLiU"/>
                <a:cs typeface="PMingLiU"/>
              </a:rPr>
              <a:t>を</a:t>
            </a:r>
            <a:r>
              <a:rPr dirty="0" sz="1150" spc="-105">
                <a:solidFill>
                  <a:srgbClr val="374050"/>
                </a:solidFill>
                <a:latin typeface="Meiryo"/>
                <a:cs typeface="Meiryo"/>
              </a:rPr>
              <a:t>実</a:t>
            </a:r>
            <a:r>
              <a:rPr dirty="0" sz="1150" spc="-105">
                <a:solidFill>
                  <a:srgbClr val="374050"/>
                </a:solidFill>
                <a:latin typeface="SimSun"/>
                <a:cs typeface="SimSun"/>
              </a:rPr>
              <a:t>現す</a:t>
            </a:r>
            <a:r>
              <a:rPr dirty="0" sz="1150" spc="-105">
                <a:solidFill>
                  <a:srgbClr val="374050"/>
                </a:solidFill>
                <a:latin typeface="PMingLiU"/>
                <a:cs typeface="PMingLiU"/>
              </a:rPr>
              <a:t>る</a:t>
            </a:r>
            <a:r>
              <a:rPr dirty="0" sz="1150" spc="-130">
                <a:solidFill>
                  <a:srgbClr val="374050"/>
                </a:solidFill>
                <a:latin typeface="SimSun"/>
                <a:cs typeface="SimSun"/>
              </a:rPr>
              <a:t>ことで解消可能です。次の</a:t>
            </a:r>
            <a:r>
              <a:rPr dirty="0" sz="1150" spc="-105">
                <a:solidFill>
                  <a:srgbClr val="374050"/>
                </a:solidFill>
                <a:latin typeface="PMingLiU"/>
                <a:cs typeface="PMingLiU"/>
              </a:rPr>
              <a:t>スライド</a:t>
            </a:r>
            <a:r>
              <a:rPr dirty="0" sz="1150" spc="-105">
                <a:solidFill>
                  <a:srgbClr val="374050"/>
                </a:solidFill>
                <a:latin typeface="SimSun"/>
                <a:cs typeface="SimSun"/>
              </a:rPr>
              <a:t>では</a:t>
            </a:r>
            <a:r>
              <a:rPr dirty="0" sz="1150" spc="-105">
                <a:solidFill>
                  <a:srgbClr val="374050"/>
                </a:solidFill>
                <a:latin typeface="Meiryo"/>
                <a:cs typeface="Meiryo"/>
              </a:rPr>
              <a:t>具</a:t>
            </a:r>
            <a:r>
              <a:rPr dirty="0" sz="1150" spc="-105">
                <a:solidFill>
                  <a:srgbClr val="374050"/>
                </a:solidFill>
                <a:latin typeface="SimSun"/>
                <a:cs typeface="SimSun"/>
              </a:rPr>
              <a:t>体的な</a:t>
            </a:r>
            <a:r>
              <a:rPr dirty="0" sz="1050" spc="-10">
                <a:solidFill>
                  <a:srgbClr val="374050"/>
                </a:solidFill>
                <a:latin typeface="Liberation Sans"/>
                <a:cs typeface="Liberation Sans"/>
              </a:rPr>
              <a:t>4</a:t>
            </a:r>
            <a:r>
              <a:rPr dirty="0" sz="1150" spc="-105">
                <a:solidFill>
                  <a:srgbClr val="374050"/>
                </a:solidFill>
                <a:latin typeface="PMingLiU"/>
                <a:cs typeface="PMingLiU"/>
              </a:rPr>
              <a:t>ステップ</a:t>
            </a:r>
            <a:r>
              <a:rPr dirty="0" sz="1150" spc="-105">
                <a:solidFill>
                  <a:srgbClr val="374050"/>
                </a:solidFill>
                <a:latin typeface="SimSun"/>
                <a:cs typeface="SimSun"/>
              </a:rPr>
              <a:t>対応策</a:t>
            </a:r>
            <a:r>
              <a:rPr dirty="0" sz="1150" spc="-105">
                <a:solidFill>
                  <a:srgbClr val="374050"/>
                </a:solidFill>
                <a:latin typeface="PMingLiU"/>
                <a:cs typeface="PMingLiU"/>
              </a:rPr>
              <a:t>を</a:t>
            </a:r>
            <a:r>
              <a:rPr dirty="0" sz="1150" spc="-130">
                <a:solidFill>
                  <a:srgbClr val="374050"/>
                </a:solidFill>
                <a:latin typeface="SimSun"/>
                <a:cs typeface="SimSun"/>
              </a:rPr>
              <a:t>解説します。</a:t>
            </a:r>
            <a:endParaRPr sz="1150">
              <a:latin typeface="SimSun"/>
              <a:cs typeface="SimSun"/>
            </a:endParaRPr>
          </a:p>
        </p:txBody>
      </p:sp>
      <p:sp>
        <p:nvSpPr>
          <p:cNvPr id="26" name="object 26" descr=""/>
          <p:cNvSpPr txBox="1">
            <a:spLocks noGrp="1"/>
          </p:cNvSpPr>
          <p:nvPr>
            <p:ph type="sldNum" idx="7" sz="quarter"/>
          </p:nvPr>
        </p:nvSpPr>
        <p:spPr>
          <a:prstGeom prst="rect"/>
        </p:spPr>
        <p:txBody>
          <a:bodyPr wrap="square" lIns="0" tIns="0" rIns="0" bIns="0" rtlCol="0" vert="horz">
            <a:spAutoFit/>
          </a:bodyPr>
          <a:lstStyle/>
          <a:p>
            <a:pPr marL="12700">
              <a:lnSpc>
                <a:spcPts val="1425"/>
              </a:lnSpc>
            </a:pPr>
            <a:fld id="{81D60167-4931-47E6-BA6A-407CBD079E47}" type="slidenum">
              <a:rPr dirty="0" spc="-25"/>
              <a:t>10</a:t>
            </a:fld>
          </a:p>
        </p:txBody>
      </p:sp>
      <p:sp>
        <p:nvSpPr>
          <p:cNvPr id="27" name="object 27" descr=""/>
          <p:cNvSpPr txBox="1"/>
          <p:nvPr/>
        </p:nvSpPr>
        <p:spPr>
          <a:xfrm>
            <a:off x="463550" y="6381681"/>
            <a:ext cx="1544955" cy="174625"/>
          </a:xfrm>
          <a:prstGeom prst="rect">
            <a:avLst/>
          </a:prstGeom>
        </p:spPr>
        <p:txBody>
          <a:bodyPr wrap="square" lIns="0" tIns="0" rIns="0" bIns="0" rtlCol="0" vert="horz">
            <a:spAutoFit/>
          </a:bodyPr>
          <a:lstStyle/>
          <a:p>
            <a:pPr marL="12700">
              <a:lnSpc>
                <a:spcPct val="100000"/>
              </a:lnSpc>
            </a:pPr>
            <a:r>
              <a:rPr dirty="0" sz="1050" spc="-10">
                <a:solidFill>
                  <a:srgbClr val="64738B"/>
                </a:solidFill>
                <a:latin typeface="Liberation Sans"/>
                <a:cs typeface="Liberation Sans"/>
                <a:hlinkClick r:id="rId6"/>
              </a:rPr>
              <a:t>kurojica.com/ai-document</a:t>
            </a:r>
            <a:endParaRPr sz="1050">
              <a:latin typeface="Liberation Sans"/>
              <a:cs typeface="Liberation Sans"/>
            </a:endParaRPr>
          </a:p>
        </p:txBody>
      </p:sp>
      <p:sp>
        <p:nvSpPr>
          <p:cNvPr id="25" name="object 25" descr=""/>
          <p:cNvSpPr txBox="1"/>
          <p:nvPr/>
        </p:nvSpPr>
        <p:spPr>
          <a:xfrm>
            <a:off x="10376842" y="550989"/>
            <a:ext cx="1218565" cy="206375"/>
          </a:xfrm>
          <a:prstGeom prst="rect">
            <a:avLst/>
          </a:prstGeom>
        </p:spPr>
        <p:txBody>
          <a:bodyPr wrap="square" lIns="0" tIns="17145" rIns="0" bIns="0" rtlCol="0" vert="horz">
            <a:spAutoFit/>
          </a:bodyPr>
          <a:lstStyle/>
          <a:p>
            <a:pPr marL="12700">
              <a:lnSpc>
                <a:spcPct val="100000"/>
              </a:lnSpc>
              <a:spcBef>
                <a:spcPts val="135"/>
              </a:spcBef>
            </a:pPr>
            <a:r>
              <a:rPr dirty="0" sz="1150" spc="-110">
                <a:solidFill>
                  <a:srgbClr val="64738B"/>
                </a:solidFill>
                <a:latin typeface="SimSun"/>
                <a:cs typeface="SimSun"/>
              </a:rPr>
              <a:t>クロジカ</a:t>
            </a:r>
            <a:r>
              <a:rPr dirty="0" sz="1050">
                <a:solidFill>
                  <a:srgbClr val="64738B"/>
                </a:solidFill>
                <a:latin typeface="Liberation Sans"/>
                <a:cs typeface="Liberation Sans"/>
              </a:rPr>
              <a:t>AI</a:t>
            </a:r>
            <a:r>
              <a:rPr dirty="0" sz="1150" spc="-100">
                <a:solidFill>
                  <a:srgbClr val="64738B"/>
                </a:solidFill>
                <a:latin typeface="SimSun"/>
                <a:cs typeface="SimSun"/>
              </a:rPr>
              <a:t>書類管理</a:t>
            </a:r>
            <a:endParaRPr sz="1150">
              <a:latin typeface="SimSun"/>
              <a:cs typeface="SimSu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2025-07-09T15:06:38Z</dcterms:created>
  <dcterms:modified xsi:type="dcterms:W3CDTF">2025-07-09T15:06:38Z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2025-07-09T00:00:00Z</vt:filetime>
  </property>
  <property fmtid="{D5CDD505-2E9C-101B-9397-08002B2CF9AE}" pid="3" name="Producer">
    <vt:lpwstr>pypdf</vt:lpwstr>
  </property>
  <property fmtid="{D5CDD505-2E9C-101B-9397-08002B2CF9AE}" pid="4" name="LastSaved">
    <vt:filetime>2025-07-09T00:00:00Z</vt:filetime>
  </property>
</Properties>
</file>